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60" r:id="rId4"/>
  </p:sldMasterIdLst>
  <p:notesMasterIdLst>
    <p:notesMasterId r:id="rId129"/>
  </p:notesMasterIdLst>
  <p:sldIdLst>
    <p:sldId id="256" r:id="rId5"/>
    <p:sldId id="562" r:id="rId6"/>
    <p:sldId id="463" r:id="rId7"/>
    <p:sldId id="396" r:id="rId8"/>
    <p:sldId id="531" r:id="rId9"/>
    <p:sldId id="397" r:id="rId10"/>
    <p:sldId id="413" r:id="rId11"/>
    <p:sldId id="398" r:id="rId12"/>
    <p:sldId id="532" r:id="rId13"/>
    <p:sldId id="402" r:id="rId14"/>
    <p:sldId id="414" r:id="rId15"/>
    <p:sldId id="415" r:id="rId16"/>
    <p:sldId id="533" r:id="rId17"/>
    <p:sldId id="420" r:id="rId18"/>
    <p:sldId id="534" r:id="rId19"/>
    <p:sldId id="416" r:id="rId20"/>
    <p:sldId id="417" r:id="rId21"/>
    <p:sldId id="474" r:id="rId22"/>
    <p:sldId id="647" r:id="rId23"/>
    <p:sldId id="634" r:id="rId24"/>
    <p:sldId id="635" r:id="rId25"/>
    <p:sldId id="535" r:id="rId26"/>
    <p:sldId id="491" r:id="rId27"/>
    <p:sldId id="644" r:id="rId28"/>
    <p:sldId id="565" r:id="rId29"/>
    <p:sldId id="464" r:id="rId30"/>
    <p:sldId id="566" r:id="rId31"/>
    <p:sldId id="422" r:id="rId32"/>
    <p:sldId id="493" r:id="rId33"/>
    <p:sldId id="538" r:id="rId34"/>
    <p:sldId id="465" r:id="rId35"/>
    <p:sldId id="642" r:id="rId36"/>
    <p:sldId id="418" r:id="rId37"/>
    <p:sldId id="643" r:id="rId38"/>
    <p:sldId id="526" r:id="rId39"/>
    <p:sldId id="568" r:id="rId40"/>
    <p:sldId id="595" r:id="rId41"/>
    <p:sldId id="482" r:id="rId42"/>
    <p:sldId id="596" r:id="rId43"/>
    <p:sldId id="434" r:id="rId44"/>
    <p:sldId id="641" r:id="rId45"/>
    <p:sldId id="645" r:id="rId46"/>
    <p:sldId id="442" r:id="rId47"/>
    <p:sldId id="598" r:id="rId48"/>
    <p:sldId id="597" r:id="rId49"/>
    <p:sldId id="615" r:id="rId50"/>
    <p:sldId id="593" r:id="rId51"/>
    <p:sldId id="599" r:id="rId52"/>
    <p:sldId id="399" r:id="rId53"/>
    <p:sldId id="600" r:id="rId54"/>
    <p:sldId id="575" r:id="rId55"/>
    <p:sldId id="576" r:id="rId56"/>
    <p:sldId id="483" r:id="rId57"/>
    <p:sldId id="546" r:id="rId58"/>
    <p:sldId id="426" r:id="rId59"/>
    <p:sldId id="428" r:id="rId60"/>
    <p:sldId id="577" r:id="rId61"/>
    <p:sldId id="446" r:id="rId62"/>
    <p:sldId id="578" r:id="rId63"/>
    <p:sldId id="436" r:id="rId64"/>
    <p:sldId id="433" r:id="rId65"/>
    <p:sldId id="579" r:id="rId66"/>
    <p:sldId id="437" r:id="rId67"/>
    <p:sldId id="549" r:id="rId68"/>
    <p:sldId id="485" r:id="rId69"/>
    <p:sldId id="550" r:id="rId70"/>
    <p:sldId id="303" r:id="rId71"/>
    <p:sldId id="580" r:id="rId72"/>
    <p:sldId id="390" r:id="rId73"/>
    <p:sldId id="552" r:id="rId74"/>
    <p:sldId id="389" r:id="rId75"/>
    <p:sldId id="553" r:id="rId76"/>
    <p:sldId id="484" r:id="rId77"/>
    <p:sldId id="581" r:id="rId78"/>
    <p:sldId id="582" r:id="rId79"/>
    <p:sldId id="379" r:id="rId80"/>
    <p:sldId id="448" r:id="rId81"/>
    <p:sldId id="555" r:id="rId82"/>
    <p:sldId id="430" r:id="rId83"/>
    <p:sldId id="431" r:id="rId84"/>
    <p:sldId id="432" r:id="rId85"/>
    <p:sldId id="556" r:id="rId86"/>
    <p:sldId id="451" r:id="rId87"/>
    <p:sldId id="452" r:id="rId88"/>
    <p:sldId id="453" r:id="rId89"/>
    <p:sldId id="528" r:id="rId90"/>
    <p:sldId id="455" r:id="rId91"/>
    <p:sldId id="583" r:id="rId92"/>
    <p:sldId id="381" r:id="rId93"/>
    <p:sldId id="584" r:id="rId94"/>
    <p:sldId id="633" r:id="rId95"/>
    <p:sldId id="488" r:id="rId96"/>
    <p:sldId id="558" r:id="rId97"/>
    <p:sldId id="267" r:id="rId98"/>
    <p:sldId id="646" r:id="rId99"/>
    <p:sldId id="261" r:id="rId100"/>
    <p:sldId id="601" r:id="rId101"/>
    <p:sldId id="563" r:id="rId102"/>
    <p:sldId id="559" r:id="rId103"/>
    <p:sldId id="541" r:id="rId104"/>
    <p:sldId id="560" r:id="rId105"/>
    <p:sldId id="602" r:id="rId106"/>
    <p:sldId id="586" r:id="rId107"/>
    <p:sldId id="630" r:id="rId108"/>
    <p:sldId id="631" r:id="rId109"/>
    <p:sldId id="616" r:id="rId110"/>
    <p:sldId id="617" r:id="rId111"/>
    <p:sldId id="618" r:id="rId112"/>
    <p:sldId id="619" r:id="rId113"/>
    <p:sldId id="620" r:id="rId114"/>
    <p:sldId id="621" r:id="rId115"/>
    <p:sldId id="622" r:id="rId116"/>
    <p:sldId id="632" r:id="rId117"/>
    <p:sldId id="637" r:id="rId118"/>
    <p:sldId id="624" r:id="rId119"/>
    <p:sldId id="625" r:id="rId120"/>
    <p:sldId id="626" r:id="rId121"/>
    <p:sldId id="627" r:id="rId122"/>
    <p:sldId id="628" r:id="rId123"/>
    <p:sldId id="636" r:id="rId124"/>
    <p:sldId id="523" r:id="rId125"/>
    <p:sldId id="638" r:id="rId126"/>
    <p:sldId id="639" r:id="rId127"/>
    <p:sldId id="640" r:id="rId12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EACFB94-EFE5-496D-831F-0CE57BB46234}">
          <p14:sldIdLst>
            <p14:sldId id="256"/>
            <p14:sldId id="562"/>
            <p14:sldId id="463"/>
            <p14:sldId id="396"/>
            <p14:sldId id="531"/>
            <p14:sldId id="397"/>
            <p14:sldId id="413"/>
            <p14:sldId id="398"/>
            <p14:sldId id="532"/>
            <p14:sldId id="402"/>
            <p14:sldId id="414"/>
            <p14:sldId id="415"/>
            <p14:sldId id="533"/>
            <p14:sldId id="420"/>
            <p14:sldId id="534"/>
            <p14:sldId id="416"/>
            <p14:sldId id="417"/>
            <p14:sldId id="474"/>
            <p14:sldId id="647"/>
            <p14:sldId id="634"/>
            <p14:sldId id="635"/>
            <p14:sldId id="535"/>
            <p14:sldId id="491"/>
            <p14:sldId id="644"/>
            <p14:sldId id="565"/>
            <p14:sldId id="464"/>
            <p14:sldId id="566"/>
            <p14:sldId id="422"/>
            <p14:sldId id="493"/>
            <p14:sldId id="538"/>
            <p14:sldId id="465"/>
            <p14:sldId id="642"/>
            <p14:sldId id="418"/>
            <p14:sldId id="643"/>
            <p14:sldId id="526"/>
            <p14:sldId id="568"/>
            <p14:sldId id="595"/>
            <p14:sldId id="482"/>
            <p14:sldId id="596"/>
            <p14:sldId id="434"/>
            <p14:sldId id="641"/>
            <p14:sldId id="645"/>
            <p14:sldId id="442"/>
            <p14:sldId id="598"/>
            <p14:sldId id="597"/>
            <p14:sldId id="615"/>
            <p14:sldId id="593"/>
            <p14:sldId id="599"/>
            <p14:sldId id="399"/>
            <p14:sldId id="600"/>
            <p14:sldId id="575"/>
            <p14:sldId id="576"/>
            <p14:sldId id="483"/>
            <p14:sldId id="546"/>
            <p14:sldId id="426"/>
            <p14:sldId id="428"/>
            <p14:sldId id="577"/>
            <p14:sldId id="446"/>
            <p14:sldId id="578"/>
            <p14:sldId id="436"/>
            <p14:sldId id="433"/>
            <p14:sldId id="579"/>
            <p14:sldId id="437"/>
            <p14:sldId id="549"/>
            <p14:sldId id="485"/>
            <p14:sldId id="550"/>
            <p14:sldId id="303"/>
            <p14:sldId id="580"/>
            <p14:sldId id="390"/>
            <p14:sldId id="552"/>
            <p14:sldId id="389"/>
            <p14:sldId id="553"/>
            <p14:sldId id="484"/>
            <p14:sldId id="581"/>
            <p14:sldId id="582"/>
            <p14:sldId id="379"/>
            <p14:sldId id="448"/>
            <p14:sldId id="555"/>
            <p14:sldId id="430"/>
            <p14:sldId id="431"/>
            <p14:sldId id="432"/>
            <p14:sldId id="556"/>
            <p14:sldId id="451"/>
            <p14:sldId id="452"/>
            <p14:sldId id="453"/>
            <p14:sldId id="528"/>
            <p14:sldId id="455"/>
            <p14:sldId id="583"/>
            <p14:sldId id="381"/>
            <p14:sldId id="584"/>
            <p14:sldId id="633"/>
            <p14:sldId id="488"/>
            <p14:sldId id="558"/>
            <p14:sldId id="267"/>
            <p14:sldId id="646"/>
            <p14:sldId id="261"/>
            <p14:sldId id="601"/>
            <p14:sldId id="563"/>
            <p14:sldId id="559"/>
            <p14:sldId id="541"/>
            <p14:sldId id="560"/>
            <p14:sldId id="602"/>
            <p14:sldId id="586"/>
            <p14:sldId id="630"/>
            <p14:sldId id="631"/>
            <p14:sldId id="616"/>
            <p14:sldId id="617"/>
            <p14:sldId id="618"/>
            <p14:sldId id="619"/>
            <p14:sldId id="620"/>
            <p14:sldId id="621"/>
            <p14:sldId id="622"/>
            <p14:sldId id="632"/>
            <p14:sldId id="637"/>
            <p14:sldId id="624"/>
            <p14:sldId id="625"/>
            <p14:sldId id="626"/>
            <p14:sldId id="627"/>
            <p14:sldId id="628"/>
            <p14:sldId id="636"/>
            <p14:sldId id="523"/>
            <p14:sldId id="638"/>
            <p14:sldId id="639"/>
            <p14:sldId id="6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UFFE Céline" initials="MC" lastIdx="3" clrIdx="0">
    <p:extLst>
      <p:ext uri="{19B8F6BF-5375-455C-9EA6-DF929625EA0E}">
        <p15:presenceInfo xmlns:p15="http://schemas.microsoft.com/office/powerpoint/2012/main" userId="S-1-5-21-1417149857-489482330-710989876-25175" providerId="AD"/>
      </p:ext>
    </p:extLst>
  </p:cmAuthor>
  <p:cmAuthor id="2" name="RUSINEK Michael" initials="RM" lastIdx="7" clrIdx="1">
    <p:extLst>
      <p:ext uri="{19B8F6BF-5375-455C-9EA6-DF929625EA0E}">
        <p15:presenceInfo xmlns:p15="http://schemas.microsoft.com/office/powerpoint/2012/main" userId="S-1-5-21-1417149857-489482330-710989876-251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2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70412" autoAdjust="0"/>
  </p:normalViewPr>
  <p:slideViewPr>
    <p:cSldViewPr snapToGrid="0">
      <p:cViewPr varScale="1">
        <p:scale>
          <a:sx n="61" d="100"/>
          <a:sy n="61" d="100"/>
        </p:scale>
        <p:origin x="2093" y="38"/>
      </p:cViewPr>
      <p:guideLst/>
    </p:cSldViewPr>
  </p:slideViewPr>
  <p:outlineViewPr>
    <p:cViewPr>
      <p:scale>
        <a:sx n="33" d="100"/>
        <a:sy n="33" d="100"/>
      </p:scale>
      <p:origin x="0" y="-2736"/>
    </p:cViewPr>
  </p:outlineViewPr>
  <p:notesTextViewPr>
    <p:cViewPr>
      <p:scale>
        <a:sx n="1" d="1"/>
        <a:sy n="1" d="1"/>
      </p:scale>
      <p:origin x="0" y="0"/>
    </p:cViewPr>
  </p:notesTextViewPr>
  <p:notesViewPr>
    <p:cSldViewPr snapToGrid="0">
      <p:cViewPr>
        <p:scale>
          <a:sx n="100" d="100"/>
          <a:sy n="100"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C45B03B-081C-43A5-A261-97E44C2BEA47}" type="datetimeFigureOut">
              <a:rPr lang="en-BE" smtClean="0"/>
              <a:t>28/10/2022</a:t>
            </a:fld>
            <a:endParaRPr lang="en-BE"/>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30A9B5-F2FD-4188-AAC7-DD79966A39E9}" type="slidenum">
              <a:rPr lang="en-BE" smtClean="0"/>
              <a:t>‹N°›</a:t>
            </a:fld>
            <a:endParaRPr lang="en-BE"/>
          </a:p>
        </p:txBody>
      </p:sp>
    </p:spTree>
    <p:extLst>
      <p:ext uri="{BB962C8B-B14F-4D97-AF65-F5344CB8AC3E}">
        <p14:creationId xmlns:p14="http://schemas.microsoft.com/office/powerpoint/2010/main" val="322447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a:t>
            </a:fld>
            <a:endParaRPr lang="en-BE"/>
          </a:p>
        </p:txBody>
      </p:sp>
    </p:spTree>
    <p:extLst>
      <p:ext uri="{BB962C8B-B14F-4D97-AF65-F5344CB8AC3E}">
        <p14:creationId xmlns:p14="http://schemas.microsoft.com/office/powerpoint/2010/main" val="1244068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Taux de croissance des prix à la production selon le type de bien (intermédiaire ou de consommation non alimentaire) et selon le lieu de production (local ou importé).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En raison de l’excès de demande sur l’offre, les prix augmentent sur les marchés mondiaux. L’augmentation des prix est plus importante et plus rapide pour les biens au début de la chaîne de valeur où les réactions de l’offre ont été les plus lentes au regard de l’intensité de la demande due entre autres à la reconstitution des stocks (les biens intermédiaires importés ou produits localement). Et cela contamine progressivement l’ensemble de la chaîne de valeur (les biens de consommation importés ou produits localement). </a:t>
            </a:r>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10</a:t>
            </a:fld>
            <a:endParaRPr lang="en-BE"/>
          </a:p>
        </p:txBody>
      </p:sp>
    </p:spTree>
    <p:extLst>
      <p:ext uri="{BB962C8B-B14F-4D97-AF65-F5344CB8AC3E}">
        <p14:creationId xmlns:p14="http://schemas.microsoft.com/office/powerpoint/2010/main" val="30635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100</a:t>
            </a:fld>
            <a:endParaRPr lang="en-BE"/>
          </a:p>
        </p:txBody>
      </p:sp>
      <p:sp>
        <p:nvSpPr>
          <p:cNvPr id="5" name="Espace réservé des notes 2">
            <a:extLst>
              <a:ext uri="{FF2B5EF4-FFF2-40B4-BE49-F238E27FC236}">
                <a16:creationId xmlns:a16="http://schemas.microsoft.com/office/drawing/2014/main" id="{1B3A6729-6648-0A2C-E79A-9D1528E28838}"/>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Évolution, depuis le quatrième trimestre 2019, du prix du gaz et de l’électricité pour les PME (source CREG), et des prix à la production industrielle pour l’ensemble de l’industrie manufacturière, hors producteurs d’énergie, et pour le secteur de la boulangerie-pâtisserie-pâtes alimentaires (source : SPF Économie).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Outre les coûts salariaux, les coûts énergétiques aussi ne pourront pas être totalement répercutés sur les prix de vente, ce qui contribuera à la baisse du taux de marge. </a:t>
            </a:r>
          </a:p>
          <a:p>
            <a:pPr algn="just"/>
            <a:r>
              <a:rPr lang="fr-BE" dirty="0">
                <a:latin typeface="Roboto" panose="02000000000000000000" pitchFamily="2" charset="0"/>
                <a:ea typeface="Roboto" panose="02000000000000000000" pitchFamily="2" charset="0"/>
              </a:rPr>
              <a:t>On voit ici qu’à partir de 2021, les prix de l’électricité et du gaz (pour les PME, la CREG ne disposant pas des informations pour les entreprises de plus grande taille au-delà de janvier 2022) augmentent plus rapidement que les prix à la production industrielle. </a:t>
            </a:r>
          </a:p>
          <a:p>
            <a:pPr algn="just"/>
            <a:r>
              <a:rPr lang="fr-BE" dirty="0">
                <a:latin typeface="Roboto" panose="02000000000000000000" pitchFamily="2" charset="0"/>
                <a:ea typeface="Roboto" panose="02000000000000000000" pitchFamily="2" charset="0"/>
              </a:rPr>
              <a:t>Tous les secteurs ne sont pas logés à la même enseigne. À titre d’exemple, le secteur (industriel) de la boulangerie-pâtisserie-pâtes alimentaires répercute encore moins les prix énergétiques que la moyenne du secteur industriel. </a:t>
            </a:r>
          </a:p>
        </p:txBody>
      </p:sp>
    </p:spTree>
    <p:extLst>
      <p:ext uri="{BB962C8B-B14F-4D97-AF65-F5344CB8AC3E}">
        <p14:creationId xmlns:p14="http://schemas.microsoft.com/office/powerpoint/2010/main" val="25277322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101</a:t>
            </a:fld>
            <a:endParaRPr lang="en-BE"/>
          </a:p>
        </p:txBody>
      </p:sp>
    </p:spTree>
    <p:extLst>
      <p:ext uri="{BB962C8B-B14F-4D97-AF65-F5344CB8AC3E}">
        <p14:creationId xmlns:p14="http://schemas.microsoft.com/office/powerpoint/2010/main" val="12756922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102</a:t>
            </a:fld>
            <a:endParaRPr lang="en-BE"/>
          </a:p>
        </p:txBody>
      </p:sp>
      <p:sp>
        <p:nvSpPr>
          <p:cNvPr id="5" name="Espace réservé des notes 2">
            <a:extLst>
              <a:ext uri="{FF2B5EF4-FFF2-40B4-BE49-F238E27FC236}">
                <a16:creationId xmlns:a16="http://schemas.microsoft.com/office/drawing/2014/main" id="{B80CB2CF-FB88-C44B-449D-DE7129FEAE50}"/>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Solde en point de pourcentage entre les entreprises qui envisagent d’augmenter leurs prix et les entreprises qui envisagent de les baisser.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En raison de la détérioration de la conjoncture, de moins en moins d’entreprises envisagent d’augmenter leurs prix de vente.  </a:t>
            </a:r>
          </a:p>
          <a:p>
            <a:pPr algn="just"/>
            <a:r>
              <a:rPr lang="fr-BE" dirty="0">
                <a:latin typeface="Roboto" panose="02000000000000000000" pitchFamily="2" charset="0"/>
                <a:ea typeface="Roboto" panose="02000000000000000000" pitchFamily="2" charset="0"/>
              </a:rPr>
              <a:t>Le ralentissement futur de la demande va donc empêcher les entreprises de répercuter totalement les augmentations de coûts (salariaux ou énergétiques) sur leurs prix de vente, même dans les secteurs orientés vers la demande intérieure</a:t>
            </a:r>
            <a:r>
              <a:rPr lang="fr-BE" dirty="0"/>
              <a:t>. </a:t>
            </a:r>
          </a:p>
        </p:txBody>
      </p:sp>
    </p:spTree>
    <p:extLst>
      <p:ext uri="{BB962C8B-B14F-4D97-AF65-F5344CB8AC3E}">
        <p14:creationId xmlns:p14="http://schemas.microsoft.com/office/powerpoint/2010/main" val="6367177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103</a:t>
            </a:fld>
            <a:endParaRPr lang="en-BE"/>
          </a:p>
        </p:txBody>
      </p:sp>
    </p:spTree>
    <p:extLst>
      <p:ext uri="{BB962C8B-B14F-4D97-AF65-F5344CB8AC3E}">
        <p14:creationId xmlns:p14="http://schemas.microsoft.com/office/powerpoint/2010/main" val="12180621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104</a:t>
            </a:fld>
            <a:endParaRPr lang="en-BE"/>
          </a:p>
        </p:txBody>
      </p:sp>
    </p:spTree>
    <p:extLst>
      <p:ext uri="{BB962C8B-B14F-4D97-AF65-F5344CB8AC3E}">
        <p14:creationId xmlns:p14="http://schemas.microsoft.com/office/powerpoint/2010/main" val="15895316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105</a:t>
            </a:fld>
            <a:endParaRPr lang="en-BE"/>
          </a:p>
        </p:txBody>
      </p:sp>
      <p:sp>
        <p:nvSpPr>
          <p:cNvPr id="5" name="Espace réservé des notes 2">
            <a:extLst>
              <a:ext uri="{FF2B5EF4-FFF2-40B4-BE49-F238E27FC236}">
                <a16:creationId xmlns:a16="http://schemas.microsoft.com/office/drawing/2014/main" id="{EA629739-7AB6-D94D-C69A-1ABADEB09AEC}"/>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Déficit budgétaire de l’ensemble des pouvoirs publics belges (en % du PIB), et contribution du coût des mesures COVID, des inondations, des prix de l’énergie, de la guerre en Ukraine, et des plans de relance.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D’après les projections du BFP de juin 2022, à politique inchangée, le déficit budgétaire se situerait à près de 5% du PIB d’ici à 2027. </a:t>
            </a:r>
          </a:p>
        </p:txBody>
      </p:sp>
    </p:spTree>
    <p:extLst>
      <p:ext uri="{BB962C8B-B14F-4D97-AF65-F5344CB8AC3E}">
        <p14:creationId xmlns:p14="http://schemas.microsoft.com/office/powerpoint/2010/main" val="41161418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106</a:t>
            </a:fld>
            <a:endParaRPr lang="en-BE"/>
          </a:p>
        </p:txBody>
      </p:sp>
    </p:spTree>
    <p:extLst>
      <p:ext uri="{BB962C8B-B14F-4D97-AF65-F5344CB8AC3E}">
        <p14:creationId xmlns:p14="http://schemas.microsoft.com/office/powerpoint/2010/main" val="468342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107</a:t>
            </a:fld>
            <a:endParaRPr lang="en-BE"/>
          </a:p>
        </p:txBody>
      </p:sp>
    </p:spTree>
    <p:extLst>
      <p:ext uri="{BB962C8B-B14F-4D97-AF65-F5344CB8AC3E}">
        <p14:creationId xmlns:p14="http://schemas.microsoft.com/office/powerpoint/2010/main" val="9623305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108</a:t>
            </a:fld>
            <a:endParaRPr lang="en-BE"/>
          </a:p>
        </p:txBody>
      </p:sp>
    </p:spTree>
    <p:extLst>
      <p:ext uri="{BB962C8B-B14F-4D97-AF65-F5344CB8AC3E}">
        <p14:creationId xmlns:p14="http://schemas.microsoft.com/office/powerpoint/2010/main" val="31929083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109</a:t>
            </a:fld>
            <a:endParaRPr lang="en-BE"/>
          </a:p>
        </p:txBody>
      </p:sp>
    </p:spTree>
    <p:extLst>
      <p:ext uri="{BB962C8B-B14F-4D97-AF65-F5344CB8AC3E}">
        <p14:creationId xmlns:p14="http://schemas.microsoft.com/office/powerpoint/2010/main" val="413637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68668" y="5055510"/>
            <a:ext cx="5438140" cy="3908614"/>
          </a:xfrm>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Gauche : prix du gaz en euro par mégawattheure. </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Droite : prix du baril de pétrole en USD par baril.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En raison de la forte demande et du fait que les investissements en matière d’extraction de matières premières énergétiques aient diminué durant la pandémie (en raison de la baisse des prix énergétiques), les prix du pétrole et du gaz européen augmentent. L’augmentation du prix du gaz ne touche toutefois pas les USA.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a:t>
            </a:fld>
            <a:endParaRPr lang="en-BE"/>
          </a:p>
        </p:txBody>
      </p:sp>
    </p:spTree>
    <p:extLst>
      <p:ext uri="{BB962C8B-B14F-4D97-AF65-F5344CB8AC3E}">
        <p14:creationId xmlns:p14="http://schemas.microsoft.com/office/powerpoint/2010/main" val="5377295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110</a:t>
            </a:fld>
            <a:endParaRPr lang="en-BE"/>
          </a:p>
        </p:txBody>
      </p:sp>
    </p:spTree>
    <p:extLst>
      <p:ext uri="{BB962C8B-B14F-4D97-AF65-F5344CB8AC3E}">
        <p14:creationId xmlns:p14="http://schemas.microsoft.com/office/powerpoint/2010/main" val="9669238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111</a:t>
            </a:fld>
            <a:endParaRPr lang="en-BE"/>
          </a:p>
        </p:txBody>
      </p:sp>
    </p:spTree>
    <p:extLst>
      <p:ext uri="{BB962C8B-B14F-4D97-AF65-F5344CB8AC3E}">
        <p14:creationId xmlns:p14="http://schemas.microsoft.com/office/powerpoint/2010/main" val="18035361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112</a:t>
            </a:fld>
            <a:endParaRPr lang="en-BE"/>
          </a:p>
        </p:txBody>
      </p:sp>
    </p:spTree>
    <p:extLst>
      <p:ext uri="{BB962C8B-B14F-4D97-AF65-F5344CB8AC3E}">
        <p14:creationId xmlns:p14="http://schemas.microsoft.com/office/powerpoint/2010/main" val="22405265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Étant donné l’intégration importante des réseaux belges d’électricité et du gaz avec les réseaux de ces voisins, toute intervention dans les mécanisme de formation des prix implique le niveau européen.</a:t>
            </a:r>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113</a:t>
            </a:fld>
            <a:endParaRPr lang="en-BE"/>
          </a:p>
        </p:txBody>
      </p:sp>
    </p:spTree>
    <p:extLst>
      <p:ext uri="{BB962C8B-B14F-4D97-AF65-F5344CB8AC3E}">
        <p14:creationId xmlns:p14="http://schemas.microsoft.com/office/powerpoint/2010/main" val="7795433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114</a:t>
            </a:fld>
            <a:endParaRPr lang="en-BE"/>
          </a:p>
        </p:txBody>
      </p:sp>
    </p:spTree>
    <p:extLst>
      <p:ext uri="{BB962C8B-B14F-4D97-AF65-F5344CB8AC3E}">
        <p14:creationId xmlns:p14="http://schemas.microsoft.com/office/powerpoint/2010/main" val="14993090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115</a:t>
            </a:fld>
            <a:endParaRPr lang="en-BE"/>
          </a:p>
        </p:txBody>
      </p:sp>
    </p:spTree>
    <p:extLst>
      <p:ext uri="{BB962C8B-B14F-4D97-AF65-F5344CB8AC3E}">
        <p14:creationId xmlns:p14="http://schemas.microsoft.com/office/powerpoint/2010/main" val="47499350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116</a:t>
            </a:fld>
            <a:endParaRPr lang="en-BE"/>
          </a:p>
        </p:txBody>
      </p:sp>
    </p:spTree>
    <p:extLst>
      <p:ext uri="{BB962C8B-B14F-4D97-AF65-F5344CB8AC3E}">
        <p14:creationId xmlns:p14="http://schemas.microsoft.com/office/powerpoint/2010/main" val="8787486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117</a:t>
            </a:fld>
            <a:endParaRPr lang="en-BE"/>
          </a:p>
        </p:txBody>
      </p:sp>
    </p:spTree>
    <p:extLst>
      <p:ext uri="{BB962C8B-B14F-4D97-AF65-F5344CB8AC3E}">
        <p14:creationId xmlns:p14="http://schemas.microsoft.com/office/powerpoint/2010/main" val="33016571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118</a:t>
            </a:fld>
            <a:endParaRPr lang="en-BE"/>
          </a:p>
        </p:txBody>
      </p:sp>
    </p:spTree>
    <p:extLst>
      <p:ext uri="{BB962C8B-B14F-4D97-AF65-F5344CB8AC3E}">
        <p14:creationId xmlns:p14="http://schemas.microsoft.com/office/powerpoint/2010/main" val="42700473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119</a:t>
            </a:fld>
            <a:endParaRPr lang="en-BE"/>
          </a:p>
        </p:txBody>
      </p:sp>
    </p:spTree>
    <p:extLst>
      <p:ext uri="{BB962C8B-B14F-4D97-AF65-F5344CB8AC3E}">
        <p14:creationId xmlns:p14="http://schemas.microsoft.com/office/powerpoint/2010/main" val="3056995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Gauche : évolution des prix des matières premières métalliques depuis janvier 2019.</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Droite : évolution des prix des matières premières agricoles depuis janvier 2019.</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En raison de la forte demande, et des faibles investissements des dernières années, les prix des matières premières industrielles dépassent le niveau </a:t>
            </a:r>
            <a:r>
              <a:rPr lang="fr-BE" dirty="0" err="1">
                <a:latin typeface="Roboto" panose="02000000000000000000" pitchFamily="2" charset="0"/>
                <a:ea typeface="Roboto" panose="02000000000000000000" pitchFamily="2" charset="0"/>
              </a:rPr>
              <a:t>pré-pandémie</a:t>
            </a:r>
            <a:r>
              <a:rPr lang="fr-BE" dirty="0">
                <a:latin typeface="Roboto" panose="02000000000000000000" pitchFamily="2" charset="0"/>
                <a:ea typeface="Roboto" panose="02000000000000000000" pitchFamily="2" charset="0"/>
              </a:rPr>
              <a:t> dès la fin 2020-début 2021 et connaissent une forte accélération. L’évolution des prix agricoles est semblable.</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12</a:t>
            </a:fld>
            <a:endParaRPr lang="en-BE"/>
          </a:p>
        </p:txBody>
      </p:sp>
    </p:spTree>
    <p:extLst>
      <p:ext uri="{BB962C8B-B14F-4D97-AF65-F5344CB8AC3E}">
        <p14:creationId xmlns:p14="http://schemas.microsoft.com/office/powerpoint/2010/main" val="6230215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120</a:t>
            </a:fld>
            <a:endParaRPr lang="en-BE"/>
          </a:p>
        </p:txBody>
      </p:sp>
    </p:spTree>
    <p:extLst>
      <p:ext uri="{BB962C8B-B14F-4D97-AF65-F5344CB8AC3E}">
        <p14:creationId xmlns:p14="http://schemas.microsoft.com/office/powerpoint/2010/main" val="1503531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121</a:t>
            </a:fld>
            <a:endParaRPr lang="en-BE"/>
          </a:p>
        </p:txBody>
      </p:sp>
    </p:spTree>
    <p:extLst>
      <p:ext uri="{BB962C8B-B14F-4D97-AF65-F5344CB8AC3E}">
        <p14:creationId xmlns:p14="http://schemas.microsoft.com/office/powerpoint/2010/main" val="8015990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122</a:t>
            </a:fld>
            <a:endParaRPr lang="en-BE"/>
          </a:p>
        </p:txBody>
      </p:sp>
    </p:spTree>
    <p:extLst>
      <p:ext uri="{BB962C8B-B14F-4D97-AF65-F5344CB8AC3E}">
        <p14:creationId xmlns:p14="http://schemas.microsoft.com/office/powerpoint/2010/main" val="35523337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123</a:t>
            </a:fld>
            <a:endParaRPr lang="en-BE"/>
          </a:p>
        </p:txBody>
      </p:sp>
    </p:spTree>
    <p:extLst>
      <p:ext uri="{BB962C8B-B14F-4D97-AF65-F5344CB8AC3E}">
        <p14:creationId xmlns:p14="http://schemas.microsoft.com/office/powerpoint/2010/main" val="24700183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124</a:t>
            </a:fld>
            <a:endParaRPr lang="en-BE"/>
          </a:p>
        </p:txBody>
      </p:sp>
    </p:spTree>
    <p:extLst>
      <p:ext uri="{BB962C8B-B14F-4D97-AF65-F5344CB8AC3E}">
        <p14:creationId xmlns:p14="http://schemas.microsoft.com/office/powerpoint/2010/main" val="433719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13</a:t>
            </a:fld>
            <a:endParaRPr lang="en-BE"/>
          </a:p>
        </p:txBody>
      </p:sp>
    </p:spTree>
    <p:extLst>
      <p:ext uri="{BB962C8B-B14F-4D97-AF65-F5344CB8AC3E}">
        <p14:creationId xmlns:p14="http://schemas.microsoft.com/office/powerpoint/2010/main" val="302326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768" y="4777194"/>
            <a:ext cx="5438140" cy="4145826"/>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La ligne bleue représente l’inflation mesurée par l’indice des prix à la consommation harmonisé. La ligne noire représente l’inflation sous-jacente (IPCHX), c’est-à-dire l’inflation hors produits énergétiques et produits alimentaires.</a:t>
            </a:r>
          </a:p>
          <a:p>
            <a:pPr algn="just"/>
            <a:r>
              <a:rPr lang="fr-BE" dirty="0">
                <a:latin typeface="Roboto" panose="02000000000000000000" pitchFamily="2" charset="0"/>
                <a:ea typeface="Roboto" panose="02000000000000000000" pitchFamily="2" charset="0"/>
              </a:rPr>
              <a:t>Les barres de couleur montrent les contributions de différents postes de consommation à cette inflation.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L’augmentation des prix des matières premières énergétiques se répercute rapidement sur la facture énergétique des consommateurs étant donné le poids de la matière première dans le produit final. Cela engendre une augmentation de l’indice des prix à la consommation. L’augmentation des prix de l’énergie (en jaune) est responsable de la moitié de l’augmentation de l’indice des prix à la consommation. </a:t>
            </a:r>
          </a:p>
          <a:p>
            <a:pPr algn="just"/>
            <a:r>
              <a:rPr lang="fr-BE" dirty="0">
                <a:latin typeface="Roboto" panose="02000000000000000000" pitchFamily="2" charset="0"/>
                <a:ea typeface="Roboto" panose="02000000000000000000" pitchFamily="2" charset="0"/>
              </a:rPr>
              <a:t>L’autre moitié provient de l’augmentation des prix des produits alimentaires (orange), des biens industriels non énergétiques (vert) et des services (bleu). En effet, l’augmentation des prix à la production (cf. </a:t>
            </a:r>
            <a:r>
              <a:rPr lang="fr-BE" dirty="0" err="1">
                <a:latin typeface="Roboto" panose="02000000000000000000" pitchFamily="2" charset="0"/>
                <a:ea typeface="Roboto" panose="02000000000000000000" pitchFamily="2" charset="0"/>
              </a:rPr>
              <a:t>dias</a:t>
            </a:r>
            <a:r>
              <a:rPr lang="fr-BE" dirty="0">
                <a:latin typeface="Roboto" panose="02000000000000000000" pitchFamily="2" charset="0"/>
                <a:ea typeface="Roboto" panose="02000000000000000000" pitchFamily="2" charset="0"/>
              </a:rPr>
              <a:t> précédentes) représente une hausse de coût pour les entreprises qui les utilisent comme intrants. Ces entreprises répercutent (en tout ou en partie) progressivement ces hausses de coût sur leurs prix de vente. Cela se traduit par une hausse de l’inflation sous-jacente.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14</a:t>
            </a:fld>
            <a:endParaRPr lang="en-BE"/>
          </a:p>
        </p:txBody>
      </p:sp>
    </p:spTree>
    <p:extLst>
      <p:ext uri="{BB962C8B-B14F-4D97-AF65-F5344CB8AC3E}">
        <p14:creationId xmlns:p14="http://schemas.microsoft.com/office/powerpoint/2010/main" val="1930541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15</a:t>
            </a:fld>
            <a:endParaRPr lang="en-BE"/>
          </a:p>
        </p:txBody>
      </p:sp>
    </p:spTree>
    <p:extLst>
      <p:ext uri="{BB962C8B-B14F-4D97-AF65-F5344CB8AC3E}">
        <p14:creationId xmlns:p14="http://schemas.microsoft.com/office/powerpoint/2010/main" val="3008530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Gauche : prix du gaz en euro par mégawattheure. </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Droite : prix du baril de pétrole en USD par baril.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La guerre en Ukraine apporte des incertitudes sur les approvisionnements en gaz en Europe.  On observe ainsi de fortes fluctuations dans le prix du gaz européen depuis l’invasion russe, et ce, au gré de l’actualité et du niveau d’inquiétude des marchés. </a:t>
            </a:r>
          </a:p>
          <a:p>
            <a:pPr algn="just"/>
            <a:r>
              <a:rPr lang="fr-BE" dirty="0">
                <a:latin typeface="Roboto" panose="02000000000000000000" pitchFamily="2" charset="0"/>
                <a:ea typeface="Roboto" panose="02000000000000000000" pitchFamily="2" charset="0"/>
              </a:rPr>
              <a:t>Par contre, on n’observe pas d’accélération de l’augmentation du prix du pétrole qui continue sur la même tendance.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16</a:t>
            </a:fld>
            <a:endParaRPr lang="en-BE"/>
          </a:p>
        </p:txBody>
      </p:sp>
    </p:spTree>
    <p:extLst>
      <p:ext uri="{BB962C8B-B14F-4D97-AF65-F5344CB8AC3E}">
        <p14:creationId xmlns:p14="http://schemas.microsoft.com/office/powerpoint/2010/main" val="1623636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Gauche : évolution des prix des matières premières métalliques depuis janvier 2019.</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Droite : évolution des prix des matières premières agricoles depuis janvier 2019.</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La dégradation de la conjoncture (voir plus loin) entraîne une perspective de dégradation de la demande et, ainsi, du prix des matières premières industrielles et agricoles. </a:t>
            </a:r>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17</a:t>
            </a:fld>
            <a:endParaRPr lang="en-BE"/>
          </a:p>
        </p:txBody>
      </p:sp>
    </p:spTree>
    <p:extLst>
      <p:ext uri="{BB962C8B-B14F-4D97-AF65-F5344CB8AC3E}">
        <p14:creationId xmlns:p14="http://schemas.microsoft.com/office/powerpoint/2010/main" val="2967203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Cours de l’euro exprimé en dollars US.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Des perspectives de dégradation de la conjoncture plus importantes en Europe et un climat d’incertitude géopolitique depuis l’invasion russe en Ukraine détournent les investisseurs de la zone euro. Cela entraîne une dépréciation de l’euro. </a:t>
            </a:r>
          </a:p>
          <a:p>
            <a:pPr algn="just"/>
            <a:r>
              <a:rPr lang="fr-BE" dirty="0">
                <a:latin typeface="Roboto" panose="02000000000000000000" pitchFamily="2" charset="0"/>
                <a:ea typeface="Roboto" panose="02000000000000000000" pitchFamily="2" charset="0"/>
              </a:rPr>
              <a:t>La dépréciation de l’euro impacte à la hausse les prix des produits qui sont échangés en dollars comme les matières premières énergétiques, industrielles ou alimentaires.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18</a:t>
            </a:fld>
            <a:endParaRPr lang="en-BE"/>
          </a:p>
        </p:txBody>
      </p:sp>
    </p:spTree>
    <p:extLst>
      <p:ext uri="{BB962C8B-B14F-4D97-AF65-F5344CB8AC3E}">
        <p14:creationId xmlns:p14="http://schemas.microsoft.com/office/powerpoint/2010/main" val="971100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19</a:t>
            </a:fld>
            <a:endParaRPr lang="en-BE"/>
          </a:p>
        </p:txBody>
      </p:sp>
    </p:spTree>
    <p:extLst>
      <p:ext uri="{BB962C8B-B14F-4D97-AF65-F5344CB8AC3E}">
        <p14:creationId xmlns:p14="http://schemas.microsoft.com/office/powerpoint/2010/main" val="149491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2</a:t>
            </a:fld>
            <a:endParaRPr lang="en-BE"/>
          </a:p>
        </p:txBody>
      </p:sp>
    </p:spTree>
    <p:extLst>
      <p:ext uri="{BB962C8B-B14F-4D97-AF65-F5344CB8AC3E}">
        <p14:creationId xmlns:p14="http://schemas.microsoft.com/office/powerpoint/2010/main" val="827550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20</a:t>
            </a:fld>
            <a:endParaRPr lang="en-BE"/>
          </a:p>
        </p:txBody>
      </p:sp>
      <p:sp>
        <p:nvSpPr>
          <p:cNvPr id="5" name="Espace réservé des notes 2">
            <a:extLst>
              <a:ext uri="{FF2B5EF4-FFF2-40B4-BE49-F238E27FC236}">
                <a16:creationId xmlns:a16="http://schemas.microsoft.com/office/drawing/2014/main" id="{CFA5534E-D22B-AA1B-7AE7-10BDDAD322BD}"/>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Prix de l’électricité sur le marché de gros en Belgique du 2 au 31 août 2022.</a:t>
            </a:r>
          </a:p>
          <a:p>
            <a:pPr algn="just"/>
            <a:r>
              <a:rPr lang="fr-BE" dirty="0">
                <a:latin typeface="Roboto" panose="02000000000000000000" pitchFamily="2" charset="0"/>
                <a:ea typeface="Roboto" panose="02000000000000000000" pitchFamily="2" charset="0"/>
              </a:rPr>
              <a:t>Le graphique indique aussi le prix moyen au 21 juin 2021.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 prix de l’électricité (et du gaz, voir dia suivante) a encore explosé au mois d’août 2022, suite à l’annonce de la France de l’indisponibilité d’une partie de son parc nucléaire pour raison de maintenance, et des craintes de coupure du gaz russe. Les marchés anticipent en effet des pénuries de gaz et d’électricité. </a:t>
            </a:r>
          </a:p>
        </p:txBody>
      </p:sp>
    </p:spTree>
    <p:extLst>
      <p:ext uri="{BB962C8B-B14F-4D97-AF65-F5344CB8AC3E}">
        <p14:creationId xmlns:p14="http://schemas.microsoft.com/office/powerpoint/2010/main" val="2277116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21</a:t>
            </a:fld>
            <a:endParaRPr lang="en-BE"/>
          </a:p>
        </p:txBody>
      </p:sp>
      <p:sp>
        <p:nvSpPr>
          <p:cNvPr id="5" name="Espace réservé des notes 2">
            <a:extLst>
              <a:ext uri="{FF2B5EF4-FFF2-40B4-BE49-F238E27FC236}">
                <a16:creationId xmlns:a16="http://schemas.microsoft.com/office/drawing/2014/main" id="{CD1CE401-1A9E-979A-E175-19AA0F117AE4}"/>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Prix de la molécule de gaz sur le marché de gros en Belgique du 18 juillet au 31 août 2022.</a:t>
            </a:r>
          </a:p>
          <a:p>
            <a:pPr algn="just"/>
            <a:r>
              <a:rPr lang="fr-BE" dirty="0">
                <a:latin typeface="Roboto" panose="02000000000000000000" pitchFamily="2" charset="0"/>
                <a:ea typeface="Roboto" panose="02000000000000000000" pitchFamily="2" charset="0"/>
              </a:rPr>
              <a:t>Le graphique indique aussi le prix moyen en juin 2021 </a:t>
            </a:r>
            <a:r>
              <a:rPr lang="fr-FR" dirty="0">
                <a:latin typeface="Roboto" panose="02000000000000000000" pitchFamily="2" charset="0"/>
                <a:ea typeface="Roboto" panose="02000000000000000000" pitchFamily="2" charset="0"/>
              </a:rPr>
              <a:t>(moyenne arithmétique des cotations journalières durant le trimestre de fourniture)</a:t>
            </a:r>
            <a:r>
              <a:rPr lang="fr-BE" dirty="0">
                <a:latin typeface="Roboto" panose="02000000000000000000" pitchFamily="2" charset="0"/>
                <a:ea typeface="Roboto" panose="02000000000000000000" pitchFamily="2" charset="0"/>
              </a:rPr>
              <a:t>.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Cf. dia précédente. </a:t>
            </a:r>
          </a:p>
        </p:txBody>
      </p:sp>
    </p:spTree>
    <p:extLst>
      <p:ext uri="{BB962C8B-B14F-4D97-AF65-F5344CB8AC3E}">
        <p14:creationId xmlns:p14="http://schemas.microsoft.com/office/powerpoint/2010/main" val="390659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Face à la montée de l’inflation, les pouvoirs public mettent en place des politiques économiques :</a:t>
            </a:r>
          </a:p>
          <a:p>
            <a:pPr algn="just"/>
            <a:r>
              <a:rPr lang="fr-BE" dirty="0">
                <a:latin typeface="Roboto" panose="02000000000000000000" pitchFamily="2" charset="0"/>
                <a:ea typeface="Roboto" panose="02000000000000000000" pitchFamily="2" charset="0"/>
              </a:rPr>
              <a:t>Les banques centrales augmentent leurs taux directeurs pour réduire l’excès de demande. </a:t>
            </a:r>
          </a:p>
          <a:p>
            <a:pPr algn="just"/>
            <a:r>
              <a:rPr lang="fr-BE" dirty="0">
                <a:latin typeface="Roboto" panose="02000000000000000000" pitchFamily="2" charset="0"/>
                <a:ea typeface="Roboto" panose="02000000000000000000" pitchFamily="2" charset="0"/>
              </a:rPr>
              <a:t>Les gouvernements mettent en place des mesures pour soutenir les ménages et les entreprises, soit via des compensations financières (souvent ciblées sur ceux qui en ont le plus besoin), soit en régulant les prix (ce qui bénéfice à tout le monde). </a:t>
            </a:r>
          </a:p>
          <a:p>
            <a:pPr algn="just"/>
            <a:r>
              <a:rPr lang="fr-BE" dirty="0">
                <a:latin typeface="Roboto" panose="02000000000000000000" pitchFamily="2" charset="0"/>
                <a:ea typeface="Roboto" panose="02000000000000000000" pitchFamily="2" charset="0"/>
              </a:rPr>
              <a:t>Face au risque de fragmentation de la zone euro, la BCE a également mis en place un nouvel instrument de rachat des titres de la dette publique dans les pays où les taux d’intérêt sur les emprunts publics augmentent anormalement fort.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22</a:t>
            </a:fld>
            <a:endParaRPr lang="en-BE"/>
          </a:p>
        </p:txBody>
      </p:sp>
    </p:spTree>
    <p:extLst>
      <p:ext uri="{BB962C8B-B14F-4D97-AF65-F5344CB8AC3E}">
        <p14:creationId xmlns:p14="http://schemas.microsoft.com/office/powerpoint/2010/main" val="1780450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Hausse des taux d’intérêt directeurs des banques centrales. </a:t>
            </a:r>
          </a:p>
          <a:p>
            <a:pPr algn="just"/>
            <a:r>
              <a:rPr lang="fr-BE" dirty="0">
                <a:latin typeface="Roboto" panose="02000000000000000000" pitchFamily="2" charset="0"/>
                <a:ea typeface="Roboto" panose="02000000000000000000" pitchFamily="2" charset="0"/>
              </a:rPr>
              <a:t>Les taux directeurs sont les taux auxquels les banques centrales prêtent aux banques commerciales. Les banques commerciales répercutent les variations des taux directeurs que pratiquent les banques centrales vers leurs clients. Ces variations de taux influencent les décisions d’investissement des entreprises et des ménages (investissements immobiliers), donc la demande, donc l’évolution des prix.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Comme on l’a vu dans les </a:t>
            </a:r>
            <a:r>
              <a:rPr lang="fr-BE" dirty="0" err="1">
                <a:latin typeface="Roboto" panose="02000000000000000000" pitchFamily="2" charset="0"/>
                <a:ea typeface="Roboto" panose="02000000000000000000" pitchFamily="2" charset="0"/>
              </a:rPr>
              <a:t>dias</a:t>
            </a:r>
            <a:r>
              <a:rPr lang="fr-BE" dirty="0">
                <a:latin typeface="Roboto" panose="02000000000000000000" pitchFamily="2" charset="0"/>
                <a:ea typeface="Roboto" panose="02000000000000000000" pitchFamily="2" charset="0"/>
              </a:rPr>
              <a:t> précédentes, l’épisode inflationniste que nous connaissons actuellement s’explique en partie par une demande excédentaire (un autre facteur est la hausse des coûts de l’énergie due à la hausse du prix du gaz en Europe et en Asie à la suite des réductions d’approvisionnement en gaz de l’Europe par la Russie).  </a:t>
            </a:r>
          </a:p>
          <a:p>
            <a:pPr algn="just"/>
            <a:r>
              <a:rPr lang="fr-BE" dirty="0">
                <a:latin typeface="Roboto" panose="02000000000000000000" pitchFamily="2" charset="0"/>
                <a:ea typeface="Roboto" panose="02000000000000000000" pitchFamily="2" charset="0"/>
              </a:rPr>
              <a:t>Les banques centrales ont pour objectif de maintenir l’inflation à un certain niveau (en zone euro, l’objectif de la BCE est une inflation à moyen terme de 2%).  Pour atteindre cet objectif, elles visent donc à réduire la demande excédentaire en augmentant leurs taux d’intérêt directeurs. </a:t>
            </a:r>
            <a:endParaRPr lang="fr-BE" b="1" dirty="0">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23</a:t>
            </a:fld>
            <a:endParaRPr lang="en-BE"/>
          </a:p>
        </p:txBody>
      </p:sp>
    </p:spTree>
    <p:extLst>
      <p:ext uri="{BB962C8B-B14F-4D97-AF65-F5344CB8AC3E}">
        <p14:creationId xmlns:p14="http://schemas.microsoft.com/office/powerpoint/2010/main" val="2691858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L’inflation importante que nous connaissons réduit le revenu disponible réel des agents économiques, lorsque leur revenu ne suit pas l’évolution des prix, ce qui sera toujours le cas dans les économies qui subissent un prélèvement dû à une hausse des prix à l’importation plus importante qu’à l’exportation. Le revenu disponible réel des agent économiques nationaux est réduit à due concurrence du transfert qui est effectué vers les pays exportateurs de matières premières. Cette réduction du revenu disponible réel réduit la demande et, de la sorte, la conjoncture se dégrade.</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24</a:t>
            </a:fld>
            <a:endParaRPr lang="en-BE"/>
          </a:p>
        </p:txBody>
      </p:sp>
    </p:spTree>
    <p:extLst>
      <p:ext uri="{BB962C8B-B14F-4D97-AF65-F5344CB8AC3E}">
        <p14:creationId xmlns:p14="http://schemas.microsoft.com/office/powerpoint/2010/main" val="4265345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25</a:t>
            </a:fld>
            <a:endParaRPr lang="en-BE"/>
          </a:p>
        </p:txBody>
      </p:sp>
    </p:spTree>
    <p:extLst>
      <p:ext uri="{BB962C8B-B14F-4D97-AF65-F5344CB8AC3E}">
        <p14:creationId xmlns:p14="http://schemas.microsoft.com/office/powerpoint/2010/main" val="265710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Gauche : nombre de pays ayant adopté chaque type de mesure. Les mesures sont réparties en deux catégories : les mesures qui visent à compenser les ménages ou les entreprises des hausses de prix qu’ils ont subies ; et les mesures qui visent à réguler les prix énergétiques. Une différence est faite entre les mesures ciblées et les mesures générales.</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Droite : importance de ces mesures en milliards d’euros et en pourcentage du PIB pour chaque pays analysé.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États ont mis en place des mesures qui visent soit à compenser les ménages et les entreprises des hausses de prix, soit à réguler les prix énergétiques. </a:t>
            </a:r>
          </a:p>
          <a:p>
            <a:pPr algn="just"/>
            <a:r>
              <a:rPr lang="fr-BE" dirty="0">
                <a:latin typeface="Roboto" panose="02000000000000000000" pitchFamily="2" charset="0"/>
                <a:ea typeface="Roboto" panose="02000000000000000000" pitchFamily="2" charset="0"/>
              </a:rPr>
              <a:t>Les mesures compensatoires sont souvent ciblées alors que les mesures sur les prix bénéficient généralement à tout le monde. </a:t>
            </a:r>
          </a:p>
          <a:p>
            <a:pPr algn="just"/>
            <a:r>
              <a:rPr lang="fr-BE" dirty="0">
                <a:latin typeface="Roboto" panose="02000000000000000000" pitchFamily="2" charset="0"/>
                <a:ea typeface="Roboto" panose="02000000000000000000" pitchFamily="2" charset="0"/>
              </a:rPr>
              <a:t>L’importance des mesures par rapport aux économies nationales est très variable mais cela représente pour la plupart des pays plus d’1 % du PIB.</a:t>
            </a:r>
          </a:p>
          <a:p>
            <a:pPr algn="just"/>
            <a:r>
              <a:rPr lang="fr-BE" dirty="0">
                <a:latin typeface="Roboto" panose="02000000000000000000" pitchFamily="2" charset="0"/>
                <a:ea typeface="Roboto" panose="02000000000000000000" pitchFamily="2" charset="0"/>
              </a:rPr>
              <a:t>À l’inverse des politiques de hausse des taux des banques centrales, ces politiques budgétaires ont pour effet de réduire l’impact négatif de la hausse des prix de l’énergie sur la demande pour les produits de consommation et d’investissements.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26</a:t>
            </a:fld>
            <a:endParaRPr lang="en-BE"/>
          </a:p>
        </p:txBody>
      </p:sp>
    </p:spTree>
    <p:extLst>
      <p:ext uri="{BB962C8B-B14F-4D97-AF65-F5344CB8AC3E}">
        <p14:creationId xmlns:p14="http://schemas.microsoft.com/office/powerpoint/2010/main" val="502617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27</a:t>
            </a:fld>
            <a:endParaRPr lang="en-BE"/>
          </a:p>
        </p:txBody>
      </p:sp>
    </p:spTree>
    <p:extLst>
      <p:ext uri="{BB962C8B-B14F-4D97-AF65-F5344CB8AC3E}">
        <p14:creationId xmlns:p14="http://schemas.microsoft.com/office/powerpoint/2010/main" val="3416093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Gauche : taux d’intérêt des obligations du gouvernement à 10 ans. </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Droite : spreads = écart de taux d’intérêt avec l’Allemagne pour les obligations du gouvernement à 10 ans.</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différents États ne subissent pas la crise de la même manière et ne partent pas des mêmes conditions économiques initiales notamment en termes de niveau de la dette publique et de déficit budgétaire ainsi que de soutenabilité financière à long terme. Les pays dont les conditions initiales les rendent moins vulnérables aux chocs actuels et dont la politique macro-économique est considérée par les acteurs sur les marchés comme saine et soutenable et donc présentant le moins de risque, connaissent une hausse de taux reflétant le durcissement de la politique monétaire de la BCE. En revanche, les autres pays voient leur taux augmenter au-delà du durcissement souhaité par la BCE, ce qui pose un problème de transmission de la politique monétaire et accroît le risque de récession grave dans la zone euro. Cette situation peut entraîner alors une spéculation sur l’existence même de la zone euro comme on a pu le connaître lors de la crise financière, provoquant un emballement de la hausse des taux.</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28</a:t>
            </a:fld>
            <a:endParaRPr lang="en-BE"/>
          </a:p>
        </p:txBody>
      </p:sp>
    </p:spTree>
    <p:extLst>
      <p:ext uri="{BB962C8B-B14F-4D97-AF65-F5344CB8AC3E}">
        <p14:creationId xmlns:p14="http://schemas.microsoft.com/office/powerpoint/2010/main" val="2698303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Pour que la transmission de sa politique monétaire se réalise correctement, la BCE peut racheter des titres de la dette publique des États membres. Néanmoins, elle a élaboré une série de critères d’éligibilité pour agir sur les marchés. Ces critères prennent en compte les conditions économiques et budgétaires ainsi que les politiques économiques qui contribuent à la stabilité et à la soutenabilité macro-économique.</a:t>
            </a:r>
            <a:endParaRPr lang="fr-BE" b="1" dirty="0">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29</a:t>
            </a:fld>
            <a:endParaRPr lang="en-BE"/>
          </a:p>
        </p:txBody>
      </p:sp>
    </p:spTree>
    <p:extLst>
      <p:ext uri="{BB962C8B-B14F-4D97-AF65-F5344CB8AC3E}">
        <p14:creationId xmlns:p14="http://schemas.microsoft.com/office/powerpoint/2010/main" val="375009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Taux d’inflation de 3 ans avant le choc (il a lieu l’année 0 sur le graphique) et jusqu’à 3 ans après. </a:t>
            </a:r>
          </a:p>
          <a:p>
            <a:pPr algn="just"/>
            <a:r>
              <a:rPr lang="fr-BE" dirty="0">
                <a:latin typeface="Roboto" panose="02000000000000000000" pitchFamily="2" charset="0"/>
                <a:ea typeface="Roboto" panose="02000000000000000000" pitchFamily="2" charset="0"/>
              </a:rPr>
              <a:t>Il s’agit du taux d’inflation médian des économies avancées : 50% des États avaient un taux d’inflation inférieur et 50% un taux d’inflation supérieur.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Bien que l'inflation mondiale ait augmenté de manière significative depuis le début de 2021 et de manière accélérée, cela s’est produit dans un contexte de faible inflation. Cela contraste avec le choc pétrolier de 1973 et 1979 qui a commencé dans un contexte d'inflation mondiale déjà élevée. Contrairement à ces deux périodes, la dispersion de l’inflation est aussi plus faible au cours de la phase actuelle d’accélération de l’inflation.</a:t>
            </a:r>
          </a:p>
          <a:p>
            <a:pPr algn="just"/>
            <a:r>
              <a:rPr lang="fr-BE" dirty="0">
                <a:latin typeface="Roboto" panose="02000000000000000000" pitchFamily="2" charset="0"/>
                <a:ea typeface="Roboto" panose="02000000000000000000" pitchFamily="2" charset="0"/>
              </a:rPr>
              <a:t>Les caractéristiques du choc actuel devraient permettre une gestion plus coordonnée et moins dommageable à la croissance mondiale car présentant moins de distorsion de compétitivité entre économies.  </a:t>
            </a:r>
            <a:br>
              <a:rPr lang="fr-BE" dirty="0">
                <a:latin typeface="Roboto" panose="02000000000000000000" pitchFamily="2" charset="0"/>
                <a:ea typeface="Roboto" panose="02000000000000000000" pitchFamily="2" charset="0"/>
              </a:rPr>
            </a:br>
            <a:endParaRPr lang="fr-BE" dirty="0">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a:t>
            </a:fld>
            <a:endParaRPr lang="en-BE"/>
          </a:p>
        </p:txBody>
      </p:sp>
    </p:spTree>
    <p:extLst>
      <p:ext uri="{BB962C8B-B14F-4D97-AF65-F5344CB8AC3E}">
        <p14:creationId xmlns:p14="http://schemas.microsoft.com/office/powerpoint/2010/main" val="766904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81368" y="4968604"/>
            <a:ext cx="5438140" cy="3908614"/>
          </a:xfrm>
        </p:spPr>
        <p:txBody>
          <a:bodyPr/>
          <a:lstStyle/>
          <a:p>
            <a:pPr algn="just"/>
            <a:r>
              <a:rPr lang="fr-BE" dirty="0">
                <a:latin typeface="Roboto" panose="02000000000000000000" pitchFamily="2" charset="0"/>
                <a:ea typeface="Roboto" panose="02000000000000000000" pitchFamily="2" charset="0"/>
              </a:rPr>
              <a:t>L’inflation importante que nous connaissons réduit le revenu disponible réel des agents économiques, lorsque leur revenu ne suit pas l’évolution des prix, ce qui sera toujours le cas dans les économies qui subissent un prélèvement dû à une hausse des prix à l’importation plus important qu’à l’exportation. Le revenu disponible réel des agent économiques nationaux est réduit à due concurrence du transfert qui est effectué vers les pays exportateurs de matières premières. Cette réduction du revenu disponible réel réduit la demande et ainsi la conjoncture se dégrade.</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30</a:t>
            </a:fld>
            <a:endParaRPr lang="en-BE"/>
          </a:p>
        </p:txBody>
      </p:sp>
    </p:spTree>
    <p:extLst>
      <p:ext uri="{BB962C8B-B14F-4D97-AF65-F5344CB8AC3E}">
        <p14:creationId xmlns:p14="http://schemas.microsoft.com/office/powerpoint/2010/main" val="2523311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L’indice PMI (</a:t>
            </a:r>
            <a:r>
              <a:rPr lang="fr-BE" dirty="0" err="1">
                <a:latin typeface="Roboto" panose="02000000000000000000" pitchFamily="2" charset="0"/>
                <a:ea typeface="Roboto" panose="02000000000000000000" pitchFamily="2" charset="0"/>
              </a:rPr>
              <a:t>Purchasing</a:t>
            </a:r>
            <a:r>
              <a:rPr lang="fr-BE" dirty="0">
                <a:latin typeface="Roboto" panose="02000000000000000000" pitchFamily="2" charset="0"/>
                <a:ea typeface="Roboto" panose="02000000000000000000" pitchFamily="2" charset="0"/>
              </a:rPr>
              <a:t> Managers’ Index) est un indicateur de conjoncture basé sur un questionnaire mensuel adressé aux entreprises et contenant des questions sur les nouvelles commandes, la production, l'emploi, les délais de livraison des fournisseurs et le stock des articles achetés.</a:t>
            </a:r>
          </a:p>
          <a:p>
            <a:pPr algn="just"/>
            <a:r>
              <a:rPr lang="fr-BE" dirty="0">
                <a:latin typeface="Roboto" panose="02000000000000000000" pitchFamily="2" charset="0"/>
                <a:ea typeface="Roboto" panose="02000000000000000000" pitchFamily="2" charset="0"/>
              </a:rPr>
              <a:t>En ce qui concerne la production (=output), une valeur au-dessus (en dessous) de 50 signifie une augmentation (diminution) par rapport au mois précédent. </a:t>
            </a:r>
          </a:p>
          <a:p>
            <a:pPr algn="just"/>
            <a:r>
              <a:rPr lang="fr-BE" dirty="0">
                <a:latin typeface="Roboto" panose="02000000000000000000" pitchFamily="2" charset="0"/>
                <a:ea typeface="Roboto" panose="02000000000000000000" pitchFamily="2" charset="0"/>
              </a:rPr>
              <a:t>La différence entre les nouvelles commandes et les stocks (=new </a:t>
            </a:r>
            <a:r>
              <a:rPr lang="fr-BE" dirty="0" err="1">
                <a:latin typeface="Roboto" panose="02000000000000000000" pitchFamily="2" charset="0"/>
                <a:ea typeface="Roboto" panose="02000000000000000000" pitchFamily="2" charset="0"/>
              </a:rPr>
              <a:t>orders</a:t>
            </a:r>
            <a:r>
              <a:rPr lang="fr-BE" dirty="0">
                <a:latin typeface="Roboto" panose="02000000000000000000" pitchFamily="2" charset="0"/>
                <a:ea typeface="Roboto" panose="02000000000000000000" pitchFamily="2" charset="0"/>
              </a:rPr>
              <a:t> minus inventories) donne une idée de la production à court terme. Une valeur au-dessus (en dessous) de 0 signifie une augmentation (diminution) par rapport au mois précédent.</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D’après les indicateurs de conjoncture, l’activité se contracte en Europe à partir du 2</a:t>
            </a:r>
            <a:r>
              <a:rPr lang="fr-BE" baseline="30000" dirty="0">
                <a:latin typeface="Roboto" panose="02000000000000000000" pitchFamily="2" charset="0"/>
                <a:ea typeface="Roboto" panose="02000000000000000000" pitchFamily="2" charset="0"/>
              </a:rPr>
              <a:t>ème</a:t>
            </a:r>
            <a:r>
              <a:rPr lang="fr-BE" dirty="0">
                <a:latin typeface="Roboto" panose="02000000000000000000" pitchFamily="2" charset="0"/>
                <a:ea typeface="Roboto" panose="02000000000000000000" pitchFamily="2" charset="0"/>
              </a:rPr>
              <a:t> trimestre 2022, en raison de la hausse des prix et des incertitudes liées notamment à la guerre en Ukraine. </a:t>
            </a:r>
          </a:p>
          <a:p>
            <a:pPr algn="just"/>
            <a:r>
              <a:rPr lang="fr-BE" dirty="0">
                <a:latin typeface="Roboto" panose="02000000000000000000" pitchFamily="2" charset="0"/>
                <a:ea typeface="Roboto" panose="02000000000000000000" pitchFamily="2" charset="0"/>
              </a:rPr>
              <a:t>Aux USA, la dégradation de la conjoncture est présente puisque, depuis avril 2022, la production n’augmente déjà plus.  Mais la dégradation est moins</a:t>
            </a:r>
            <a:r>
              <a:rPr lang="fr-BE" dirty="0">
                <a:solidFill>
                  <a:srgbClr val="0070C0"/>
                </a:solidFill>
                <a:latin typeface="Roboto" panose="02000000000000000000" pitchFamily="2" charset="0"/>
                <a:ea typeface="Roboto" panose="02000000000000000000" pitchFamily="2" charset="0"/>
              </a:rPr>
              <a:t> </a:t>
            </a:r>
            <a:r>
              <a:rPr lang="fr-BE" dirty="0">
                <a:latin typeface="Roboto" panose="02000000000000000000" pitchFamily="2" charset="0"/>
                <a:ea typeface="Roboto" panose="02000000000000000000" pitchFamily="2" charset="0"/>
              </a:rPr>
              <a:t>rapide qu’en Europe.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31</a:t>
            </a:fld>
            <a:endParaRPr lang="en-BE"/>
          </a:p>
        </p:txBody>
      </p:sp>
    </p:spTree>
    <p:extLst>
      <p:ext uri="{BB962C8B-B14F-4D97-AF65-F5344CB8AC3E}">
        <p14:creationId xmlns:p14="http://schemas.microsoft.com/office/powerpoint/2010/main" val="3828998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strike="sngStrike" dirty="0">
              <a:solidFill>
                <a:srgbClr val="FF0000"/>
              </a:solidFill>
            </a:endParaRP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32</a:t>
            </a:fld>
            <a:endParaRPr lang="en-BE"/>
          </a:p>
        </p:txBody>
      </p:sp>
    </p:spTree>
    <p:extLst>
      <p:ext uri="{BB962C8B-B14F-4D97-AF65-F5344CB8AC3E}">
        <p14:creationId xmlns:p14="http://schemas.microsoft.com/office/powerpoint/2010/main" val="4119474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58863" y="684213"/>
            <a:ext cx="4464050" cy="3349625"/>
          </a:xfrm>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 :</a:t>
            </a:r>
          </a:p>
          <a:p>
            <a:pPr algn="just"/>
            <a:r>
              <a:rPr lang="fr-BE" dirty="0">
                <a:latin typeface="Roboto" panose="02000000000000000000" pitchFamily="2" charset="0"/>
                <a:ea typeface="Roboto" panose="02000000000000000000" pitchFamily="2" charset="0"/>
              </a:rPr>
              <a:t>L’évolution des termes de l’échange correspond au rapport entre l’évolution des prix à l’exportation et l’évolution des prix à l’importation. Une détérioration des termes de l’échange signifie que les prix à l’exportation ont moins augmenté que les prix à l’importation.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 :</a:t>
            </a:r>
          </a:p>
          <a:p>
            <a:pPr algn="just"/>
            <a:r>
              <a:rPr lang="fr-BE" dirty="0">
                <a:latin typeface="Roboto" panose="02000000000000000000" pitchFamily="2" charset="0"/>
                <a:ea typeface="Roboto" panose="02000000000000000000" pitchFamily="2" charset="0"/>
              </a:rPr>
              <a:t>Les termes de l’échange se sont détériorés dans les pays qui importent les matières premières dont les prix augmentent fortement comme le gaz et le pétrole.</a:t>
            </a:r>
          </a:p>
          <a:p>
            <a:pPr algn="just"/>
            <a:r>
              <a:rPr lang="fr-BE" dirty="0">
                <a:latin typeface="Roboto" panose="02000000000000000000" pitchFamily="2" charset="0"/>
                <a:ea typeface="Roboto" panose="02000000000000000000" pitchFamily="2" charset="0"/>
              </a:rPr>
              <a:t>Cela représente un prélèvement sur ces économies puisqu’elles doivent débourser plus pour acheter les mêmes quantités. </a:t>
            </a:r>
          </a:p>
          <a:p>
            <a:pPr algn="just"/>
            <a:r>
              <a:rPr lang="fr-BE" dirty="0">
                <a:latin typeface="Roboto" panose="02000000000000000000" pitchFamily="2" charset="0"/>
                <a:ea typeface="Roboto" panose="02000000000000000000" pitchFamily="2" charset="0"/>
              </a:rPr>
              <a:t>En revanche, les pays exportateurs nets de gaz et de pétrole (comme les USA) voient leurs termes de l’échange s’améliorer. </a:t>
            </a:r>
          </a:p>
          <a:p>
            <a:pPr algn="just"/>
            <a:r>
              <a:rPr lang="fr-BE" dirty="0">
                <a:latin typeface="Roboto" panose="02000000000000000000" pitchFamily="2" charset="0"/>
                <a:ea typeface="Roboto" panose="02000000000000000000" pitchFamily="2" charset="0"/>
              </a:rPr>
              <a:t>L’évolution des termes de l’échange se reflète dans le ralentissement de la conjoncture, plus intense en Europe qu’aux États-Unis.</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33</a:t>
            </a:fld>
            <a:endParaRPr lang="en-BE"/>
          </a:p>
        </p:txBody>
      </p:sp>
    </p:spTree>
    <p:extLst>
      <p:ext uri="{BB962C8B-B14F-4D97-AF65-F5344CB8AC3E}">
        <p14:creationId xmlns:p14="http://schemas.microsoft.com/office/powerpoint/2010/main" val="3880594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34</a:t>
            </a:fld>
            <a:endParaRPr lang="en-BE"/>
          </a:p>
        </p:txBody>
      </p:sp>
    </p:spTree>
    <p:extLst>
      <p:ext uri="{BB962C8B-B14F-4D97-AF65-F5344CB8AC3E}">
        <p14:creationId xmlns:p14="http://schemas.microsoft.com/office/powerpoint/2010/main" val="634910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De nombreuses incertitudes planent sur l’avenir.</a:t>
            </a:r>
          </a:p>
          <a:p>
            <a:pPr algn="just"/>
            <a:r>
              <a:rPr lang="fr-BE" dirty="0">
                <a:latin typeface="Roboto" panose="02000000000000000000" pitchFamily="2" charset="0"/>
                <a:ea typeface="Roboto" panose="02000000000000000000" pitchFamily="2" charset="0"/>
              </a:rPr>
              <a:t>Elles concernent la conjoncture, l’inflation, la boucle prix-salaires, les ruptures d’approvisionnement en gaz et en électricité, le contexte géopolitique, et le changement climatique.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35</a:t>
            </a:fld>
            <a:endParaRPr lang="en-BE"/>
          </a:p>
        </p:txBody>
      </p:sp>
    </p:spTree>
    <p:extLst>
      <p:ext uri="{BB962C8B-B14F-4D97-AF65-F5344CB8AC3E}">
        <p14:creationId xmlns:p14="http://schemas.microsoft.com/office/powerpoint/2010/main" val="2327034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36</a:t>
            </a:fld>
            <a:endParaRPr lang="en-BE"/>
          </a:p>
        </p:txBody>
      </p:sp>
    </p:spTree>
    <p:extLst>
      <p:ext uri="{BB962C8B-B14F-4D97-AF65-F5344CB8AC3E}">
        <p14:creationId xmlns:p14="http://schemas.microsoft.com/office/powerpoint/2010/main" val="2472156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L’économie belge est particulièrement vulnérable à une hausse des prix des matières premières énergétiques. </a:t>
            </a:r>
          </a:p>
          <a:p>
            <a:pPr algn="just"/>
            <a:r>
              <a:rPr lang="fr-BE" dirty="0">
                <a:latin typeface="Roboto" panose="02000000000000000000" pitchFamily="2" charset="0"/>
                <a:ea typeface="Roboto" panose="02000000000000000000" pitchFamily="2" charset="0"/>
              </a:rPr>
              <a:t>Premièrement en raison de la plus forte consommation des agents économiques belges que dans les pays qui l’entourent, qui les rend très sensibles à une hausse des prix de l’énergie.</a:t>
            </a:r>
          </a:p>
          <a:p>
            <a:pPr algn="just"/>
            <a:r>
              <a:rPr lang="fr-BE" dirty="0">
                <a:latin typeface="Roboto" panose="02000000000000000000" pitchFamily="2" charset="0"/>
                <a:ea typeface="Roboto" panose="02000000000000000000" pitchFamily="2" charset="0"/>
              </a:rPr>
              <a:t>Deuxièmement car la hausse des prix énergétiques au niveau mondial se traduit par une hausse plus importante des prix de l’énergie en Belgique que dans les autres pays. Ceci en raison de l’organisation du marché de l’électricité et des politiques mises en œuvre. </a:t>
            </a:r>
          </a:p>
          <a:p>
            <a:pPr algn="just"/>
            <a:r>
              <a:rPr lang="fr-BE" dirty="0">
                <a:latin typeface="Roboto" panose="02000000000000000000" pitchFamily="2" charset="0"/>
                <a:ea typeface="Roboto" panose="02000000000000000000" pitchFamily="2" charset="0"/>
              </a:rPr>
              <a:t>La hausse des prix en Belgique détériore la conjoncture économique belge. </a:t>
            </a:r>
          </a:p>
          <a:p>
            <a:pPr algn="just"/>
            <a:r>
              <a:rPr lang="fr-BE" dirty="0">
                <a:latin typeface="Roboto" panose="02000000000000000000" pitchFamily="2" charset="0"/>
                <a:ea typeface="Roboto" panose="02000000000000000000" pitchFamily="2" charset="0"/>
              </a:rPr>
              <a:t>La hausse des prix au niveau mondial constitue un prélèvement sur l’économie nationale.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37</a:t>
            </a:fld>
            <a:endParaRPr lang="en-BE"/>
          </a:p>
        </p:txBody>
      </p:sp>
    </p:spTree>
    <p:extLst>
      <p:ext uri="{BB962C8B-B14F-4D97-AF65-F5344CB8AC3E}">
        <p14:creationId xmlns:p14="http://schemas.microsoft.com/office/powerpoint/2010/main" val="1697235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768" y="4777194"/>
            <a:ext cx="5438140" cy="4747806"/>
          </a:xfrm>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Haut gauche : consommation intérieure brute d’énergie (en milliers de tonnes équivalent pétrole par habitant). </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Haut droite : consommation finale d’énergie des industries intensives en énergie par rapport à la consommation finale d’énergie de l’ensemble de l’industrie manufacturière. </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Bas gauche : consommation finale d’énergie des ménages par habitant, logement (en milliers de tonnes équivalent pétrole par habitant).</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Bas droite : production brute d’électricité par type de produit énergétique, 2020, en pourcentage.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La consommation d’énergie par habitant est plus élevée en Belgique que dans les pays voisins et qu’en moyenne dans la zone euro et l’Union européenne. La hausse des prix des matières premières énergétiques aura donc un impact plus important sur l’économie belge.</a:t>
            </a:r>
          </a:p>
          <a:p>
            <a:pPr algn="just"/>
            <a:r>
              <a:rPr lang="fr-BE" dirty="0">
                <a:latin typeface="Roboto" panose="02000000000000000000" pitchFamily="2" charset="0"/>
                <a:ea typeface="Roboto" panose="02000000000000000000" pitchFamily="2" charset="0"/>
              </a:rPr>
              <a:t>Une des raisons de la forte consommation d’énergie en Belgique est le poids de l’industrie et spécialement des industries à haute intensité énergétique dans la valeur ajoutée de l’économie belge, qui est plus important que dans les autres pays.</a:t>
            </a:r>
          </a:p>
          <a:p>
            <a:pPr algn="just"/>
            <a:r>
              <a:rPr lang="fr-BE" dirty="0">
                <a:latin typeface="Roboto" panose="02000000000000000000" pitchFamily="2" charset="0"/>
                <a:ea typeface="Roboto" panose="02000000000000000000" pitchFamily="2" charset="0"/>
              </a:rPr>
              <a:t>Une autre raison est la consommation des ménages pour leur logement et leur mobilité, qui reste élevée par rapport aux pays voisins et à la moyenne de l'Union européenne.</a:t>
            </a:r>
          </a:p>
          <a:p>
            <a:pPr algn="just"/>
            <a:r>
              <a:rPr lang="fr-BE" dirty="0">
                <a:latin typeface="Roboto" panose="02000000000000000000" pitchFamily="2" charset="0"/>
                <a:ea typeface="Roboto" panose="02000000000000000000" pitchFamily="2" charset="0"/>
              </a:rPr>
              <a:t>Enfin, la production d’électricité repose moins que dans les pays voisins sur le renouvelable et davantage sur les énergies fossiles, et en particulier le gaz (à l’exception des Pays-Bas) .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38</a:t>
            </a:fld>
            <a:endParaRPr lang="en-BE" dirty="0"/>
          </a:p>
        </p:txBody>
      </p:sp>
    </p:spTree>
    <p:extLst>
      <p:ext uri="{BB962C8B-B14F-4D97-AF65-F5344CB8AC3E}">
        <p14:creationId xmlns:p14="http://schemas.microsoft.com/office/powerpoint/2010/main" val="17855380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39</a:t>
            </a:fld>
            <a:endParaRPr lang="en-BE"/>
          </a:p>
        </p:txBody>
      </p:sp>
    </p:spTree>
    <p:extLst>
      <p:ext uri="{BB962C8B-B14F-4D97-AF65-F5344CB8AC3E}">
        <p14:creationId xmlns:p14="http://schemas.microsoft.com/office/powerpoint/2010/main" val="424263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u="sng" dirty="0">
                <a:latin typeface="Roboto" panose="02000000000000000000" pitchFamily="2" charset="0"/>
                <a:ea typeface="Roboto" panose="02000000000000000000" pitchFamily="2" charset="0"/>
              </a:rPr>
              <a:t>Clé de lecture</a:t>
            </a:r>
          </a:p>
          <a:p>
            <a:r>
              <a:rPr lang="fr-BE" dirty="0">
                <a:latin typeface="Roboto" panose="02000000000000000000" pitchFamily="2" charset="0"/>
                <a:ea typeface="Roboto" panose="02000000000000000000" pitchFamily="2" charset="0"/>
              </a:rPr>
              <a:t>Taux d’inflation (indice des prix à la consommation harmonisé). </a:t>
            </a:r>
          </a:p>
          <a:p>
            <a:endParaRPr lang="fr-BE" dirty="0">
              <a:latin typeface="Roboto" panose="02000000000000000000" pitchFamily="2" charset="0"/>
              <a:ea typeface="Roboto" panose="02000000000000000000" pitchFamily="2" charset="0"/>
            </a:endParaRPr>
          </a:p>
          <a:p>
            <a:r>
              <a:rPr lang="fr-BE" u="sng" dirty="0">
                <a:latin typeface="Roboto" panose="02000000000000000000" pitchFamily="2" charset="0"/>
                <a:ea typeface="Roboto" panose="02000000000000000000" pitchFamily="2" charset="0"/>
              </a:rPr>
              <a:t>Message</a:t>
            </a:r>
          </a:p>
          <a:p>
            <a:r>
              <a:rPr lang="fr-BE" dirty="0">
                <a:latin typeface="Roboto" panose="02000000000000000000" pitchFamily="2" charset="0"/>
                <a:ea typeface="Roboto" panose="02000000000000000000" pitchFamily="2" charset="0"/>
              </a:rPr>
              <a:t>Tous les pays connaissent l’épisode actuel d’inflation. Certains plus que d’autres, comme les Pays-Bas et la Belgique. </a:t>
            </a:r>
            <a:br>
              <a:rPr lang="fr-BE" dirty="0"/>
            </a:br>
            <a:endParaRPr lang="fr-BE" dirty="0"/>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4</a:t>
            </a:fld>
            <a:endParaRPr lang="en-BE"/>
          </a:p>
        </p:txBody>
      </p:sp>
    </p:spTree>
    <p:extLst>
      <p:ext uri="{BB962C8B-B14F-4D97-AF65-F5344CB8AC3E}">
        <p14:creationId xmlns:p14="http://schemas.microsoft.com/office/powerpoint/2010/main" val="1237133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222250"/>
            <a:ext cx="4464050" cy="3349625"/>
          </a:xfrm>
        </p:spPr>
      </p:sp>
      <p:sp>
        <p:nvSpPr>
          <p:cNvPr id="3" name="Espace réservé des notes 2"/>
          <p:cNvSpPr>
            <a:spLocks noGrp="1"/>
          </p:cNvSpPr>
          <p:nvPr>
            <p:ph type="body" idx="1"/>
          </p:nvPr>
        </p:nvSpPr>
        <p:spPr>
          <a:xfrm>
            <a:off x="679767" y="3738968"/>
            <a:ext cx="5438140" cy="5965419"/>
          </a:xfrm>
        </p:spPr>
        <p:txBody>
          <a:bodyPr/>
          <a:lstStyle/>
          <a:p>
            <a:pPr algn="just"/>
            <a:r>
              <a:rPr lang="fr-BE" u="sng" dirty="0">
                <a:latin typeface="Roboto" panose="02000000000000000000" pitchFamily="2" charset="0"/>
                <a:ea typeface="Roboto" panose="02000000000000000000" pitchFamily="2" charset="0"/>
              </a:rPr>
              <a:t>Clé de lecture </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Gauche : taux d’inflation du prix de l’électricité pour les ménages</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Droite : taux d’inflation du prix du gaz pour les ménages</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La hausse du prix du gaz au niveau mondial se répercute différemment au niveau du consommateur selon les pays. En Belgique, cela donne lieu à une augmentation plus rapide et plus forte du prix de l’électricité et du gaz pour les ménages.</a:t>
            </a:r>
          </a:p>
          <a:p>
            <a:pPr algn="just"/>
            <a:r>
              <a:rPr lang="fr-BE" dirty="0">
                <a:latin typeface="Roboto" panose="02000000000000000000" pitchFamily="2" charset="0"/>
                <a:ea typeface="Roboto" panose="02000000000000000000" pitchFamily="2" charset="0"/>
              </a:rPr>
              <a:t>Ceci s’explique par le fait que les ménages belges sont moins couverts par des contrats d’énergie à prix fixe qu’en Allemagne et qu’aux Pays-Bas, et ces contrats sont d’une durée plus courte (généralement un an). Actuellement, les fournisseurs d’énergie ne proposent même quasi plus de contrats à prix fixe pour les ménages belges. Or, les ménages qui ont des contrats à prix fixe de longue durée subissent moins rapidement la hausse des prix des matières premières énergétiques. </a:t>
            </a:r>
          </a:p>
          <a:p>
            <a:pPr algn="just"/>
            <a:r>
              <a:rPr lang="fr-BE" dirty="0">
                <a:latin typeface="Roboto" panose="02000000000000000000" pitchFamily="2" charset="0"/>
                <a:ea typeface="Roboto" panose="02000000000000000000" pitchFamily="2" charset="0"/>
              </a:rPr>
              <a:t>Selon nos informations, plus de 90% des ménages allemands ont des contrats à prix fixe qui courent généralement sur une durée de deux voire trois ans. </a:t>
            </a:r>
          </a:p>
          <a:p>
            <a:pPr algn="just"/>
            <a:r>
              <a:rPr lang="fr-BE" dirty="0">
                <a:latin typeface="Roboto" panose="02000000000000000000" pitchFamily="2" charset="0"/>
                <a:ea typeface="Roboto" panose="02000000000000000000" pitchFamily="2" charset="0"/>
              </a:rPr>
              <a:t>Aux Pays-Bas, les contrats fixes concerneraient plus de 50% des ménages néerlandais pour des durées pouvant parfois aller jusqu’à cinq ans (la forte hausse des prix aux Pays-Bas visible sur le graphique est due au fait que l’indice se base sur les prix des nouveaux contrats. En réalité, les ménages néerlandais connaissent pour le moment une augmentation des prix de l’énergie moins forte que ce qui est représenté ici). La particularité des Pays-Bas est qu’ils sont producteurs de gaz. </a:t>
            </a:r>
          </a:p>
          <a:p>
            <a:pPr algn="just"/>
            <a:r>
              <a:rPr lang="fr-BE" dirty="0">
                <a:latin typeface="Roboto" panose="02000000000000000000" pitchFamily="2" charset="0"/>
                <a:ea typeface="Roboto" panose="02000000000000000000" pitchFamily="2" charset="0"/>
              </a:rPr>
              <a:t>Cette différence entre pays au niveau des types de contrats d’énergie qu’offrent les fournisseurs est due à une organisation différente des marchés de l’énergie et à la situation spécifique des Pays-Bas comme producteur de gaz.</a:t>
            </a:r>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40</a:t>
            </a:fld>
            <a:endParaRPr lang="en-BE" dirty="0"/>
          </a:p>
        </p:txBody>
      </p:sp>
    </p:spTree>
    <p:extLst>
      <p:ext uri="{BB962C8B-B14F-4D97-AF65-F5344CB8AC3E}">
        <p14:creationId xmlns:p14="http://schemas.microsoft.com/office/powerpoint/2010/main" val="3195806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69863"/>
            <a:ext cx="4464050" cy="3349625"/>
          </a:xfrm>
        </p:spPr>
      </p:sp>
      <p:sp>
        <p:nvSpPr>
          <p:cNvPr id="3" name="Espace réservé des notes 2"/>
          <p:cNvSpPr>
            <a:spLocks noGrp="1"/>
          </p:cNvSpPr>
          <p:nvPr>
            <p:ph type="body" idx="1"/>
          </p:nvPr>
        </p:nvSpPr>
        <p:spPr>
          <a:xfrm>
            <a:off x="679767" y="3730447"/>
            <a:ext cx="5438140" cy="6026328"/>
          </a:xfrm>
        </p:spPr>
        <p:txBody>
          <a:bodyPr/>
          <a:lstStyle/>
          <a:p>
            <a:pPr algn="just"/>
            <a:r>
              <a:rPr lang="fr-BE" dirty="0">
                <a:latin typeface="Roboto" panose="02000000000000000000" pitchFamily="2" charset="0"/>
                <a:ea typeface="Roboto" panose="02000000000000000000" pitchFamily="2" charset="0"/>
              </a:rPr>
              <a:t>(suite) </a:t>
            </a:r>
          </a:p>
          <a:p>
            <a:pPr algn="just"/>
            <a:endParaRPr lang="fr-BE" dirty="0">
              <a:latin typeface="Roboto" panose="02000000000000000000" pitchFamily="2" charset="0"/>
              <a:ea typeface="Roboto" panose="02000000000000000000" pitchFamily="2" charset="0"/>
            </a:endParaRPr>
          </a:p>
          <a:p>
            <a:pPr algn="just"/>
            <a:r>
              <a:rPr lang="fr-BE" dirty="0">
                <a:latin typeface="Roboto" panose="02000000000000000000" pitchFamily="2" charset="0"/>
                <a:ea typeface="Roboto" panose="02000000000000000000" pitchFamily="2" charset="0"/>
              </a:rPr>
              <a:t>En ce qui concerne la France, le gouvernement a plafonné à 4% TTC (au lieu de 44% si rien n’avait été fait) la hausse des tarifs réglementés de l'électricité intervenue le 1er février 2022. Depuis le mois de novembre 2021, il y a un gel des tarifs réglementés de vente de gaz naturel à leur niveau TTC du 1er octobre 2021. Ces mesures ont un coût budgétaire pour l’État qui compense la différence entre le prix moyen d’achat par les fournisseurs et le prix payé par le consommateur, et pour EDF qui doit livrer aux autres fournisseurs une quantité fixée d’électricité d’origine nucléaire à un prix fixé par l’État. Cela a mis en danger le financement du plan d’investissement d’EDF et consécutivement, sa nationalisation et sa recapitalisation. Ce type d’intervention n’est rendue possible que grâce à une organisation particulière du marché de l’énergie en France.</a:t>
            </a:r>
          </a:p>
          <a:p>
            <a:pPr algn="just"/>
            <a:r>
              <a:rPr lang="fr-BE" dirty="0">
                <a:latin typeface="Roboto" panose="02000000000000000000" pitchFamily="2" charset="0"/>
                <a:ea typeface="Roboto" panose="02000000000000000000" pitchFamily="2" charset="0"/>
              </a:rPr>
              <a:t>D’autre pays, comme le Portugal et l’Espagne, ont décidé de bloquer le prix du gaz et de compenser par le budget de l’État la différence entre le prix d’achat et de vente des fournisseurs. Ce faisant, ils limitent la hausse du prix de l’électricité qui, étant donné la fixation des prix en fonction du coût marginal, est souvent le coût de la centrale au gaz. Ils ont pu faire cela car ils ont un mix énergétique composé en grande partie de renouvelables, qu’ils sont peu interconnectés avec le reste de l’Europe et qu’ils ont pris cette mesure conjointement dans les deux pays étant donné le haut niveau d’interconnexion entre eux.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41</a:t>
            </a:fld>
            <a:endParaRPr lang="en-BE"/>
          </a:p>
        </p:txBody>
      </p:sp>
    </p:spTree>
    <p:extLst>
      <p:ext uri="{BB962C8B-B14F-4D97-AF65-F5344CB8AC3E}">
        <p14:creationId xmlns:p14="http://schemas.microsoft.com/office/powerpoint/2010/main" val="1702229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69863"/>
            <a:ext cx="4464050" cy="3349625"/>
          </a:xfrm>
        </p:spPr>
      </p:sp>
      <p:sp>
        <p:nvSpPr>
          <p:cNvPr id="3" name="Espace réservé des notes 2"/>
          <p:cNvSpPr>
            <a:spLocks noGrp="1"/>
          </p:cNvSpPr>
          <p:nvPr>
            <p:ph type="body" idx="1"/>
          </p:nvPr>
        </p:nvSpPr>
        <p:spPr>
          <a:xfrm>
            <a:off x="679767" y="3730447"/>
            <a:ext cx="5438140" cy="6026328"/>
          </a:xfrm>
        </p:spPr>
        <p:txBody>
          <a:bodyPr/>
          <a:lstStyle/>
          <a:p>
            <a:pPr algn="just"/>
            <a:r>
              <a:rPr lang="fr-BE" dirty="0"/>
              <a:t>(</a:t>
            </a:r>
            <a:r>
              <a:rPr lang="fr-BE" dirty="0">
                <a:latin typeface="Roboto" panose="02000000000000000000" pitchFamily="2" charset="0"/>
                <a:ea typeface="Roboto" panose="02000000000000000000" pitchFamily="2" charset="0"/>
              </a:rPr>
              <a:t>suite)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Remarque sur les prix de l’énergie pris en compte dans l’indice des prix à la consommation :</a:t>
            </a:r>
          </a:p>
          <a:p>
            <a:pPr algn="just"/>
            <a:r>
              <a:rPr lang="fr-BE" dirty="0">
                <a:latin typeface="Roboto" panose="02000000000000000000" pitchFamily="2" charset="0"/>
                <a:ea typeface="Roboto" panose="02000000000000000000" pitchFamily="2" charset="0"/>
              </a:rPr>
              <a:t>L’indice des prix à la consommation est conçu pour refléter l’évolution des prix. Pour cette raison, la réglementation d’Eurostat prévoit qu’il se base sur les prix des contrats qui sont conclus au cours du mois, et non le prix que paient effectivement les ménages même s’ils sont sous un contrat à prix fixe conclu une ou plusieurs années auparavant.</a:t>
            </a:r>
          </a:p>
          <a:p>
            <a:pPr algn="just"/>
            <a:r>
              <a:rPr lang="fr-BE" dirty="0">
                <a:latin typeface="Roboto" panose="02000000000000000000" pitchFamily="2" charset="0"/>
                <a:ea typeface="Roboto" panose="02000000000000000000" pitchFamily="2" charset="0"/>
              </a:rPr>
              <a:t>Ceci explique que l’indice des prix à la consommation augmente fortement aux Pays-Bas alors qu’un grand nombre de ménages sont sous contrats à prix fixe depuis plusieurs années. En réalité, les prix effectivement payés par les ménages néerlandais augmentent pour le moment beaucoup moins vite. </a:t>
            </a:r>
          </a:p>
          <a:p>
            <a:pPr algn="just"/>
            <a:r>
              <a:rPr lang="fr-BE" dirty="0">
                <a:latin typeface="Roboto" panose="02000000000000000000" pitchFamily="2" charset="0"/>
                <a:ea typeface="Roboto" panose="02000000000000000000" pitchFamily="2" charset="0"/>
              </a:rPr>
              <a:t>En Allemagne, les différents « Länder » (qui ont la compétence pour l’indice des prix à la consommation) ne suivent pas la réglementation d’Eurostat : l’indice des prix prend en compte non pas le prix des nouveaux contrats, mais le prix effectivement payé par les ménages sous leur contrat actuel. Or, comme plus de 90% des contrats sont des contrats à prix fixe qui ont souvent une durée de deux ou trois ans, l’indice des prix à la consommation augmente peu. </a:t>
            </a:r>
          </a:p>
          <a:p>
            <a:pPr algn="just"/>
            <a:r>
              <a:rPr lang="fr-BE" dirty="0">
                <a:latin typeface="Roboto" panose="02000000000000000000" pitchFamily="2" charset="0"/>
                <a:ea typeface="Roboto" panose="02000000000000000000" pitchFamily="2" charset="0"/>
              </a:rPr>
              <a:t>La Belgique et la France suivent la réglementation d’Eurostat. L’indice augmente peu en France étant donné que le prix est régulé. En Belgique, les derniers contrats à prix fixe qui courent actuellement arrivent bientôt à échéance et les fournisseurs d’énergie ne proposent plus que des contrats variables. La forte augmentation de l’indice des prix reflète dès lors bien l’évolution des prix effectivement payés par les ménages. </a:t>
            </a:r>
          </a:p>
          <a:p>
            <a:endParaRPr lang="fr-BE" dirty="0"/>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42</a:t>
            </a:fld>
            <a:endParaRPr lang="en-BE"/>
          </a:p>
        </p:txBody>
      </p:sp>
    </p:spTree>
    <p:extLst>
      <p:ext uri="{BB962C8B-B14F-4D97-AF65-F5344CB8AC3E}">
        <p14:creationId xmlns:p14="http://schemas.microsoft.com/office/powerpoint/2010/main" val="2736880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43</a:t>
            </a:fld>
            <a:endParaRPr lang="en-BE"/>
          </a:p>
        </p:txBody>
      </p:sp>
      <p:sp>
        <p:nvSpPr>
          <p:cNvPr id="5" name="Espace réservé des notes 2">
            <a:extLst>
              <a:ext uri="{FF2B5EF4-FFF2-40B4-BE49-F238E27FC236}">
                <a16:creationId xmlns:a16="http://schemas.microsoft.com/office/drawing/2014/main" id="{A9021F73-6A99-B84B-A9A8-4F9480D0D200}"/>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Taux d’inflation des combustibles liquides et carburants et lubrifiants pour les véhicules personnels.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À titre illustratif des divergences dans les politiques mises en œuvre entre les États membres, jusqu’à récemment, les prix du carburants évoluaient de manière relativement similaire en Belgique et dans les pays voisins. </a:t>
            </a:r>
          </a:p>
          <a:p>
            <a:pPr algn="just"/>
            <a:r>
              <a:rPr lang="fr-BE" dirty="0">
                <a:latin typeface="Roboto" panose="02000000000000000000" pitchFamily="2" charset="0"/>
                <a:ea typeface="Roboto" panose="02000000000000000000" pitchFamily="2" charset="0"/>
              </a:rPr>
              <a:t>Ces différences de politique mise en œuvre dans les pays de la zone euro vont inévitablement conduire à des différences d’évolution de l’inflation et des salaires, ce qui va rendre plus difficile la conduite de la politique macro-économique et spécialement la politique monétaire. </a:t>
            </a:r>
          </a:p>
        </p:txBody>
      </p:sp>
    </p:spTree>
    <p:extLst>
      <p:ext uri="{BB962C8B-B14F-4D97-AF65-F5344CB8AC3E}">
        <p14:creationId xmlns:p14="http://schemas.microsoft.com/office/powerpoint/2010/main" val="490096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277813"/>
            <a:ext cx="4464050" cy="3349625"/>
          </a:xfrm>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44</a:t>
            </a:fld>
            <a:endParaRPr lang="en-BE" dirty="0"/>
          </a:p>
        </p:txBody>
      </p:sp>
      <p:sp>
        <p:nvSpPr>
          <p:cNvPr id="5" name="Espace réservé des notes 2">
            <a:extLst>
              <a:ext uri="{FF2B5EF4-FFF2-40B4-BE49-F238E27FC236}">
                <a16:creationId xmlns:a16="http://schemas.microsoft.com/office/drawing/2014/main" id="{9BAAB298-827D-C51D-EDF1-7D6E7CF06806}"/>
              </a:ext>
            </a:extLst>
          </p:cNvPr>
          <p:cNvSpPr>
            <a:spLocks noGrp="1"/>
          </p:cNvSpPr>
          <p:nvPr>
            <p:ph type="body" idx="1"/>
          </p:nvPr>
        </p:nvSpPr>
        <p:spPr>
          <a:xfrm>
            <a:off x="679449" y="3886200"/>
            <a:ext cx="5438775" cy="5943600"/>
          </a:xfrm>
        </p:spPr>
        <p:txBody>
          <a:bodyPr/>
          <a:lstStyle/>
          <a:p>
            <a:pPr algn="just"/>
            <a:r>
              <a:rPr lang="fr-BE" sz="1050" u="sng" dirty="0">
                <a:latin typeface="Roboto" panose="02000000000000000000" pitchFamily="2" charset="0"/>
                <a:ea typeface="Roboto" panose="02000000000000000000" pitchFamily="2" charset="0"/>
              </a:rPr>
              <a:t>Clé de lecture</a:t>
            </a:r>
          </a:p>
          <a:p>
            <a:pPr algn="just"/>
            <a:r>
              <a:rPr lang="fr-BE" sz="1050" dirty="0">
                <a:latin typeface="Roboto" panose="02000000000000000000" pitchFamily="2" charset="0"/>
                <a:ea typeface="Roboto" panose="02000000000000000000" pitchFamily="2" charset="0"/>
              </a:rPr>
              <a:t>Liquidité des marchés à terme dans quelques pays européens. </a:t>
            </a:r>
          </a:p>
          <a:p>
            <a:pPr algn="just"/>
            <a:r>
              <a:rPr lang="fr-BE" sz="1050" dirty="0">
                <a:latin typeface="Roboto" panose="02000000000000000000" pitchFamily="2" charset="0"/>
                <a:ea typeface="Roboto" panose="02000000000000000000" pitchFamily="2" charset="0"/>
              </a:rPr>
              <a:t>Un marché à terme est un marché où on achète ou vend à un prix fixé aujourd’hui pour une livraison qui aura lieu dans le futur. </a:t>
            </a:r>
          </a:p>
          <a:p>
            <a:pPr algn="just"/>
            <a:r>
              <a:rPr lang="fr-BE" sz="1050" dirty="0">
                <a:latin typeface="Roboto" panose="02000000000000000000" pitchFamily="2" charset="0"/>
                <a:ea typeface="Roboto" panose="02000000000000000000" pitchFamily="2" charset="0"/>
              </a:rPr>
              <a:t>La liquidité d’un marché est déterminée par la quantité d’acheteurs et de vendeurs présents sur ce marché. Plus un marché est liquide, plus il est aisé pour un acheteur de trouver un vendeur et vice-versa.</a:t>
            </a:r>
          </a:p>
          <a:p>
            <a:pPr algn="just"/>
            <a:endParaRPr lang="fr-BE" sz="1050" dirty="0">
              <a:latin typeface="Roboto" panose="02000000000000000000" pitchFamily="2" charset="0"/>
              <a:ea typeface="Roboto" panose="02000000000000000000" pitchFamily="2" charset="0"/>
            </a:endParaRPr>
          </a:p>
          <a:p>
            <a:pPr algn="just"/>
            <a:r>
              <a:rPr lang="fr-BE" sz="1050" u="sng" dirty="0">
                <a:latin typeface="Roboto" panose="02000000000000000000" pitchFamily="2" charset="0"/>
                <a:ea typeface="Roboto" panose="02000000000000000000" pitchFamily="2" charset="0"/>
              </a:rPr>
              <a:t>Message</a:t>
            </a:r>
          </a:p>
          <a:p>
            <a:pPr algn="just"/>
            <a:r>
              <a:rPr lang="fr-BE" sz="1050" dirty="0">
                <a:latin typeface="Roboto" panose="02000000000000000000" pitchFamily="2" charset="0"/>
                <a:ea typeface="Roboto" panose="02000000000000000000" pitchFamily="2" charset="0"/>
              </a:rPr>
              <a:t>C’est en Allemagne que les marchés à terme sont les plus liquides. Autrement dit, le marché de l’énergie allemand a développé un marché à terme où les transactions se font sur la base de prix fixés longtemps à l’avance. Cela permet aujourd’hui aux producteurs d’électricité allemands et aux fournisseurs de gaz d’être livrés en gaz à un prix convenu plusieurs années auparavant. Ceux-ci peuvent dès lors continuer à fournir de l’électricité aux ménages au prix fixé dans leur contrat il y a plusieurs années. Ceci explique la faible augmentation des prix de l’énergie pour les ménages en Allemagne. </a:t>
            </a:r>
          </a:p>
          <a:p>
            <a:pPr algn="just"/>
            <a:r>
              <a:rPr lang="fr-BE" sz="1050" dirty="0">
                <a:latin typeface="Roboto" panose="02000000000000000000" pitchFamily="2" charset="0"/>
                <a:ea typeface="Roboto" panose="02000000000000000000" pitchFamily="2" charset="0"/>
              </a:rPr>
              <a:t>Ce système a été mis en péril récemment. Le trader d’énergie </a:t>
            </a:r>
            <a:r>
              <a:rPr lang="fr-BE" sz="1050" dirty="0" err="1">
                <a:latin typeface="Roboto" panose="02000000000000000000" pitchFamily="2" charset="0"/>
                <a:ea typeface="Roboto" panose="02000000000000000000" pitchFamily="2" charset="0"/>
              </a:rPr>
              <a:t>Uniper</a:t>
            </a:r>
            <a:r>
              <a:rPr lang="fr-BE" sz="1050" dirty="0">
                <a:latin typeface="Roboto" panose="02000000000000000000" pitchFamily="2" charset="0"/>
                <a:ea typeface="Roboto" panose="02000000000000000000" pitchFamily="2" charset="0"/>
              </a:rPr>
              <a:t> (un des plus grands en Allemagne) achetait habituellement du gaz en Russie et le revendait aux producteurs d’énergie électrique ou aux fournisseurs de gaz. En raison des baisses imprévues de livraison du gaz russe, </a:t>
            </a:r>
            <a:r>
              <a:rPr lang="fr-BE" sz="1050" dirty="0" err="1">
                <a:latin typeface="Roboto" panose="02000000000000000000" pitchFamily="2" charset="0"/>
                <a:ea typeface="Roboto" panose="02000000000000000000" pitchFamily="2" charset="0"/>
              </a:rPr>
              <a:t>Uniper</a:t>
            </a:r>
            <a:r>
              <a:rPr lang="fr-BE" sz="1050" dirty="0">
                <a:latin typeface="Roboto" panose="02000000000000000000" pitchFamily="2" charset="0"/>
                <a:ea typeface="Roboto" panose="02000000000000000000" pitchFamily="2" charset="0"/>
              </a:rPr>
              <a:t> a été obligé d’acheter du gaz ailleurs au prix actuel et de le revendre au prix convenu pour pouvoir honorer ses contrats à terme avec les producteurs d’énergie. Dans l’incapacité de le faire, le trader aurait du déclarer la faillite. Cela aurait déclenché une réaction en chaîne puisque les producteurs n’auraient pas été livrés à ce prix et auraient dû acheter au prix actuel. Ils n’auraient alors pas pu fournir de l’électricité aux ménages au prix fixé dans leurs contrats. Pour éviter cette réaction en chaîne et garantir que les ménages continuent à bénéficier de ces prix, l’État allemand est intervenu en juillet 2022 en entrant à 30% dans le capital d’</a:t>
            </a:r>
            <a:r>
              <a:rPr lang="fr-BE" sz="1050" dirty="0" err="1">
                <a:latin typeface="Roboto" panose="02000000000000000000" pitchFamily="2" charset="0"/>
                <a:ea typeface="Roboto" panose="02000000000000000000" pitchFamily="2" charset="0"/>
              </a:rPr>
              <a:t>Uniper</a:t>
            </a:r>
            <a:r>
              <a:rPr lang="fr-BE" sz="1050" dirty="0">
                <a:latin typeface="Roboto" panose="02000000000000000000" pitchFamily="2" charset="0"/>
                <a:ea typeface="Roboto" panose="02000000000000000000" pitchFamily="2" charset="0"/>
              </a:rPr>
              <a:t> (via une augmentation du capital de 267 millions d’euros), en lui accordant un prêt public jusqu'à 7,7 milliards d'euros et une extension à 9 milliards d'euros de la ligne de crédit du groupe auprès de la banque publique KfW (source : l’Echo).</a:t>
            </a:r>
          </a:p>
        </p:txBody>
      </p:sp>
    </p:spTree>
    <p:extLst>
      <p:ext uri="{BB962C8B-B14F-4D97-AF65-F5344CB8AC3E}">
        <p14:creationId xmlns:p14="http://schemas.microsoft.com/office/powerpoint/2010/main" val="3601202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45</a:t>
            </a:fld>
            <a:endParaRPr lang="en-BE"/>
          </a:p>
        </p:txBody>
      </p:sp>
      <p:sp>
        <p:nvSpPr>
          <p:cNvPr id="5" name="Espace réservé des notes 2">
            <a:extLst>
              <a:ext uri="{FF2B5EF4-FFF2-40B4-BE49-F238E27FC236}">
                <a16:creationId xmlns:a16="http://schemas.microsoft.com/office/drawing/2014/main" id="{39FD4E54-562F-218C-3A62-AA79B93FCF03}"/>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Évolution du prix de l’électricité pour les PME depuis décembre 2020.</a:t>
            </a:r>
          </a:p>
          <a:p>
            <a:pPr algn="just"/>
            <a:r>
              <a:rPr lang="fr-BE" dirty="0">
                <a:latin typeface="Roboto" panose="02000000000000000000" pitchFamily="2" charset="0"/>
                <a:ea typeface="Roboto" panose="02000000000000000000" pitchFamily="2" charset="0"/>
              </a:rPr>
              <a:t>Remarque : données non disponibles pour les entreprises de plus grande taille.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 prix de l’électricité pour les PME augmente plus rapidement en Belgique qu’en Allemagne et qu’en France, mais moins rapidement qu’aux Pays-Bas.</a:t>
            </a:r>
          </a:p>
          <a:p>
            <a:endParaRPr lang="fr-BE" dirty="0"/>
          </a:p>
        </p:txBody>
      </p:sp>
    </p:spTree>
    <p:extLst>
      <p:ext uri="{BB962C8B-B14F-4D97-AF65-F5344CB8AC3E}">
        <p14:creationId xmlns:p14="http://schemas.microsoft.com/office/powerpoint/2010/main" val="2491805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46</a:t>
            </a:fld>
            <a:endParaRPr lang="en-BE"/>
          </a:p>
        </p:txBody>
      </p:sp>
      <p:sp>
        <p:nvSpPr>
          <p:cNvPr id="5" name="Espace réservé des notes 2">
            <a:extLst>
              <a:ext uri="{FF2B5EF4-FFF2-40B4-BE49-F238E27FC236}">
                <a16:creationId xmlns:a16="http://schemas.microsoft.com/office/drawing/2014/main" id="{3FA60751-9CDD-23EF-FD14-F8B4B469DEA4}"/>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Évolution du prix du gaz pour les PME depuis décembre 2020.</a:t>
            </a:r>
          </a:p>
          <a:p>
            <a:pPr algn="just"/>
            <a:r>
              <a:rPr lang="fr-BE" dirty="0">
                <a:latin typeface="Roboto" panose="02000000000000000000" pitchFamily="2" charset="0"/>
                <a:ea typeface="Roboto" panose="02000000000000000000" pitchFamily="2" charset="0"/>
              </a:rPr>
              <a:t>Remarque : données non disponibles pour les entreprises de plus grande taille. </a:t>
            </a:r>
          </a:p>
          <a:p>
            <a:pPr algn="just"/>
            <a:endParaRPr lang="fr-BE" dirty="0">
              <a:latin typeface="Roboto" panose="02000000000000000000" pitchFamily="2" charset="0"/>
              <a:ea typeface="Roboto" panose="02000000000000000000" pitchFamily="2" charset="0"/>
            </a:endParaRP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 prix du gaz pour les PME augmente plus rapidement en Belgique que dans les trois pays voisins. </a:t>
            </a:r>
          </a:p>
          <a:p>
            <a:endParaRPr lang="fr-BE" dirty="0"/>
          </a:p>
          <a:p>
            <a:endParaRPr lang="fr-BE" dirty="0"/>
          </a:p>
        </p:txBody>
      </p:sp>
    </p:spTree>
    <p:extLst>
      <p:ext uri="{BB962C8B-B14F-4D97-AF65-F5344CB8AC3E}">
        <p14:creationId xmlns:p14="http://schemas.microsoft.com/office/powerpoint/2010/main" val="943794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47</a:t>
            </a:fld>
            <a:endParaRPr lang="en-BE"/>
          </a:p>
        </p:txBody>
      </p:sp>
      <p:sp>
        <p:nvSpPr>
          <p:cNvPr id="5" name="Espace réservé des notes 2">
            <a:extLst>
              <a:ext uri="{FF2B5EF4-FFF2-40B4-BE49-F238E27FC236}">
                <a16:creationId xmlns:a16="http://schemas.microsoft.com/office/drawing/2014/main" id="{C5BD63A0-031B-D103-9000-2434A03E142D}"/>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pays voisins ont pris des mesures pour soutenir les entreprises, avec des modalités différentes.</a:t>
            </a:r>
          </a:p>
          <a:p>
            <a:pPr algn="just"/>
            <a:r>
              <a:rPr lang="fr-BE" dirty="0">
                <a:latin typeface="Roboto" panose="02000000000000000000" pitchFamily="2" charset="0"/>
                <a:ea typeface="Roboto" panose="02000000000000000000" pitchFamily="2" charset="0"/>
              </a:rPr>
              <a:t>La Belgique n’a pour l’instant pris aucune mesure pour soutenir les entreprises.</a:t>
            </a:r>
          </a:p>
          <a:p>
            <a:endParaRPr lang="fr-BE" dirty="0"/>
          </a:p>
        </p:txBody>
      </p:sp>
    </p:spTree>
    <p:extLst>
      <p:ext uri="{BB962C8B-B14F-4D97-AF65-F5344CB8AC3E}">
        <p14:creationId xmlns:p14="http://schemas.microsoft.com/office/powerpoint/2010/main" val="1115302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48</a:t>
            </a:fld>
            <a:endParaRPr lang="en-BE"/>
          </a:p>
        </p:txBody>
      </p:sp>
    </p:spTree>
    <p:extLst>
      <p:ext uri="{BB962C8B-B14F-4D97-AF65-F5344CB8AC3E}">
        <p14:creationId xmlns:p14="http://schemas.microsoft.com/office/powerpoint/2010/main" val="469872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49</a:t>
            </a:fld>
            <a:endParaRPr lang="en-BE"/>
          </a:p>
        </p:txBody>
      </p:sp>
      <p:sp>
        <p:nvSpPr>
          <p:cNvPr id="5" name="Espace réservé des notes 2">
            <a:extLst>
              <a:ext uri="{FF2B5EF4-FFF2-40B4-BE49-F238E27FC236}">
                <a16:creationId xmlns:a16="http://schemas.microsoft.com/office/drawing/2014/main" id="{E30092F4-B933-27B2-31CA-DFF577EB1AE8}"/>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Baromètre de conjoncture de la Banque nationale de Belgique. </a:t>
            </a:r>
          </a:p>
          <a:p>
            <a:pPr algn="just"/>
            <a:r>
              <a:rPr lang="fr-BE" dirty="0">
                <a:latin typeface="Roboto" panose="02000000000000000000" pitchFamily="2" charset="0"/>
                <a:ea typeface="Roboto" panose="02000000000000000000" pitchFamily="2" charset="0"/>
              </a:rPr>
              <a:t>Chaque mois, un panel composé d’environ 3 000 chefs d’entreprise est sollicité. Les questions portent essentiellement sur l’évaluation de la situation actuelle et sur les attentes pour les trois mois à venir. Les réponses à une série de questions sont groupées pour former le baromètre conjoncturel synthétique de la Banque nationale. Il s’agit aussi bien d’un indicateur de conjoncture brut corrigé des variations saisonnières (en rouge) que d’un indicateur lissé reproduisant la tendance fondamentale (en bleu).</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Petite économie ouverte, sensible à l’augmentation du prix des matières premières énergétiques, la Belgique voit sa conjoncture se détériorer. </a:t>
            </a:r>
          </a:p>
        </p:txBody>
      </p:sp>
    </p:spTree>
    <p:extLst>
      <p:ext uri="{BB962C8B-B14F-4D97-AF65-F5344CB8AC3E}">
        <p14:creationId xmlns:p14="http://schemas.microsoft.com/office/powerpoint/2010/main" val="355576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Le premier facteur qui a déclenché l’épisode d’inflation que nous connaissons actuellement est un excès de demande par rapport à l’offre. Ceci a conduit à des hausses des prix à la production</a:t>
            </a:r>
            <a:r>
              <a:rPr lang="fr-BE" dirty="0">
                <a:solidFill>
                  <a:srgbClr val="FF0000"/>
                </a:solidFill>
                <a:latin typeface="Roboto" panose="02000000000000000000" pitchFamily="2" charset="0"/>
                <a:ea typeface="Roboto" panose="02000000000000000000" pitchFamily="2" charset="0"/>
              </a:rPr>
              <a:t> </a:t>
            </a:r>
            <a:r>
              <a:rPr lang="fr-BE" dirty="0">
                <a:latin typeface="Roboto" panose="02000000000000000000" pitchFamily="2" charset="0"/>
                <a:ea typeface="Roboto" panose="02000000000000000000" pitchFamily="2" charset="0"/>
              </a:rPr>
              <a:t>des biens intermédiaires et des matières premières qui se sont ensuite transmises aux prix à la consommation. </a:t>
            </a:r>
          </a:p>
          <a:p>
            <a:pPr algn="just"/>
            <a:r>
              <a:rPr lang="fr-BE" dirty="0">
                <a:latin typeface="Roboto" panose="02000000000000000000" pitchFamily="2" charset="0"/>
                <a:ea typeface="Roboto" panose="02000000000000000000" pitchFamily="2" charset="0"/>
              </a:rPr>
              <a:t>Le deuxième facteur est la guerre en Ukraine. Celle-ci a conduit à une forte instabilité du prix du gaz en Europe, du fait de l’incertitude relative aux livraisons du gaz russe. D’un autre côté, la perspective de récession pousse les prix des matières premières agricoles et énergétiques à la baisse. Enfin, la dépréciation de l’euro renforce la hausse des prix des produits importés pour les pays de la zone euro. </a:t>
            </a:r>
          </a:p>
          <a:p>
            <a:pPr algn="just"/>
            <a:r>
              <a:rPr lang="fr-BE" dirty="0">
                <a:latin typeface="Roboto" panose="02000000000000000000" pitchFamily="2" charset="0"/>
                <a:ea typeface="Roboto" panose="02000000000000000000" pitchFamily="2" charset="0"/>
              </a:rPr>
              <a:t>Le troisième facteur est la crise sur les marchés du gaz et de l’électricité depuis le mois d’août 2022 en raison des anticipations des marchés relatives aux pénuries de gaz et d’électricité. </a:t>
            </a:r>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5</a:t>
            </a:fld>
            <a:endParaRPr lang="en-BE"/>
          </a:p>
        </p:txBody>
      </p:sp>
    </p:spTree>
    <p:extLst>
      <p:ext uri="{BB962C8B-B14F-4D97-AF65-F5344CB8AC3E}">
        <p14:creationId xmlns:p14="http://schemas.microsoft.com/office/powerpoint/2010/main" val="693969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4050" cy="3349625"/>
          </a:xfrm>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L’économie belge subit un prélèvement car les prix à l’importation augmentent plus rapidement que ses prix à l’exportation. Pour importer les mêmes quantités de biens et de services, elle devrait exporter davantage. Ce prélèvement, s’il n’est pas accepté par les agents économiques ou s’il n’est pas réparti de manière juste entre les différents agents économiques dans le moyen terme, conduira à une détérioration de sa balance courante.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50</a:t>
            </a:fld>
            <a:endParaRPr lang="en-BE"/>
          </a:p>
        </p:txBody>
      </p:sp>
    </p:spTree>
    <p:extLst>
      <p:ext uri="{BB962C8B-B14F-4D97-AF65-F5344CB8AC3E}">
        <p14:creationId xmlns:p14="http://schemas.microsoft.com/office/powerpoint/2010/main" val="1247274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51</a:t>
            </a:fld>
            <a:endParaRPr lang="en-BE"/>
          </a:p>
        </p:txBody>
      </p:sp>
    </p:spTree>
    <p:extLst>
      <p:ext uri="{BB962C8B-B14F-4D97-AF65-F5344CB8AC3E}">
        <p14:creationId xmlns:p14="http://schemas.microsoft.com/office/powerpoint/2010/main" val="3426246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Les ménages voient le prix des produits qu’ils consomment augmenter.</a:t>
            </a:r>
          </a:p>
          <a:p>
            <a:pPr algn="just"/>
            <a:r>
              <a:rPr lang="fr-BE" dirty="0">
                <a:latin typeface="Roboto" panose="02000000000000000000" pitchFamily="2" charset="0"/>
                <a:ea typeface="Roboto" panose="02000000000000000000" pitchFamily="2" charset="0"/>
              </a:rPr>
              <a:t>L’indexation des salaires et des allocations sociales compense la hausse des prix pour une grande partie des ménages. Toutefois, l’indexation a lieu souvent avec un certain décalage, ce qui fait qu’entretemps certains ménages voient leur revenu disponible réel baisser.</a:t>
            </a:r>
          </a:p>
          <a:p>
            <a:pPr algn="just"/>
            <a:r>
              <a:rPr lang="fr-BE" dirty="0">
                <a:latin typeface="Roboto" panose="02000000000000000000" pitchFamily="2" charset="0"/>
                <a:ea typeface="Roboto" panose="02000000000000000000" pitchFamily="2" charset="0"/>
              </a:rPr>
              <a:t>De plus, les conséquences de la hausse des prix sont plus importantes pour les bas revenus en raison d’une série de facteurs. </a:t>
            </a:r>
          </a:p>
          <a:p>
            <a:pPr algn="just"/>
            <a:r>
              <a:rPr lang="fr-BE" dirty="0">
                <a:latin typeface="Roboto" panose="02000000000000000000" pitchFamily="2" charset="0"/>
                <a:ea typeface="Roboto" panose="02000000000000000000" pitchFamily="2" charset="0"/>
              </a:rPr>
              <a:t>Enfin, même au sein des différentes catégories de revenu, les situations peuvent être très diverses. </a:t>
            </a:r>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52</a:t>
            </a:fld>
            <a:endParaRPr lang="en-BE"/>
          </a:p>
        </p:txBody>
      </p:sp>
    </p:spTree>
    <p:extLst>
      <p:ext uri="{BB962C8B-B14F-4D97-AF65-F5344CB8AC3E}">
        <p14:creationId xmlns:p14="http://schemas.microsoft.com/office/powerpoint/2010/main" val="188474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Évolution des prix à la consommation (indice global en noir) et de certains produits (produits alimentaires en rouge, électricité en vert, gaz en jaune, carburants en bleu) depuis janvier 2020.</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prix des produits énergétiques achetés par les ménages sont plus élevés qu’avant la pandémie, surtout le gaz et l’électricité. Le prix du carburant a aussi fortement augmenté dans les mois précédents, mais ceci est quelque peu compensé par la baisse qu’il a subie durant la pandémie. Quant aux produits alimentaires, ils suivent l’inflation générale.</a:t>
            </a:r>
          </a:p>
          <a:p>
            <a:endParaRPr lang="fr-BE" dirty="0"/>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53</a:t>
            </a:fld>
            <a:endParaRPr lang="en-BE"/>
          </a:p>
        </p:txBody>
      </p:sp>
    </p:spTree>
    <p:extLst>
      <p:ext uri="{BB962C8B-B14F-4D97-AF65-F5344CB8AC3E}">
        <p14:creationId xmlns:p14="http://schemas.microsoft.com/office/powerpoint/2010/main" val="9121205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54</a:t>
            </a:fld>
            <a:endParaRPr lang="en-BE"/>
          </a:p>
        </p:txBody>
      </p:sp>
    </p:spTree>
    <p:extLst>
      <p:ext uri="{BB962C8B-B14F-4D97-AF65-F5344CB8AC3E}">
        <p14:creationId xmlns:p14="http://schemas.microsoft.com/office/powerpoint/2010/main" val="2565873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301625"/>
            <a:ext cx="4464050" cy="3349625"/>
          </a:xfrm>
        </p:spPr>
      </p:sp>
      <p:sp>
        <p:nvSpPr>
          <p:cNvPr id="3" name="Espace réservé des notes 2"/>
          <p:cNvSpPr>
            <a:spLocks noGrp="1"/>
          </p:cNvSpPr>
          <p:nvPr>
            <p:ph type="body" idx="1"/>
          </p:nvPr>
        </p:nvSpPr>
        <p:spPr>
          <a:xfrm>
            <a:off x="501967" y="4111821"/>
            <a:ext cx="5438140" cy="5565790"/>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Le graphique montre l’augmentation des salaires causée par l’indexation selon différents systèmes. Pour 2022 et 2023, les chiffres sont basés sur les prévisions du BFP de juin 2022.</a:t>
            </a:r>
          </a:p>
          <a:p>
            <a:pPr algn="just"/>
            <a:r>
              <a:rPr lang="fr-BE" dirty="0">
                <a:latin typeface="Roboto" panose="02000000000000000000" pitchFamily="2" charset="0"/>
                <a:ea typeface="Roboto" panose="02000000000000000000" pitchFamily="2" charset="0"/>
              </a:rPr>
              <a:t>Tous les systèmes d’indexation sont basés sur l’indice santé lissé. Celui-ci se base sur l’indice des prix à la consommation duquel sont exclus les boissons alcoolisées, le tabac et le carburant (à l’exception du LPG), d’où le terme ‘santé’. C’est un indice ‘lissé’ car il s’agit d’une moyenne de l’indice santé sur les quatre derniers mois.</a:t>
            </a:r>
          </a:p>
          <a:p>
            <a:pPr algn="just"/>
            <a:r>
              <a:rPr lang="fr-BE" dirty="0">
                <a:latin typeface="Roboto" panose="02000000000000000000" pitchFamily="2" charset="0"/>
                <a:ea typeface="Roboto" panose="02000000000000000000" pitchFamily="2" charset="0"/>
              </a:rPr>
              <a:t>Dans le secteur public, l’indexation des salaires a lieu un mois après que l’indice pivot ait été dépassé (les points rouges indiquent le moment où il a été dépassé), c’est-à-dire lorsque l’indice santé lissé a augmenté de 2% depuis le dernier indice pivot. Notons que ce système concerne également un peu plus de 40% des travailleurs du secteur privé (dans certaines commissions paritaires, l’indice pivot est fixé tous les 0,5% ou 1%). </a:t>
            </a:r>
          </a:p>
          <a:p>
            <a:pPr algn="just"/>
            <a:r>
              <a:rPr lang="fr-BE" dirty="0">
                <a:latin typeface="Roboto" panose="02000000000000000000" pitchFamily="2" charset="0"/>
                <a:ea typeface="Roboto" panose="02000000000000000000" pitchFamily="2" charset="0"/>
              </a:rPr>
              <a:t>Pour près de 40% des travailleurs du secteur privé, l’indexation a lieu une fois par an, le plus souvent en janvier. Une plus faible proportion de travailleurs est indexée tous les trois mois. </a:t>
            </a:r>
          </a:p>
          <a:p>
            <a:pPr algn="just"/>
            <a:endParaRPr lang="fr-BE" dirty="0">
              <a:latin typeface="Roboto" panose="02000000000000000000" pitchFamily="2" charset="0"/>
              <a:ea typeface="Roboto" panose="02000000000000000000" pitchFamily="2" charset="0"/>
            </a:endParaRP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En Belgique, les salaires et les allocations sociales sont adaptés automatiquement lorsque les prix à la consommation augmentent. Ceci permet donc de compenser, en moyenne pour les ménages concernés, la perte de revenu disponible induite par la hausse des prix énergétiques.</a:t>
            </a:r>
          </a:p>
          <a:p>
            <a:pPr algn="just"/>
            <a:r>
              <a:rPr lang="fr-BE" dirty="0">
                <a:latin typeface="Roboto" panose="02000000000000000000" pitchFamily="2" charset="0"/>
                <a:ea typeface="Roboto" panose="02000000000000000000" pitchFamily="2" charset="0"/>
              </a:rPr>
              <a:t>Toutefois, pour une grande partie des travailleurs, l’indexation n’est pas immédiate. En effet, pour 40% des salariés qui sont couverts par un mécanisme d’indexation, l’indexation a lieu une fois par an (le plus souvent en janvier). Ces travailleurs devront donc attendre le mois de janvier 2023 avant de voir leur salaire adapté sur la base de l’inflation de 2022.</a:t>
            </a:r>
          </a:p>
          <a:p>
            <a:endParaRPr lang="fr-BE" dirty="0"/>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55</a:t>
            </a:fld>
            <a:endParaRPr lang="en-BE"/>
          </a:p>
        </p:txBody>
      </p:sp>
    </p:spTree>
    <p:extLst>
      <p:ext uri="{BB962C8B-B14F-4D97-AF65-F5344CB8AC3E}">
        <p14:creationId xmlns:p14="http://schemas.microsoft.com/office/powerpoint/2010/main" val="1096847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56</a:t>
            </a:fld>
            <a:endParaRPr lang="en-BE"/>
          </a:p>
        </p:txBody>
      </p:sp>
      <p:sp>
        <p:nvSpPr>
          <p:cNvPr id="5" name="Espace réservé des notes 2">
            <a:extLst>
              <a:ext uri="{FF2B5EF4-FFF2-40B4-BE49-F238E27FC236}">
                <a16:creationId xmlns:a16="http://schemas.microsoft.com/office/drawing/2014/main" id="{44A1511B-7B1E-0FEC-1588-90DCBA1EB4C7}"/>
              </a:ext>
            </a:extLst>
          </p:cNvPr>
          <p:cNvSpPr>
            <a:spLocks noGrp="1"/>
          </p:cNvSpPr>
          <p:nvPr>
            <p:ph type="body" idx="1"/>
          </p:nvPr>
        </p:nvSpPr>
        <p:spPr>
          <a:xfrm>
            <a:off x="679450" y="4776788"/>
            <a:ext cx="5438775" cy="5149850"/>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Évolution du revenu disponible réel des particuliers depuis 2018. Pour les années 2022 à 2024, l’évolution est basée sur les projections du BFP de juin 2022.</a:t>
            </a:r>
          </a:p>
          <a:p>
            <a:pPr algn="just"/>
            <a:r>
              <a:rPr lang="fr-BE" dirty="0">
                <a:latin typeface="Roboto" panose="02000000000000000000" pitchFamily="2" charset="0"/>
                <a:ea typeface="Roboto" panose="02000000000000000000" pitchFamily="2" charset="0"/>
              </a:rPr>
              <a:t>Le revenu disponible est le revenu à la disposition du ménage pour consommer et épargner. Il comprend les revenus d’activité nets des cotisations sociales, les indemnités de chômage, les retraites et pensions, les revenus du patrimoine (fonciers et financiers) et les autres prestations sociales perçues, nets des impôts directs. </a:t>
            </a:r>
          </a:p>
          <a:p>
            <a:pPr algn="just"/>
            <a:r>
              <a:rPr lang="fr-BE" dirty="0">
                <a:latin typeface="Roboto" panose="02000000000000000000" pitchFamily="2" charset="0"/>
                <a:ea typeface="Roboto" panose="02000000000000000000" pitchFamily="2" charset="0"/>
              </a:rPr>
              <a:t>Le revenu disponible est exprimé en « réel », c’est-à-dire corrigé de l’évolution des prix. </a:t>
            </a:r>
          </a:p>
          <a:p>
            <a:pPr algn="just"/>
            <a:r>
              <a:rPr lang="fr-BE" dirty="0">
                <a:latin typeface="Roboto" panose="02000000000000000000" pitchFamily="2" charset="0"/>
                <a:ea typeface="Roboto" panose="02000000000000000000" pitchFamily="2" charset="0"/>
              </a:rPr>
              <a:t>Le secteur des particuliers comprend les ménages et les institutions sans but lucratif au service des ménages.</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 retard d’indexation se reflète sur l’évolution du revenu disponible réel des ménages. On voit en effet qu’en 2022, la croissance du revenu disponible réel ralentit et s’accélère à nouveau à partir de 2023 lorsque les salaires sont indexés par rapport à l’inflation de 2022.</a:t>
            </a:r>
          </a:p>
          <a:p>
            <a:pPr algn="just"/>
            <a:r>
              <a:rPr lang="fr-BE" dirty="0">
                <a:latin typeface="Roboto" panose="02000000000000000000" pitchFamily="2" charset="0"/>
                <a:ea typeface="Roboto" panose="02000000000000000000" pitchFamily="2" charset="0"/>
              </a:rPr>
              <a:t>Le fait que le revenu disponible se maintient en 2022 s’explique par la création d’emplois prévue cette année-là.</a:t>
            </a:r>
          </a:p>
          <a:p>
            <a:endParaRPr lang="fr-BE" dirty="0">
              <a:solidFill>
                <a:srgbClr val="FF0000"/>
              </a:solidFill>
            </a:endParaRPr>
          </a:p>
        </p:txBody>
      </p:sp>
    </p:spTree>
    <p:extLst>
      <p:ext uri="{BB962C8B-B14F-4D97-AF65-F5344CB8AC3E}">
        <p14:creationId xmlns:p14="http://schemas.microsoft.com/office/powerpoint/2010/main" val="1940983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57</a:t>
            </a:fld>
            <a:endParaRPr lang="en-BE"/>
          </a:p>
        </p:txBody>
      </p:sp>
    </p:spTree>
    <p:extLst>
      <p:ext uri="{BB962C8B-B14F-4D97-AF65-F5344CB8AC3E}">
        <p14:creationId xmlns:p14="http://schemas.microsoft.com/office/powerpoint/2010/main" val="33978125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58</a:t>
            </a:fld>
            <a:endParaRPr lang="en-BE"/>
          </a:p>
        </p:txBody>
      </p:sp>
      <p:sp>
        <p:nvSpPr>
          <p:cNvPr id="5" name="Espace réservé des notes 2">
            <a:extLst>
              <a:ext uri="{FF2B5EF4-FFF2-40B4-BE49-F238E27FC236}">
                <a16:creationId xmlns:a16="http://schemas.microsoft.com/office/drawing/2014/main" id="{86F3914B-287D-6533-A9F7-E58532A49C46}"/>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Haut : le tableau donne, pour chaque décile de revenu, le pourcentage des ménages qui perçoivent une certaine source de revenu. Par exemple, au premier décile, 15% des ménages perçoivent un salaire, 2% un revenu d’indépendant, 41% une pension, et 45% des transferts sociaux. La somme fait plus de 100% car un ménage peut percevoir plusieurs sources de revenus.</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Bas : le tableau donne, pour chaque décile de revenu, le revenu médian par source de revenu. Ceci permet notamment d’avoir une idée de l’importance de la source de revenu pour chaque décile.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endParaRPr lang="fr-BE" dirty="0">
              <a:latin typeface="Roboto" panose="02000000000000000000" pitchFamily="2" charset="0"/>
              <a:ea typeface="Roboto" panose="02000000000000000000" pitchFamily="2" charset="0"/>
            </a:endParaRPr>
          </a:p>
          <a:p>
            <a:pPr algn="just"/>
            <a:r>
              <a:rPr lang="fr-BE" dirty="0">
                <a:latin typeface="Roboto" panose="02000000000000000000" pitchFamily="2" charset="0"/>
                <a:ea typeface="Roboto" panose="02000000000000000000" pitchFamily="2" charset="0"/>
              </a:rPr>
              <a:t>Les revenus des deux premiers déciles proviennent essentiellement des transferts sociaux et des pensions. Par exemple dans le premier décile, 41% des ménages perçoivent une pension, et 45% perçoivent un transfert. Le montant médian des transferts est beaucoup plus élevé dans les deux premiers déciles, ce qui reflète le fait que ces transferts constituent le revenu principal pour leurs bénéficiaires. </a:t>
            </a:r>
          </a:p>
          <a:p>
            <a:endParaRPr lang="fr-BE" dirty="0"/>
          </a:p>
        </p:txBody>
      </p:sp>
    </p:spTree>
    <p:extLst>
      <p:ext uri="{BB962C8B-B14F-4D97-AF65-F5344CB8AC3E}">
        <p14:creationId xmlns:p14="http://schemas.microsoft.com/office/powerpoint/2010/main" val="2663186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59</a:t>
            </a:fld>
            <a:endParaRPr lang="en-BE"/>
          </a:p>
        </p:txBody>
      </p:sp>
    </p:spTree>
    <p:extLst>
      <p:ext uri="{BB962C8B-B14F-4D97-AF65-F5344CB8AC3E}">
        <p14:creationId xmlns:p14="http://schemas.microsoft.com/office/powerpoint/2010/main" val="334833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Gauche : épargne accumulée (en billions de monnaie nationale) depuis le quatrième trimestre 2019 (en bleu) comparée à ce qu’elle aurait été si elle avait suivi la tendance </a:t>
            </a:r>
            <a:r>
              <a:rPr lang="fr-BE" dirty="0" err="1">
                <a:latin typeface="Roboto" panose="02000000000000000000" pitchFamily="2" charset="0"/>
                <a:ea typeface="Roboto" panose="02000000000000000000" pitchFamily="2" charset="0"/>
              </a:rPr>
              <a:t>pré-pandémie</a:t>
            </a:r>
            <a:r>
              <a:rPr lang="fr-BE" dirty="0">
                <a:latin typeface="Roboto" panose="02000000000000000000" pitchFamily="2" charset="0"/>
                <a:ea typeface="Roboto" panose="02000000000000000000" pitchFamily="2" charset="0"/>
              </a:rPr>
              <a:t> (en rouge).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Droite : Plans de relance </a:t>
            </a:r>
            <a:r>
              <a:rPr lang="fr-BE" dirty="0" err="1">
                <a:latin typeface="Roboto" panose="02000000000000000000" pitchFamily="2" charset="0"/>
                <a:ea typeface="Roboto" panose="02000000000000000000" pitchFamily="2" charset="0"/>
              </a:rPr>
              <a:t>post-pandémie</a:t>
            </a:r>
            <a:r>
              <a:rPr lang="fr-BE" dirty="0">
                <a:latin typeface="Roboto" panose="02000000000000000000" pitchFamily="2" charset="0"/>
                <a:ea typeface="Roboto" panose="02000000000000000000" pitchFamily="2" charset="0"/>
              </a:rPr>
              <a:t> en pourcentage du PIB.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La demande a été particulièrement forte à la sortie de la pandémie. </a:t>
            </a:r>
          </a:p>
          <a:p>
            <a:pPr algn="just"/>
            <a:r>
              <a:rPr lang="fr-BE" dirty="0">
                <a:latin typeface="Roboto" panose="02000000000000000000" pitchFamily="2" charset="0"/>
                <a:ea typeface="Roboto" panose="02000000000000000000" pitchFamily="2" charset="0"/>
              </a:rPr>
              <a:t>La première cause est l’épargne accumulée (surtout aux US), qui est due d’une part aux mesures de soutien aux ménages et aux entreprises, qui ont permis de préserver un certain niveau de revenus, et d’autre part aux restrictions sur la consommation et les déplacements. </a:t>
            </a:r>
          </a:p>
          <a:p>
            <a:pPr algn="just"/>
            <a:r>
              <a:rPr lang="fr-BE" dirty="0">
                <a:latin typeface="Roboto" panose="02000000000000000000" pitchFamily="2" charset="0"/>
                <a:ea typeface="Roboto" panose="02000000000000000000" pitchFamily="2" charset="0"/>
              </a:rPr>
              <a:t>La deuxième cause de cette forte demande est l’ampleur des plans de relance post-Covid, qui ont atteint jusqu’à 24% du PIB (aux US).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6</a:t>
            </a:fld>
            <a:endParaRPr lang="en-BE"/>
          </a:p>
        </p:txBody>
      </p:sp>
    </p:spTree>
    <p:extLst>
      <p:ext uri="{BB962C8B-B14F-4D97-AF65-F5344CB8AC3E}">
        <p14:creationId xmlns:p14="http://schemas.microsoft.com/office/powerpoint/2010/main" val="224023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393700"/>
            <a:ext cx="4464050" cy="3349625"/>
          </a:xfrm>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60</a:t>
            </a:fld>
            <a:endParaRPr lang="en-BE"/>
          </a:p>
        </p:txBody>
      </p:sp>
      <p:sp>
        <p:nvSpPr>
          <p:cNvPr id="5" name="Espace réservé des notes 2">
            <a:extLst>
              <a:ext uri="{FF2B5EF4-FFF2-40B4-BE49-F238E27FC236}">
                <a16:creationId xmlns:a16="http://schemas.microsoft.com/office/drawing/2014/main" id="{116BF932-7AE9-57DF-D6F2-4FAECDB1A704}"/>
              </a:ext>
            </a:extLst>
          </p:cNvPr>
          <p:cNvSpPr>
            <a:spLocks noGrp="1"/>
          </p:cNvSpPr>
          <p:nvPr>
            <p:ph type="body" idx="1"/>
          </p:nvPr>
        </p:nvSpPr>
        <p:spPr>
          <a:xfrm>
            <a:off x="679449" y="3986213"/>
            <a:ext cx="5438775" cy="5795962"/>
          </a:xfrm>
        </p:spPr>
        <p:txBody>
          <a:bodyPr/>
          <a:lstStyle/>
          <a:p>
            <a:pPr algn="just"/>
            <a:r>
              <a:rPr lang="fr-BE" u="sng" dirty="0"/>
              <a:t>Clé de lecture</a:t>
            </a:r>
          </a:p>
          <a:p>
            <a:pPr marL="171450" indent="-171450" algn="just">
              <a:buFont typeface="Arial" panose="020B0604020202020204" pitchFamily="34" charset="0"/>
              <a:buChar char="•"/>
            </a:pPr>
            <a:r>
              <a:rPr lang="fr-BE" dirty="0"/>
              <a:t>Gauche : le graphique montre l’impact de la hausse des prix de l’énergie sur le revenu disponible des ménages pour chaque décile de revenu (boules blanches), hors mesures compensatoires prises par le gouvernement [le premier décile comprend les 10% des ménages les plus pauvres, le 10ème décile les 10% des ménages les plus riches, etc.]. Seuls les changements qui ont eu lieu au niveau des prix de l’énergie entre janvier 2021 et janvier 2022 sont pris en compte.  L’impact sur le revenu disponible est un effet net qui résulte d’une part du choc sur les prix qui baisse le revenu disponible (les barres bleues en dessous de zéro) et d’autre part d’éléments qui l’augmentent (l’indexation en orange, et le tarif social avant élargissement en mauve). </a:t>
            </a:r>
          </a:p>
          <a:p>
            <a:pPr marL="171450" indent="-171450" algn="just">
              <a:buFont typeface="Arial" panose="020B0604020202020204" pitchFamily="34" charset="0"/>
              <a:buChar char="•"/>
            </a:pPr>
            <a:r>
              <a:rPr lang="fr-BE" dirty="0"/>
              <a:t>Droite : prix moyens </a:t>
            </a:r>
            <a:r>
              <a:rPr lang="fr-BE" i="1" dirty="0"/>
              <a:t>all in </a:t>
            </a:r>
            <a:r>
              <a:rPr lang="fr-BE" dirty="0"/>
              <a:t>de l’électricité et du gaz naturel constatés en Belgique et pratiqués par les 5 fournisseurs les plus représentatifs des marchés de l’électricité et du gaz naturel (source CREG) / revenu net disponible après déduction du coût du logement (source SILC). Ventilation par décile de revenu et par type de ménage. </a:t>
            </a:r>
          </a:p>
          <a:p>
            <a:pPr algn="just"/>
            <a:endParaRPr lang="fr-BE" dirty="0"/>
          </a:p>
          <a:p>
            <a:pPr algn="just"/>
            <a:r>
              <a:rPr lang="fr-BE" u="sng" dirty="0"/>
              <a:t>Message</a:t>
            </a:r>
            <a:endParaRPr lang="fr-BE" dirty="0"/>
          </a:p>
          <a:p>
            <a:pPr algn="just"/>
            <a:r>
              <a:rPr lang="fr-BE" dirty="0"/>
              <a:t>L’indexation ne compense pas suffisamment les ménages à bas revenus lorsque les prix de l’énergie augmentent. Ceci est dû au fait que la hausse des prix sur laquelle se base l’indexation est calculée en fonction du budget d’un ménage moyen. Or, le poids de l’énergie dans le budget des ménages est plus élevé pour les revenus les plus bas car c’est une dépense contrainte qui peut difficilement être réduite. La hausse des prix de l’énergie a donc un impact plus important sur le revenu disponible des ménages à bas revenus que pour les autres ménages. Mais l’indexation est la même pour tout le monde. L’effet combiné est une baisse du revenu disponible réel pour les revenus les plus bas.</a:t>
            </a:r>
          </a:p>
          <a:p>
            <a:pPr algn="just"/>
            <a:r>
              <a:rPr lang="fr-BE" dirty="0"/>
              <a:t>Au sein des différentes catégories de revenu, le poids de la facture énergétique est plus élevé pour les isolés et les familles monoparentales. Cela signifie qu’à revenu équivalent, ces ménages subissent une perte plus importante de revenu disponible réel. </a:t>
            </a:r>
          </a:p>
        </p:txBody>
      </p:sp>
    </p:spTree>
    <p:extLst>
      <p:ext uri="{BB962C8B-B14F-4D97-AF65-F5344CB8AC3E}">
        <p14:creationId xmlns:p14="http://schemas.microsoft.com/office/powerpoint/2010/main" val="2277273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61</a:t>
            </a:fld>
            <a:endParaRPr lang="en-BE"/>
          </a:p>
        </p:txBody>
      </p:sp>
      <p:sp>
        <p:nvSpPr>
          <p:cNvPr id="5" name="Espace réservé des notes 2">
            <a:extLst>
              <a:ext uri="{FF2B5EF4-FFF2-40B4-BE49-F238E27FC236}">
                <a16:creationId xmlns:a16="http://schemas.microsoft.com/office/drawing/2014/main" id="{24C4B057-6A00-4468-5FA8-65AD998E0EC5}"/>
              </a:ext>
            </a:extLst>
          </p:cNvPr>
          <p:cNvSpPr>
            <a:spLocks noGrp="1"/>
          </p:cNvSpPr>
          <p:nvPr>
            <p:ph type="body" idx="1"/>
          </p:nvPr>
        </p:nvSpPr>
        <p:spPr>
          <a:xfrm>
            <a:off x="679450" y="4776787"/>
            <a:ext cx="5438775" cy="4548187"/>
          </a:xfrm>
        </p:spPr>
        <p:txBody>
          <a:bodyPr/>
          <a:lstStyle/>
          <a:p>
            <a:pPr algn="just"/>
            <a:r>
              <a:rPr lang="fr-BE" sz="1050" u="sng" dirty="0">
                <a:latin typeface="Roboto" panose="02000000000000000000" pitchFamily="2" charset="0"/>
                <a:ea typeface="Roboto" panose="02000000000000000000" pitchFamily="2" charset="0"/>
              </a:rPr>
              <a:t>Clé de lecture</a:t>
            </a:r>
          </a:p>
          <a:p>
            <a:pPr algn="just"/>
            <a:r>
              <a:rPr lang="fr-BE" sz="1050" dirty="0">
                <a:latin typeface="Roboto" panose="02000000000000000000" pitchFamily="2" charset="0"/>
                <a:ea typeface="Roboto" panose="02000000000000000000" pitchFamily="2" charset="0"/>
              </a:rPr>
              <a:t>Même graphique qu’à la dia précédente, mais avec les mesures compensatoires prises avant le 1</a:t>
            </a:r>
            <a:r>
              <a:rPr lang="fr-BE" sz="1050" baseline="30000" dirty="0">
                <a:latin typeface="Roboto" panose="02000000000000000000" pitchFamily="2" charset="0"/>
                <a:ea typeface="Roboto" panose="02000000000000000000" pitchFamily="2" charset="0"/>
              </a:rPr>
              <a:t>er</a:t>
            </a:r>
            <a:r>
              <a:rPr lang="fr-BE" sz="1050" dirty="0">
                <a:latin typeface="Roboto" panose="02000000000000000000" pitchFamily="2" charset="0"/>
                <a:ea typeface="Roboto" panose="02000000000000000000" pitchFamily="2" charset="0"/>
              </a:rPr>
              <a:t> février 2022, c’est-à-dire l’élargissement du tarif social, la diminution de la TVA sur l’électricité et la prime fédérale de chauffage de 100 € aux titulaires d'un contrat d'électricité résidentiel (chèque).</a:t>
            </a:r>
          </a:p>
          <a:p>
            <a:pPr algn="just"/>
            <a:endParaRPr lang="fr-BE" sz="1050" dirty="0">
              <a:latin typeface="Roboto" panose="02000000000000000000" pitchFamily="2" charset="0"/>
              <a:ea typeface="Roboto" panose="02000000000000000000" pitchFamily="2" charset="0"/>
            </a:endParaRPr>
          </a:p>
          <a:p>
            <a:pPr algn="just"/>
            <a:r>
              <a:rPr lang="fr-BE" sz="1050" u="sng" dirty="0">
                <a:latin typeface="Roboto" panose="02000000000000000000" pitchFamily="2" charset="0"/>
                <a:ea typeface="Roboto" panose="02000000000000000000" pitchFamily="2" charset="0"/>
              </a:rPr>
              <a:t>Message</a:t>
            </a:r>
          </a:p>
          <a:p>
            <a:pPr algn="just"/>
            <a:r>
              <a:rPr lang="fr-BE" sz="1050" dirty="0">
                <a:latin typeface="Roboto" panose="02000000000000000000" pitchFamily="2" charset="0"/>
                <a:ea typeface="Roboto" panose="02000000000000000000" pitchFamily="2" charset="0"/>
              </a:rPr>
              <a:t>Tous les ménages bénéficient du chèque énergie et de la baisse de la TVA sur l’énergie. Ces mesures ont un plus grand impact pour les revenus les plus bas étant donné que l’énergie représente un poids plus important dans leur budget. La baisse de la TVA a également un effet négatif sur le revenu disponible car elle diminue l’indexation des salaires (ce qui permet de réduire la hausse des coûts salariaux pour les entreprises).</a:t>
            </a:r>
          </a:p>
          <a:p>
            <a:pPr algn="just"/>
            <a:r>
              <a:rPr lang="fr-BE" sz="1050" dirty="0">
                <a:latin typeface="Roboto" panose="02000000000000000000" pitchFamily="2" charset="0"/>
                <a:ea typeface="Roboto" panose="02000000000000000000" pitchFamily="2" charset="0"/>
              </a:rPr>
              <a:t>L’élargissement du tarif social bénéfice uniquement aux ménages à bas revenu en raison du critère de ciblage. En effet, le tarif social a été étendu à tous les bénéficiaires de l’intervention majorée (BIM). Le statut BIM se définit sur la base des revenus d’un ménage. Certaines personnes (les bénéficiaires du revenu d’intégration sociale ou de la GRAPA, qui ont 65 ans et plus et qui n’ont pas suffisamment de ressources) sont automatiquement reconnues BIM sans tenir compte de leurs revenus. Cette mesure a pour conséquence que les ménages à bas revenus sont plus que compensés de l’augmentation des prix de l’énergie. Mais on remarque qu’un certain nombre d’ayants droits ne l’ont pas exercé.</a:t>
            </a:r>
          </a:p>
          <a:p>
            <a:pPr algn="just"/>
            <a:r>
              <a:rPr lang="fr-BE" sz="1050" dirty="0">
                <a:latin typeface="Roboto" panose="02000000000000000000" pitchFamily="2" charset="0"/>
                <a:ea typeface="Roboto" panose="02000000000000000000" pitchFamily="2" charset="0"/>
              </a:rPr>
              <a:t>Au final, l’effet combiné de l’indexation et des mesures du gouvernement compense macro-économiquement la hausse des prix énergétiques pour les ménages.</a:t>
            </a:r>
          </a:p>
        </p:txBody>
      </p:sp>
    </p:spTree>
    <p:extLst>
      <p:ext uri="{BB962C8B-B14F-4D97-AF65-F5344CB8AC3E}">
        <p14:creationId xmlns:p14="http://schemas.microsoft.com/office/powerpoint/2010/main" val="38829213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62</a:t>
            </a:fld>
            <a:endParaRPr lang="en-BE"/>
          </a:p>
        </p:txBody>
      </p:sp>
    </p:spTree>
    <p:extLst>
      <p:ext uri="{BB962C8B-B14F-4D97-AF65-F5344CB8AC3E}">
        <p14:creationId xmlns:p14="http://schemas.microsoft.com/office/powerpoint/2010/main" val="4848640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63</a:t>
            </a:fld>
            <a:endParaRPr lang="en-BE"/>
          </a:p>
        </p:txBody>
      </p:sp>
      <p:sp>
        <p:nvSpPr>
          <p:cNvPr id="5" name="Espace réservé des notes 2">
            <a:extLst>
              <a:ext uri="{FF2B5EF4-FFF2-40B4-BE49-F238E27FC236}">
                <a16:creationId xmlns:a16="http://schemas.microsoft.com/office/drawing/2014/main" id="{1105C9C0-B094-1333-DFCC-1DBFE9EED59A}"/>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marL="228600" indent="-228600" algn="just">
              <a:buFont typeface="Arial" panose="020B0604020202020204" pitchFamily="34" charset="0"/>
              <a:buChar char="•"/>
            </a:pPr>
            <a:r>
              <a:rPr lang="fr-BE" dirty="0">
                <a:latin typeface="Roboto" panose="02000000000000000000" pitchFamily="2" charset="0"/>
                <a:ea typeface="Roboto" panose="02000000000000000000" pitchFamily="2" charset="0"/>
              </a:rPr>
              <a:t>Haut gauche : répartition des étiquettes d’efficacité énergétique par catégorie de revenus. </a:t>
            </a:r>
          </a:p>
          <a:p>
            <a:pPr marL="228600" indent="-228600" algn="just">
              <a:buFont typeface="Arial" panose="020B0604020202020204" pitchFamily="34" charset="0"/>
              <a:buChar char="•"/>
            </a:pPr>
            <a:r>
              <a:rPr lang="fr-BE" dirty="0">
                <a:latin typeface="Roboto" panose="02000000000000000000" pitchFamily="2" charset="0"/>
                <a:ea typeface="Roboto" panose="02000000000000000000" pitchFamily="2" charset="0"/>
              </a:rPr>
              <a:t>Haut droite : consommation énergétique des logements par catégorie de revenus. Ventilation entre chauffage et eau chaude sanitaire (ECS). </a:t>
            </a:r>
          </a:p>
          <a:p>
            <a:pPr marL="228600" indent="-228600" algn="just">
              <a:buFont typeface="Arial" panose="020B0604020202020204" pitchFamily="34" charset="0"/>
              <a:buChar char="•"/>
            </a:pPr>
            <a:r>
              <a:rPr lang="fr-BE" dirty="0">
                <a:latin typeface="Roboto" panose="02000000000000000000" pitchFamily="2" charset="0"/>
                <a:ea typeface="Roboto" panose="02000000000000000000" pitchFamily="2" charset="0"/>
              </a:rPr>
              <a:t>Bas gauche : surface du logement par catégorie de revenu. </a:t>
            </a:r>
          </a:p>
          <a:p>
            <a:pPr marL="228600" indent="-228600" algn="just">
              <a:buFont typeface="Arial" panose="020B0604020202020204" pitchFamily="34" charset="0"/>
              <a:buChar char="•"/>
            </a:pPr>
            <a:r>
              <a:rPr lang="fr-BE" dirty="0">
                <a:latin typeface="Roboto" panose="02000000000000000000" pitchFamily="2" charset="0"/>
                <a:ea typeface="Roboto" panose="02000000000000000000" pitchFamily="2" charset="0"/>
              </a:rPr>
              <a:t>Bas droite : année de construction par catégorie de revenu.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ménages à bas revenu habitent des logements moins efficaces énergétiquement en raison notamment du fait que ce sont des logements moins récents.</a:t>
            </a:r>
          </a:p>
        </p:txBody>
      </p:sp>
    </p:spTree>
    <p:extLst>
      <p:ext uri="{BB962C8B-B14F-4D97-AF65-F5344CB8AC3E}">
        <p14:creationId xmlns:p14="http://schemas.microsoft.com/office/powerpoint/2010/main" val="12226834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64</a:t>
            </a:fld>
            <a:endParaRPr lang="en-BE"/>
          </a:p>
        </p:txBody>
      </p:sp>
    </p:spTree>
    <p:extLst>
      <p:ext uri="{BB962C8B-B14F-4D97-AF65-F5344CB8AC3E}">
        <p14:creationId xmlns:p14="http://schemas.microsoft.com/office/powerpoint/2010/main" val="27695107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65</a:t>
            </a:fld>
            <a:endParaRPr lang="en-BE"/>
          </a:p>
        </p:txBody>
      </p:sp>
      <p:sp>
        <p:nvSpPr>
          <p:cNvPr id="5" name="Espace réservé des notes 2">
            <a:extLst>
              <a:ext uri="{FF2B5EF4-FFF2-40B4-BE49-F238E27FC236}">
                <a16:creationId xmlns:a16="http://schemas.microsoft.com/office/drawing/2014/main" id="{DF04B080-B856-DE0D-971C-B6BE4740C927}"/>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Revenu disponible équivalent médian des ménages (en euros/mois) selon le statut d’occupation du logement, 2020. </a:t>
            </a:r>
          </a:p>
          <a:p>
            <a:pPr algn="just"/>
            <a:r>
              <a:rPr lang="fr-BE" dirty="0">
                <a:latin typeface="Roboto" panose="02000000000000000000" pitchFamily="2" charset="0"/>
                <a:ea typeface="Roboto" panose="02000000000000000000" pitchFamily="2" charset="0"/>
              </a:rPr>
              <a:t>Le revenu disponible équivalent tient compte non seulement du revenu du ménage mais aussi de sa taille et de sa composition. Par exemple, à revenu disponible égal, un couple avec enfants a un revenu disponible équivalent plus faible qu’un couple sans enfant.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ménages à bas revenu sont plus souvent locataires et les logements locatifs ont en moyenne une plus faible efficacité énergétique. Ceci s’explique notamment par le dilemme propriétaire-locataire (ou ‘split </a:t>
            </a:r>
            <a:r>
              <a:rPr lang="fr-BE" dirty="0" err="1">
                <a:latin typeface="Roboto" panose="02000000000000000000" pitchFamily="2" charset="0"/>
                <a:ea typeface="Roboto" panose="02000000000000000000" pitchFamily="2" charset="0"/>
              </a:rPr>
              <a:t>incentive</a:t>
            </a:r>
            <a:r>
              <a:rPr lang="fr-BE" dirty="0">
                <a:latin typeface="Roboto" panose="02000000000000000000" pitchFamily="2" charset="0"/>
                <a:ea typeface="Roboto" panose="02000000000000000000" pitchFamily="2" charset="0"/>
              </a:rPr>
              <a:t>’): les frais de rénovation sont à la charge du propriétaire-bailleur, tandis que les avantages (réduction des charges, confort amélioré, ...) profitent au locataire. En outre, les locataires habitent plus fréquemment dans des immeubles à appartements en copropriété, qui sont confrontés à une multiplicité des profils des acteurs, entravant davantage la prise de décision et l’entame de projet de rénovation. Une part plus grande de leur revenu est donc consacré à l’énergie. </a:t>
            </a:r>
          </a:p>
          <a:p>
            <a:pPr algn="just"/>
            <a:r>
              <a:rPr lang="fr-BE" dirty="0">
                <a:latin typeface="Roboto" panose="02000000000000000000" pitchFamily="2" charset="0"/>
                <a:ea typeface="Roboto" panose="02000000000000000000" pitchFamily="2" charset="0"/>
              </a:rPr>
              <a:t>D’autre part, les loyers sont indexés, ce qui n’est pas le cas notamment des remboursements des emprunts hypothécaires, à moins que les taux d’intérêt augmentent. </a:t>
            </a:r>
            <a:endParaRPr lang="fr-BE"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89955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66</a:t>
            </a:fld>
            <a:endParaRPr lang="en-BE"/>
          </a:p>
        </p:txBody>
      </p:sp>
    </p:spTree>
    <p:extLst>
      <p:ext uri="{BB962C8B-B14F-4D97-AF65-F5344CB8AC3E}">
        <p14:creationId xmlns:p14="http://schemas.microsoft.com/office/powerpoint/2010/main" val="4227027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C56428BE-40A1-4F39-8992-F437BDF3D92C}" type="slidenum">
              <a:rPr lang="nl-BE" smtClean="0"/>
              <a:t>67</a:t>
            </a:fld>
            <a:endParaRPr lang="nl-BE"/>
          </a:p>
        </p:txBody>
      </p:sp>
      <p:sp>
        <p:nvSpPr>
          <p:cNvPr id="5" name="Espace réservé des notes 2">
            <a:extLst>
              <a:ext uri="{FF2B5EF4-FFF2-40B4-BE49-F238E27FC236}">
                <a16:creationId xmlns:a16="http://schemas.microsoft.com/office/drawing/2014/main" id="{B515929B-E57D-99DC-A866-6F0F8F327B3E}"/>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Pour chaque décile de salaire (basé sur le salaire annuel), le graphique montre le pourcentage de travailleurs qui bénéficient d’une intervention pour leurs déplacements domicile-travail selon différents modes de transport. </a:t>
            </a:r>
          </a:p>
          <a:p>
            <a:pPr algn="just"/>
            <a:r>
              <a:rPr lang="fr-BE" dirty="0">
                <a:latin typeface="Roboto" panose="02000000000000000000" pitchFamily="2" charset="0"/>
                <a:ea typeface="Roboto" panose="02000000000000000000" pitchFamily="2" charset="0"/>
              </a:rPr>
              <a:t>TC = transports en commun; TCO = transports en commun organisés par l’employeur (co-voiturage, navettes, …).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Moins le salaire est élevé, moins la probabilité de recevoir une intervention de l’employeur pour les déplacements domicile-travail est grande. </a:t>
            </a:r>
          </a:p>
          <a:p>
            <a:pPr algn="just"/>
            <a:r>
              <a:rPr lang="fr-BE" dirty="0">
                <a:latin typeface="Roboto" panose="02000000000000000000" pitchFamily="2" charset="0"/>
                <a:ea typeface="Roboto" panose="02000000000000000000" pitchFamily="2" charset="0"/>
              </a:rPr>
              <a:t>Les travailleurs ne bénéficiant pas d’intervention doivent supporter entièrement la hausse du coût de transport lié à l’augmentation du prix du carburant, surtout s’ils n’ont pas d’autre choix que de se déplacer en voiture. </a:t>
            </a:r>
          </a:p>
        </p:txBody>
      </p:sp>
    </p:spTree>
    <p:extLst>
      <p:ext uri="{BB962C8B-B14F-4D97-AF65-F5344CB8AC3E}">
        <p14:creationId xmlns:p14="http://schemas.microsoft.com/office/powerpoint/2010/main" val="11678616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68</a:t>
            </a:fld>
            <a:endParaRPr lang="en-BE"/>
          </a:p>
        </p:txBody>
      </p:sp>
    </p:spTree>
    <p:extLst>
      <p:ext uri="{BB962C8B-B14F-4D97-AF65-F5344CB8AC3E}">
        <p14:creationId xmlns:p14="http://schemas.microsoft.com/office/powerpoint/2010/main" val="2552918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69</a:t>
            </a:fld>
            <a:endParaRPr lang="en-BE"/>
          </a:p>
        </p:txBody>
      </p:sp>
      <p:sp>
        <p:nvSpPr>
          <p:cNvPr id="5" name="Espace réservé des notes 2">
            <a:extLst>
              <a:ext uri="{FF2B5EF4-FFF2-40B4-BE49-F238E27FC236}">
                <a16:creationId xmlns:a16="http://schemas.microsoft.com/office/drawing/2014/main" id="{5DA46F3D-750A-926A-2F1C-E5A797BD4063}"/>
              </a:ext>
            </a:extLst>
          </p:cNvPr>
          <p:cNvSpPr>
            <a:spLocks noGrp="1"/>
          </p:cNvSpPr>
          <p:nvPr>
            <p:ph type="body" idx="1"/>
          </p:nvPr>
        </p:nvSpPr>
        <p:spPr>
          <a:xfrm>
            <a:off x="679451" y="4978067"/>
            <a:ext cx="5404260" cy="3721894"/>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Nombre de bénéficiaires pour différents types d’aide sociale. </a:t>
            </a:r>
          </a:p>
          <a:p>
            <a:pPr algn="just"/>
            <a:r>
              <a:rPr lang="fr-BE" dirty="0">
                <a:latin typeface="Roboto" panose="02000000000000000000" pitchFamily="2" charset="0"/>
                <a:ea typeface="Roboto" panose="02000000000000000000" pitchFamily="2" charset="0"/>
              </a:rPr>
              <a:t>En ce qui concerne l’aide alimentaire, les données mentionnées ici ne comprennent que l'aide fournie par le CPAS et non les nombreuses distributions effectuées par d'autres organisations, des banques alimentaires et diverses initiatives privées.</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demandes pour les aides alimentaires explosent. </a:t>
            </a:r>
          </a:p>
          <a:p>
            <a:pPr algn="just"/>
            <a:r>
              <a:rPr lang="fr-BE" dirty="0">
                <a:latin typeface="Roboto" panose="02000000000000000000" pitchFamily="2" charset="0"/>
                <a:ea typeface="Roboto" panose="02000000000000000000" pitchFamily="2" charset="0"/>
              </a:rPr>
              <a:t>Ceci peut s’expliquer par le fait que ce sont les produits alimentaires consommés par les ménages à bas revenu qui augmentent le plus, notamment les produits de marque distributeur. En effet, il y a peu de marge sur ces produits, donc ils sont fortement impactés par les hausses de prix des produits agricoles. En outre, ces ménages peuvent difficilement adapter leur consommation, au contraire des ménages à plus haut revenu qui consomment des produits de marque et qui peuvent passer aux produits de marque distributeur pour baisser leur budget alimentaire. </a:t>
            </a:r>
          </a:p>
        </p:txBody>
      </p:sp>
    </p:spTree>
    <p:extLst>
      <p:ext uri="{BB962C8B-B14F-4D97-AF65-F5344CB8AC3E}">
        <p14:creationId xmlns:p14="http://schemas.microsoft.com/office/powerpoint/2010/main" val="3141377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768" y="4777194"/>
            <a:ext cx="5438140" cy="4214406"/>
          </a:xfrm>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Haut gauche : évolution des quantités consommées de biens et services depuis le premier trimestre 2018. </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Haut droite : évolution des quantités consommées de biens entre le quatrième trimestre 2019 et le troisième trimestre 2021 (en bleu), comparée à l’évolution qu’il y aurait eu si on avait suivi la tendance historique (en hachuré)</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Bas gauche : évolution des quantités vendues dans le commerce de détail depuis le quatrième trimestre 2019 dans les économies avancées.</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Bas droite : idem dans les économies émergentes.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En plus d’être forte en raison de l’épargne et des liquidités injectées à travers les plans de relance (cf. dia précédente), la demande s’est concentrée sur certains secteurs en raison des contraintes liées à la pandémie. Lors des divers confinements, la baisse de la consommation a surtout concerné les services impliquant des contacts (Horeca, commerces « non essentiels », …) ou des déplacements (activités touristiques, transports, …). La demande s’est alors concentrée sur la consommation de biens, qui par conséquent a été inhabituellement importante. </a:t>
            </a:r>
          </a:p>
          <a:p>
            <a:pPr algn="just"/>
            <a:r>
              <a:rPr lang="fr-BE" dirty="0">
                <a:latin typeface="Roboto" panose="02000000000000000000" pitchFamily="2" charset="0"/>
                <a:ea typeface="Roboto" panose="02000000000000000000" pitchFamily="2" charset="0"/>
              </a:rPr>
              <a:t>Lorsque les contraintes sur les contacts et les déplacements ont été relâchées, la demande s’est alors déplacée vers les activités de service.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7</a:t>
            </a:fld>
            <a:endParaRPr lang="en-BE"/>
          </a:p>
        </p:txBody>
      </p:sp>
    </p:spTree>
    <p:extLst>
      <p:ext uri="{BB962C8B-B14F-4D97-AF65-F5344CB8AC3E}">
        <p14:creationId xmlns:p14="http://schemas.microsoft.com/office/powerpoint/2010/main" val="5325593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70</a:t>
            </a:fld>
            <a:endParaRPr lang="en-BE"/>
          </a:p>
        </p:txBody>
      </p:sp>
    </p:spTree>
    <p:extLst>
      <p:ext uri="{BB962C8B-B14F-4D97-AF65-F5344CB8AC3E}">
        <p14:creationId xmlns:p14="http://schemas.microsoft.com/office/powerpoint/2010/main" val="42030221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71</a:t>
            </a:fld>
            <a:endParaRPr lang="en-BE"/>
          </a:p>
        </p:txBody>
      </p:sp>
      <p:sp>
        <p:nvSpPr>
          <p:cNvPr id="5" name="Espace réservé des notes 2">
            <a:extLst>
              <a:ext uri="{FF2B5EF4-FFF2-40B4-BE49-F238E27FC236}">
                <a16:creationId xmlns:a16="http://schemas.microsoft.com/office/drawing/2014/main" id="{ECD316A7-44C9-728A-F213-B0AB7358BB57}"/>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Actifs liquides (comptes bancaires, fonds de placement, obligations, actions et comptes gérés) médians détenus par les ménages par décile de revenu (source : </a:t>
            </a:r>
            <a:r>
              <a:rPr lang="fr-FR" sz="1200" dirty="0" err="1">
                <a:latin typeface="Roboto" panose="02000000000000000000" pitchFamily="2" charset="0"/>
                <a:ea typeface="Roboto" panose="02000000000000000000" pitchFamily="2" charset="0"/>
              </a:rPr>
              <a:t>Household</a:t>
            </a:r>
            <a:r>
              <a:rPr lang="fr-FR" sz="1200" dirty="0">
                <a:latin typeface="Roboto" panose="02000000000000000000" pitchFamily="2" charset="0"/>
                <a:ea typeface="Roboto" panose="02000000000000000000" pitchFamily="2" charset="0"/>
              </a:rPr>
              <a:t> Finance and </a:t>
            </a:r>
            <a:r>
              <a:rPr lang="fr-FR" sz="1200" dirty="0" err="1">
                <a:latin typeface="Roboto" panose="02000000000000000000" pitchFamily="2" charset="0"/>
                <a:ea typeface="Roboto" panose="02000000000000000000" pitchFamily="2" charset="0"/>
              </a:rPr>
              <a:t>Consumption</a:t>
            </a:r>
            <a:r>
              <a:rPr lang="fr-FR" sz="1200" dirty="0">
                <a:latin typeface="Roboto" panose="02000000000000000000" pitchFamily="2" charset="0"/>
                <a:ea typeface="Roboto" panose="02000000000000000000" pitchFamily="2" charset="0"/>
              </a:rPr>
              <a:t> Survey, quatrième vague, années 2020-2021</a:t>
            </a:r>
            <a:r>
              <a:rPr lang="fr-BE" dirty="0">
                <a:latin typeface="Roboto" panose="02000000000000000000" pitchFamily="2" charset="0"/>
                <a:ea typeface="Roboto" panose="02000000000000000000" pitchFamily="2" charset="0"/>
              </a:rPr>
              <a:t>)</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ménages à bas revenu ont moins de réserve financière dans laquelle puiser lorsque leur revenu ne permet pas de boucler leur fin de mois. </a:t>
            </a:r>
          </a:p>
        </p:txBody>
      </p:sp>
    </p:spTree>
    <p:extLst>
      <p:ext uri="{BB962C8B-B14F-4D97-AF65-F5344CB8AC3E}">
        <p14:creationId xmlns:p14="http://schemas.microsoft.com/office/powerpoint/2010/main" val="13959076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72</a:t>
            </a:fld>
            <a:endParaRPr lang="en-BE"/>
          </a:p>
        </p:txBody>
      </p:sp>
    </p:spTree>
    <p:extLst>
      <p:ext uri="{BB962C8B-B14F-4D97-AF65-F5344CB8AC3E}">
        <p14:creationId xmlns:p14="http://schemas.microsoft.com/office/powerpoint/2010/main" val="28222860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73</a:t>
            </a:fld>
            <a:endParaRPr lang="en-BE"/>
          </a:p>
        </p:txBody>
      </p:sp>
      <p:sp>
        <p:nvSpPr>
          <p:cNvPr id="5" name="Espace réservé des notes 2">
            <a:extLst>
              <a:ext uri="{FF2B5EF4-FFF2-40B4-BE49-F238E27FC236}">
                <a16:creationId xmlns:a16="http://schemas.microsoft.com/office/drawing/2014/main" id="{C603F368-B57C-79C6-6047-699A01C5685C}"/>
              </a:ext>
            </a:extLst>
          </p:cNvPr>
          <p:cNvSpPr>
            <a:spLocks noGrp="1"/>
          </p:cNvSpPr>
          <p:nvPr>
            <p:ph type="body" idx="1"/>
          </p:nvPr>
        </p:nvSpPr>
        <p:spPr>
          <a:xfrm>
            <a:off x="907026" y="4776789"/>
            <a:ext cx="5211199" cy="3607670"/>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Le graphique montre la dispersion autour de la moyenne (représentée par les boules blanches) de l’impact de la hausse des prix de l’énergie sur le revenu disponible des ménages pour chaque décile de revenu, compte tenu des mesures compensatoires prises par le gouvernement (élargissement du tarif social, diminution de la TVA sur l’électricité, chèque énergie).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Messages</a:t>
            </a:r>
          </a:p>
          <a:p>
            <a:pPr algn="just"/>
            <a:r>
              <a:rPr lang="fr-BE" dirty="0">
                <a:latin typeface="Roboto" panose="02000000000000000000" pitchFamily="2" charset="0"/>
                <a:ea typeface="Roboto" panose="02000000000000000000" pitchFamily="2" charset="0"/>
              </a:rPr>
              <a:t>À titre d’exemple pour l’énergie, la diversité des situations des ménages implique qu’à partir du 3</a:t>
            </a:r>
            <a:r>
              <a:rPr lang="fr-BE" baseline="30000" dirty="0">
                <a:latin typeface="Roboto" panose="02000000000000000000" pitchFamily="2" charset="0"/>
                <a:ea typeface="Roboto" panose="02000000000000000000" pitchFamily="2" charset="0"/>
              </a:rPr>
              <a:t>ème</a:t>
            </a:r>
            <a:r>
              <a:rPr lang="fr-BE" dirty="0">
                <a:latin typeface="Roboto" panose="02000000000000000000" pitchFamily="2" charset="0"/>
                <a:ea typeface="Roboto" panose="02000000000000000000" pitchFamily="2" charset="0"/>
              </a:rPr>
              <a:t> décile, la dispersion de la situation des ménages est très grande. Pour les ménages situés entre le 5</a:t>
            </a:r>
            <a:r>
              <a:rPr lang="fr-BE" baseline="30000" dirty="0">
                <a:latin typeface="Roboto" panose="02000000000000000000" pitchFamily="2" charset="0"/>
                <a:ea typeface="Roboto" panose="02000000000000000000" pitchFamily="2" charset="0"/>
              </a:rPr>
              <a:t>ème</a:t>
            </a:r>
            <a:r>
              <a:rPr lang="fr-BE" dirty="0">
                <a:latin typeface="Roboto" panose="02000000000000000000" pitchFamily="2" charset="0"/>
                <a:ea typeface="Roboto" panose="02000000000000000000" pitchFamily="2" charset="0"/>
              </a:rPr>
              <a:t> et le 8</a:t>
            </a:r>
            <a:r>
              <a:rPr lang="fr-BE" baseline="30000" dirty="0">
                <a:latin typeface="Roboto" panose="02000000000000000000" pitchFamily="2" charset="0"/>
                <a:ea typeface="Roboto" panose="02000000000000000000" pitchFamily="2" charset="0"/>
              </a:rPr>
              <a:t>ème</a:t>
            </a:r>
            <a:r>
              <a:rPr lang="fr-BE" dirty="0">
                <a:latin typeface="Roboto" panose="02000000000000000000" pitchFamily="2" charset="0"/>
                <a:ea typeface="Roboto" panose="02000000000000000000" pitchFamily="2" charset="0"/>
              </a:rPr>
              <a:t> décile, par rapport à la situation avant la crise, 50% des ménages voient leur revenu disponible augmenter tandis que 50% voient leur revenu disponible diminuer en tenant compte des mesures compensatoires prises avant le 1</a:t>
            </a:r>
            <a:r>
              <a:rPr lang="fr-BE" baseline="30000" dirty="0">
                <a:latin typeface="Roboto" panose="02000000000000000000" pitchFamily="2" charset="0"/>
                <a:ea typeface="Roboto" panose="02000000000000000000" pitchFamily="2" charset="0"/>
              </a:rPr>
              <a:t>er</a:t>
            </a:r>
            <a:r>
              <a:rPr lang="fr-BE" dirty="0">
                <a:latin typeface="Roboto" panose="02000000000000000000" pitchFamily="2" charset="0"/>
                <a:ea typeface="Roboto" panose="02000000000000000000" pitchFamily="2" charset="0"/>
              </a:rPr>
              <a:t> février 2022. </a:t>
            </a:r>
          </a:p>
          <a:p>
            <a:pPr algn="just"/>
            <a:endParaRPr lang="fr-BE" dirty="0">
              <a:latin typeface="Roboto" panose="02000000000000000000" pitchFamily="2" charset="0"/>
              <a:ea typeface="Roboto" panose="02000000000000000000" pitchFamily="2" charset="0"/>
            </a:endParaRPr>
          </a:p>
          <a:p>
            <a:pPr algn="just"/>
            <a:r>
              <a:rPr lang="fr-BE" dirty="0">
                <a:latin typeface="Roboto" panose="02000000000000000000" pitchFamily="2" charset="0"/>
                <a:ea typeface="Roboto" panose="02000000000000000000" pitchFamily="2" charset="0"/>
              </a:rPr>
              <a:t>En conclusion, des mesures linéaires impliquent un coût budgétaire important si on veut toucher tous les ménages au sein d’un décile, et cela signifie aussi qu’un nombre important de ménages sera surcompensé.</a:t>
            </a:r>
          </a:p>
          <a:p>
            <a:endParaRPr lang="fr-BE" dirty="0"/>
          </a:p>
        </p:txBody>
      </p:sp>
    </p:spTree>
    <p:extLst>
      <p:ext uri="{BB962C8B-B14F-4D97-AF65-F5344CB8AC3E}">
        <p14:creationId xmlns:p14="http://schemas.microsoft.com/office/powerpoint/2010/main" val="40386376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74</a:t>
            </a:fld>
            <a:endParaRPr lang="en-BE"/>
          </a:p>
        </p:txBody>
      </p:sp>
    </p:spTree>
    <p:extLst>
      <p:ext uri="{BB962C8B-B14F-4D97-AF65-F5344CB8AC3E}">
        <p14:creationId xmlns:p14="http://schemas.microsoft.com/office/powerpoint/2010/main" val="6136870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BE" dirty="0">
                <a:latin typeface="Roboto" panose="02000000000000000000" pitchFamily="2" charset="0"/>
                <a:ea typeface="Roboto" panose="02000000000000000000" pitchFamily="2" charset="0"/>
              </a:rPr>
              <a:t>Au niveau macro-économique, les entreprises ont un taux de marge élevé en 2021.</a:t>
            </a:r>
          </a:p>
          <a:p>
            <a:pPr algn="just"/>
            <a:r>
              <a:rPr lang="fr-BE" dirty="0">
                <a:latin typeface="Roboto" panose="02000000000000000000" pitchFamily="2" charset="0"/>
                <a:ea typeface="Roboto" panose="02000000000000000000" pitchFamily="2" charset="0"/>
              </a:rPr>
              <a:t>Ceci est dû à deux facteurs :</a:t>
            </a:r>
          </a:p>
          <a:p>
            <a:pPr algn="just"/>
            <a:r>
              <a:rPr lang="fr-BE" dirty="0">
                <a:latin typeface="Roboto" panose="02000000000000000000" pitchFamily="2" charset="0"/>
                <a:ea typeface="Roboto" panose="02000000000000000000" pitchFamily="2" charset="0"/>
              </a:rPr>
              <a:t>Premièrement, les conséquences négatives de la crise Covid ont été moins graves que prévu. Ceci a fait que le taux de marge a augmenté en 2020, ce qui n’a pas été le cas dans les pays voisins. </a:t>
            </a:r>
          </a:p>
          <a:p>
            <a:pPr algn="just"/>
            <a:r>
              <a:rPr lang="fr-BE" dirty="0">
                <a:latin typeface="Roboto" panose="02000000000000000000" pitchFamily="2" charset="0"/>
                <a:ea typeface="Roboto" panose="02000000000000000000" pitchFamily="2" charset="0"/>
              </a:rPr>
              <a:t>Deuxièmement, en 2021, les prix à la production ont augmenté plus rapidement que les salaires. On va voir que ceci est dû d’abord à un décalage entre la hausse des prix à la production et la hausse des prix à la consommation, et ensuite à un décalage entre la hausse des prix à la consommation et l’augmentation des salaires. </a:t>
            </a:r>
          </a:p>
          <a:p>
            <a:pPr algn="just"/>
            <a:r>
              <a:rPr lang="fr-BE" dirty="0">
                <a:latin typeface="Roboto" panose="02000000000000000000" pitchFamily="2" charset="0"/>
                <a:ea typeface="Roboto" panose="02000000000000000000" pitchFamily="2" charset="0"/>
              </a:rPr>
              <a:t>Cette analyse macro-économique masque la grande diversité des situations entre branches et au sein des branches.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75</a:t>
            </a:fld>
            <a:endParaRPr lang="en-BE"/>
          </a:p>
        </p:txBody>
      </p:sp>
    </p:spTree>
    <p:extLst>
      <p:ext uri="{BB962C8B-B14F-4D97-AF65-F5344CB8AC3E}">
        <p14:creationId xmlns:p14="http://schemas.microsoft.com/office/powerpoint/2010/main" val="39232308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76</a:t>
            </a:fld>
            <a:endParaRPr lang="en-BE"/>
          </a:p>
        </p:txBody>
      </p:sp>
      <p:sp>
        <p:nvSpPr>
          <p:cNvPr id="5" name="Espace réservé des notes 2">
            <a:extLst>
              <a:ext uri="{FF2B5EF4-FFF2-40B4-BE49-F238E27FC236}">
                <a16:creationId xmlns:a16="http://schemas.microsoft.com/office/drawing/2014/main" id="{A0C1F452-4947-E4B3-9929-BB3263C29F5A}"/>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Taux de marge des sociétés non financières. Le taux de marge est le rapport entre l’excédent brut d’exploitation (valeur ajoutée moins rémunération des salariés moins impôts sur la production plus subventions sur la production) et la valeur ajoutée. </a:t>
            </a:r>
          </a:p>
          <a:p>
            <a:pPr algn="just"/>
            <a:r>
              <a:rPr lang="fr-BE" dirty="0">
                <a:latin typeface="Roboto" panose="02000000000000000000" pitchFamily="2" charset="0"/>
                <a:ea typeface="Roboto" panose="02000000000000000000" pitchFamily="2" charset="0"/>
              </a:rPr>
              <a:t>L’évolution du taux de marge est un indicateur de l’évolution de la rentabilité des entreprises.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En 2020, les entreprises sont sorties de la pandémie avec un taux de marge en légère progression par rapport à 2019. Cette évolution s’est poursuivie en 2021 de manière accentuée.</a:t>
            </a:r>
          </a:p>
        </p:txBody>
      </p:sp>
    </p:spTree>
    <p:extLst>
      <p:ext uri="{BB962C8B-B14F-4D97-AF65-F5344CB8AC3E}">
        <p14:creationId xmlns:p14="http://schemas.microsoft.com/office/powerpoint/2010/main" val="42161675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77</a:t>
            </a:fld>
            <a:endParaRPr lang="en-BE"/>
          </a:p>
        </p:txBody>
      </p:sp>
      <p:sp>
        <p:nvSpPr>
          <p:cNvPr id="5" name="Espace réservé des notes 2">
            <a:extLst>
              <a:ext uri="{FF2B5EF4-FFF2-40B4-BE49-F238E27FC236}">
                <a16:creationId xmlns:a16="http://schemas.microsoft.com/office/drawing/2014/main" id="{1008CD9B-0B04-1E2E-6879-7D14747308E7}"/>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Évolution du taux de marge (voir dia précédente pour la définition du taux de marge) dans le secteur privé depuis 2018.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En comparaison avec les autres pays, ce n’est pas la progression du taux de marge en 2021 qui est atypique. Cette progression se retrouve dans tous les pays et est d’ampleur similaire. Ce qui distingue la Belgique des autres pays, c’est l’augmentation du taux de marge en 2019 et spécialement en 2020. C’est aussi le cas en France mais plus faiblement. En Allemagne et aux Pays-Bas, le taux de marge en 2020 est même inférieur à celui de 2018.</a:t>
            </a:r>
          </a:p>
        </p:txBody>
      </p:sp>
    </p:spTree>
    <p:extLst>
      <p:ext uri="{BB962C8B-B14F-4D97-AF65-F5344CB8AC3E}">
        <p14:creationId xmlns:p14="http://schemas.microsoft.com/office/powerpoint/2010/main" val="11818862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78</a:t>
            </a:fld>
            <a:endParaRPr lang="en-BE"/>
          </a:p>
        </p:txBody>
      </p:sp>
    </p:spTree>
    <p:extLst>
      <p:ext uri="{BB962C8B-B14F-4D97-AF65-F5344CB8AC3E}">
        <p14:creationId xmlns:p14="http://schemas.microsoft.com/office/powerpoint/2010/main" val="25434298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79</a:t>
            </a:fld>
            <a:endParaRPr lang="en-BE"/>
          </a:p>
        </p:txBody>
      </p:sp>
      <p:sp>
        <p:nvSpPr>
          <p:cNvPr id="5" name="Espace réservé des notes 2">
            <a:extLst>
              <a:ext uri="{FF2B5EF4-FFF2-40B4-BE49-F238E27FC236}">
                <a16:creationId xmlns:a16="http://schemas.microsoft.com/office/drawing/2014/main" id="{071E3624-4E61-CDF4-C4C9-C094DB80CDA8}"/>
              </a:ext>
            </a:extLst>
          </p:cNvPr>
          <p:cNvSpPr>
            <a:spLocks noGrp="1"/>
          </p:cNvSpPr>
          <p:nvPr>
            <p:ph type="body" idx="1"/>
          </p:nvPr>
        </p:nvSpPr>
        <p:spPr>
          <a:xfrm>
            <a:off x="552450" y="5129423"/>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Le tableau montre le nombre de faillites chaque mois pour différentes années (2019, 2020, 2021 et 2022). Au moment de l’extraction des données, le dernier mois disponible était juin 2022.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Jusqu’au 31 janvier 2021, les entreprises ont été protégées de la faillite par deux moratoires et un moratoire de fait par l’administration fiscale et l’ONSS. Ce contexte explique que pour les mois de janvier à novembre, le nombre de faillites soit moins élevé en 2020 (jaune) et 2021 (rouge) qu’en 2019.</a:t>
            </a:r>
          </a:p>
          <a:p>
            <a:pPr algn="just"/>
            <a:r>
              <a:rPr lang="fr-BE" dirty="0">
                <a:latin typeface="Roboto" panose="02000000000000000000" pitchFamily="2" charset="0"/>
                <a:ea typeface="Roboto" panose="02000000000000000000" pitchFamily="2" charset="0"/>
              </a:rPr>
              <a:t>En 2022, le nombre de faillites revient à des niveaux proches de ceux des mois de 2019 sans toutefois les dépasser significativement. La vague de faillites annoncée n’est donc (toujours) pas arrivée. </a:t>
            </a:r>
          </a:p>
          <a:p>
            <a:endParaRPr lang="fr-BE" dirty="0"/>
          </a:p>
        </p:txBody>
      </p:sp>
    </p:spTree>
    <p:extLst>
      <p:ext uri="{BB962C8B-B14F-4D97-AF65-F5344CB8AC3E}">
        <p14:creationId xmlns:p14="http://schemas.microsoft.com/office/powerpoint/2010/main" val="190195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768" y="4777194"/>
            <a:ext cx="5438140" cy="4836706"/>
          </a:xfrm>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Haut gauche : évolution des délais de livraison (un nombre positif indique une augmentation). </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Haut droite : évolution de la production et des nouvelles commandes en moyenne dans les pays du G7, et carnets de commande en Allemagne. </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Bas gauche : part des producteurs déclarant des pénuries de main-d’œuvre et de biens intermédiaires. Les losanges verts montrent les valeurs en 2021 (deuxième trimestre pour les US et quatrième pour la zone euro), les triangles noirs montrent les moyennes 2017-2019, et les barres bleues montrent l’écart entre le minimum et le maximum sur la période 2013-2021.</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Bas droite : temps d’attente aux ports (heures par bateau).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Du côté de l’offre, la pandémie a également eu une influence en perturbant les chaînes de valeur, comme le montrent ces différents indicateurs : les délais de livraison ont augmenté bien au-delà des niveaux prépandémiques ; la production ne parvient pas à suivre les commandes, surtout en Allemagne. Le temps d’attente aux ports a aussi augmenté et se situe à un niveau plus élevé qu’avant la pandémie spécialement aux USA mais aussi de manière générale. Cela s’est traduit par une grande proportion d’employeurs déclarant rencontrer des pénuries de biens intermédiaires (de manière plus intense en Europe) auxquelles s’ajoutent des pénuries de main-d’œuvre (de manière plus intense aux États-Unis où le taux de chômage est particulièrement bas et où un grand nombre de personnes se sont retirées du marché du travail). </a:t>
            </a:r>
          </a:p>
          <a:p>
            <a:endParaRPr lang="fr-BE" sz="1000" dirty="0">
              <a:latin typeface="Roboto" panose="02000000000000000000" pitchFamily="2" charset="0"/>
              <a:ea typeface="Roboto" panose="02000000000000000000" pitchFamily="2" charset="0"/>
            </a:endParaRPr>
          </a:p>
          <a:p>
            <a:endParaRPr lang="fr-BE" sz="1000" dirty="0">
              <a:latin typeface="Roboto" panose="02000000000000000000" pitchFamily="2" charset="0"/>
              <a:ea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8</a:t>
            </a:fld>
            <a:endParaRPr lang="en-BE"/>
          </a:p>
        </p:txBody>
      </p:sp>
    </p:spTree>
    <p:extLst>
      <p:ext uri="{BB962C8B-B14F-4D97-AF65-F5344CB8AC3E}">
        <p14:creationId xmlns:p14="http://schemas.microsoft.com/office/powerpoint/2010/main" val="37962766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80</a:t>
            </a:fld>
            <a:endParaRPr lang="en-BE"/>
          </a:p>
        </p:txBody>
      </p:sp>
      <p:sp>
        <p:nvSpPr>
          <p:cNvPr id="5" name="Espace réservé des notes 2">
            <a:extLst>
              <a:ext uri="{FF2B5EF4-FFF2-40B4-BE49-F238E27FC236}">
                <a16:creationId xmlns:a16="http://schemas.microsoft.com/office/drawing/2014/main" id="{82F49C5C-DA0E-7B79-1AF7-941E15AD6CA7}"/>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Gauche : proportion des entreprises qui ont subi des pertes par secteur, en 2019 et en 2020.</a:t>
            </a:r>
          </a:p>
          <a:p>
            <a:pPr marL="171450" indent="-171450" algn="just">
              <a:buFont typeface="Arial" panose="020B0604020202020204" pitchFamily="34" charset="0"/>
              <a:buChar char="•"/>
            </a:pPr>
            <a:r>
              <a:rPr lang="fr-BE" dirty="0">
                <a:latin typeface="Roboto" panose="02000000000000000000" pitchFamily="2" charset="0"/>
                <a:ea typeface="Roboto" panose="02000000000000000000" pitchFamily="2" charset="0"/>
              </a:rPr>
              <a:t>Droite : proportion des entreprises avec des problèmes de profitabilité (pertes sur trois années de suite) et/ou d’insolvabilité (dette supérieure aux actifs) en 2018, 2019 et 2020. Une distinction est faite entre les secteurs les plus affectés par les fermetures (transport, agences de voyage, sport, culture, activités récréatives, </a:t>
            </a:r>
            <a:r>
              <a:rPr lang="fr-BE" dirty="0" err="1">
                <a:latin typeface="Roboto" panose="02000000000000000000" pitchFamily="2" charset="0"/>
                <a:ea typeface="Roboto" panose="02000000000000000000" pitchFamily="2" charset="0"/>
              </a:rPr>
              <a:t>horeca</a:t>
            </a:r>
            <a:r>
              <a:rPr lang="fr-BE" dirty="0">
                <a:latin typeface="Roboto" panose="02000000000000000000" pitchFamily="2" charset="0"/>
                <a:ea typeface="Roboto" panose="02000000000000000000" pitchFamily="2" charset="0"/>
              </a:rPr>
              <a:t>, services à la personne) et les autres secteurs.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Dans les secteurs affectés par les fermetures durant la pandémie, la proportion des entreprises qui ont subi des pertes a été plus grande en 2020 qu’en 2019.</a:t>
            </a:r>
          </a:p>
          <a:p>
            <a:pPr algn="just"/>
            <a:r>
              <a:rPr lang="fr-BE" dirty="0">
                <a:latin typeface="Roboto" panose="02000000000000000000" pitchFamily="2" charset="0"/>
                <a:ea typeface="Roboto" panose="02000000000000000000" pitchFamily="2" charset="0"/>
              </a:rPr>
              <a:t>Toutefois, ces pertes n’ont généralement pas constitué des conditions de faillite. La proportion des entreprises avec des problèmes de profitabilité ou d’insolvabilité pendant 3 années consécutives n’a en effet pas augmenté dans les secteurs les plus affectés, et a même légèrement diminué dans les autres secteurs.</a:t>
            </a:r>
          </a:p>
        </p:txBody>
      </p:sp>
    </p:spTree>
    <p:extLst>
      <p:ext uri="{BB962C8B-B14F-4D97-AF65-F5344CB8AC3E}">
        <p14:creationId xmlns:p14="http://schemas.microsoft.com/office/powerpoint/2010/main" val="41252216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81</a:t>
            </a:fld>
            <a:endParaRPr lang="en-BE"/>
          </a:p>
        </p:txBody>
      </p:sp>
    </p:spTree>
    <p:extLst>
      <p:ext uri="{BB962C8B-B14F-4D97-AF65-F5344CB8AC3E}">
        <p14:creationId xmlns:p14="http://schemas.microsoft.com/office/powerpoint/2010/main" val="24735249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82</a:t>
            </a:fld>
            <a:endParaRPr lang="en-BE"/>
          </a:p>
        </p:txBody>
      </p:sp>
    </p:spTree>
    <p:extLst>
      <p:ext uri="{BB962C8B-B14F-4D97-AF65-F5344CB8AC3E}">
        <p14:creationId xmlns:p14="http://schemas.microsoft.com/office/powerpoint/2010/main" val="12162305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83</a:t>
            </a:fld>
            <a:endParaRPr lang="en-BE"/>
          </a:p>
        </p:txBody>
      </p:sp>
      <p:sp>
        <p:nvSpPr>
          <p:cNvPr id="5" name="Espace réservé des notes 2">
            <a:extLst>
              <a:ext uri="{FF2B5EF4-FFF2-40B4-BE49-F238E27FC236}">
                <a16:creationId xmlns:a16="http://schemas.microsoft.com/office/drawing/2014/main" id="{4BC7E07E-6440-A2B8-16D1-FDAAE01B6583}"/>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L’évolution du taux de marge (excédent brut d’exploitation / valeur ajoutée) est déterminée par deux facteurs :</a:t>
            </a:r>
          </a:p>
          <a:p>
            <a:pPr marL="171450" indent="-171450" algn="just">
              <a:buFontTx/>
              <a:buChar char="-"/>
            </a:pPr>
            <a:r>
              <a:rPr lang="fr-BE" dirty="0">
                <a:latin typeface="Roboto" panose="02000000000000000000" pitchFamily="2" charset="0"/>
                <a:ea typeface="Roboto" panose="02000000000000000000" pitchFamily="2" charset="0"/>
              </a:rPr>
              <a:t>L’évolution du coût salarial unitaire. Une hausse du coût salarial unitaire a un effet baissier sur le taux de marge. Le coût salarial unitaire augmente lorsque le coût salarial horaire augmente plus rapidement que la productivité du travail.</a:t>
            </a:r>
          </a:p>
          <a:p>
            <a:pPr marL="171450" indent="-171450" algn="just">
              <a:buFontTx/>
              <a:buChar char="-"/>
            </a:pPr>
            <a:r>
              <a:rPr lang="fr-BE" dirty="0">
                <a:latin typeface="Roboto" panose="02000000000000000000" pitchFamily="2" charset="0"/>
                <a:ea typeface="Roboto" panose="02000000000000000000" pitchFamily="2" charset="0"/>
              </a:rPr>
              <a:t>L’évolution du déflateur de la valeur ajoutée. Une hausse du déflateur augmente le taux de marge. Le déflateur augmente lorsque les prix de vente augmentent plus rapidement que les prix des intrants.</a:t>
            </a:r>
          </a:p>
          <a:p>
            <a:pPr algn="just"/>
            <a:r>
              <a:rPr lang="fr-BE" dirty="0">
                <a:latin typeface="Roboto" panose="02000000000000000000" pitchFamily="2" charset="0"/>
                <a:ea typeface="Roboto" panose="02000000000000000000" pitchFamily="2" charset="0"/>
              </a:rPr>
              <a:t>Le taux de marge augmente si le déflateur de la valeur ajoutée augmente davantage que le coût salarial unitaire.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L’augmentation du taux de marge en 2021 résulte d’une forte augmentation du déflateur de la valeur ajoutée, c’est-à-dire que les prix de vente ont davantage augmenté que les prix des intrants en 2021.</a:t>
            </a:r>
          </a:p>
          <a:p>
            <a:pPr algn="just"/>
            <a:r>
              <a:rPr lang="fr-BE" dirty="0">
                <a:latin typeface="Roboto" panose="02000000000000000000" pitchFamily="2" charset="0"/>
                <a:ea typeface="Roboto" panose="02000000000000000000" pitchFamily="2" charset="0"/>
              </a:rPr>
              <a:t>Dans le même temps, le coût salarial par unité produite a également augmenté, mais moins rapidement que le déflateur. Il en résulte une hausse du taux de marge. </a:t>
            </a:r>
          </a:p>
          <a:p>
            <a:pPr algn="just"/>
            <a:r>
              <a:rPr lang="fr-BE" dirty="0">
                <a:latin typeface="Roboto" panose="02000000000000000000" pitchFamily="2" charset="0"/>
                <a:ea typeface="Roboto" panose="02000000000000000000" pitchFamily="2" charset="0"/>
              </a:rPr>
              <a:t>On va voir plus loin que ceci s’explique par le décalage entre l’augmentation des prix à la production et l’augmentation des salaires. </a:t>
            </a:r>
          </a:p>
          <a:p>
            <a:pPr algn="just"/>
            <a:endParaRPr lang="fr-BE" dirty="0">
              <a:latin typeface="Roboto" panose="02000000000000000000" pitchFamily="2" charset="0"/>
              <a:ea typeface="Roboto" panose="02000000000000000000" pitchFamily="2" charset="0"/>
            </a:endParaRPr>
          </a:p>
          <a:p>
            <a:endParaRPr lang="fr-BE" dirty="0"/>
          </a:p>
        </p:txBody>
      </p:sp>
    </p:spTree>
    <p:extLst>
      <p:ext uri="{BB962C8B-B14F-4D97-AF65-F5344CB8AC3E}">
        <p14:creationId xmlns:p14="http://schemas.microsoft.com/office/powerpoint/2010/main" val="8964333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84</a:t>
            </a:fld>
            <a:endParaRPr lang="en-BE"/>
          </a:p>
        </p:txBody>
      </p:sp>
      <p:sp>
        <p:nvSpPr>
          <p:cNvPr id="5" name="Espace réservé des notes 2">
            <a:extLst>
              <a:ext uri="{FF2B5EF4-FFF2-40B4-BE49-F238E27FC236}">
                <a16:creationId xmlns:a16="http://schemas.microsoft.com/office/drawing/2014/main" id="{696A5BE8-E105-574F-974A-B6DCAD2747F6}"/>
              </a:ext>
            </a:extLst>
          </p:cNvPr>
          <p:cNvSpPr>
            <a:spLocks noGrp="1"/>
          </p:cNvSpPr>
          <p:nvPr>
            <p:ph type="body" idx="1"/>
          </p:nvPr>
        </p:nvSpPr>
        <p:spPr>
          <a:xfrm>
            <a:off x="679450" y="4776788"/>
            <a:ext cx="5438775" cy="4651796"/>
          </a:xfrm>
        </p:spPr>
        <p:txBody>
          <a:bodyPr/>
          <a:lstStyle/>
          <a:p>
            <a:pPr algn="just"/>
            <a:r>
              <a:rPr lang="fr-BE" sz="1050" u="sng" dirty="0">
                <a:latin typeface="Roboto" panose="02000000000000000000" pitchFamily="2" charset="0"/>
                <a:ea typeface="Roboto" panose="02000000000000000000" pitchFamily="2" charset="0"/>
              </a:rPr>
              <a:t>Clé de lecture</a:t>
            </a:r>
          </a:p>
          <a:p>
            <a:pPr algn="just"/>
            <a:r>
              <a:rPr lang="fr-BE" sz="1050" dirty="0">
                <a:latin typeface="Roboto" panose="02000000000000000000" pitchFamily="2" charset="0"/>
                <a:ea typeface="Roboto" panose="02000000000000000000" pitchFamily="2" charset="0"/>
              </a:rPr>
              <a:t>L’évolution de la valeur ajoutée en valeur s’explique par l’évolution de la valeur ajoutée en volume (l’effet volume) et du déflateur de la valeur ajoutée (l’effet prix). </a:t>
            </a:r>
          </a:p>
          <a:p>
            <a:pPr algn="just"/>
            <a:r>
              <a:rPr lang="fr-BE" sz="1050" dirty="0">
                <a:latin typeface="Roboto" panose="02000000000000000000" pitchFamily="2" charset="0"/>
                <a:ea typeface="Roboto" panose="02000000000000000000" pitchFamily="2" charset="0"/>
              </a:rPr>
              <a:t>Les graphiques montrent l’évolution de ces trois éléments pour les grands secteurs de l’économie. </a:t>
            </a:r>
          </a:p>
          <a:p>
            <a:pPr algn="just"/>
            <a:endParaRPr lang="fr-BE" sz="1050" dirty="0">
              <a:latin typeface="Roboto" panose="02000000000000000000" pitchFamily="2" charset="0"/>
              <a:ea typeface="Roboto" panose="02000000000000000000" pitchFamily="2" charset="0"/>
            </a:endParaRPr>
          </a:p>
          <a:p>
            <a:pPr algn="just"/>
            <a:r>
              <a:rPr lang="fr-BE" sz="1050" u="sng" dirty="0">
                <a:latin typeface="Roboto" panose="02000000000000000000" pitchFamily="2" charset="0"/>
                <a:ea typeface="Roboto" panose="02000000000000000000" pitchFamily="2" charset="0"/>
              </a:rPr>
              <a:t>Message</a:t>
            </a:r>
          </a:p>
          <a:p>
            <a:pPr algn="just"/>
            <a:r>
              <a:rPr lang="fr-BE" sz="1050" dirty="0">
                <a:latin typeface="Roboto" panose="02000000000000000000" pitchFamily="2" charset="0"/>
                <a:ea typeface="Roboto" panose="02000000000000000000" pitchFamily="2" charset="0"/>
              </a:rPr>
              <a:t>La branche de l’industrie manufacturière est la seule qui a connu une augmentation significative de la valeur ajoutée en volume par rapport à la situation d’avant la pandémie. Une augmentation de la valeur ajoutée en volume a aussi été observée dans la branche des services aux entreprises, dont l’évolution de la valeur ajoutée est très liée à celle de l’industrie manufacturière, et aussi dans la branche de l’informatique et la communication, qui a été particulièrement sollicitée à la suite de l’évolution dans l’organisation du travail initiée par les mesures de lutte contre la pandémie. Dans les autres secteurs, la valeur ajoutée en volume est revenue au niveau qui précède la pandémie. Ceci est à mettre en lien, comme nous le verrons plus loin, avec les limitations de l’offre de travail. En revanche, la hausse du déflateur de la valeur ajoutée s’observe dans pratiquement tous les secteurs (à part dans les secteurs de l’information et de la communication). Une hausse du déflateur de la valeur ajoutée signifie que les prix à la production ont augmenté davantage que le prix des inputs intermédiaires. Dans l’industrie manufacturière, branche exportatrice, l’augmentation des prix à la production s’explique par l’augmentation des prix sur les marchés internationaux pour les biens intermédiaires et les biens de consommation. Dans le secteur des services, la hausse des prix à la production peut s’expliquer par les pénuries de main-d’œuvre.</a:t>
            </a:r>
          </a:p>
          <a:p>
            <a:endParaRPr lang="fr-BE" dirty="0"/>
          </a:p>
          <a:p>
            <a:endParaRPr lang="fr-BE" dirty="0"/>
          </a:p>
        </p:txBody>
      </p:sp>
    </p:spTree>
    <p:extLst>
      <p:ext uri="{BB962C8B-B14F-4D97-AF65-F5344CB8AC3E}">
        <p14:creationId xmlns:p14="http://schemas.microsoft.com/office/powerpoint/2010/main" val="8185326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85</a:t>
            </a:fld>
            <a:endParaRPr lang="en-BE"/>
          </a:p>
        </p:txBody>
      </p:sp>
      <p:sp>
        <p:nvSpPr>
          <p:cNvPr id="5" name="Espace réservé des notes 2">
            <a:extLst>
              <a:ext uri="{FF2B5EF4-FFF2-40B4-BE49-F238E27FC236}">
                <a16:creationId xmlns:a16="http://schemas.microsoft.com/office/drawing/2014/main" id="{FC4AEB70-10D4-F3A7-0432-5EC3A6503D7A}"/>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Taux de vacance d’emploi = nombre d'emplois vacants par rapport au nombre total d'emplois dans les entreprises.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La pénurie de main-d’œuvre est manifeste dans l’ensemble des branches, comme l’indique l’indicateur des taux de vacance d’emploi, qui atteint des sommets.</a:t>
            </a:r>
          </a:p>
          <a:p>
            <a:pPr algn="just"/>
            <a:r>
              <a:rPr lang="fr-BE" dirty="0">
                <a:latin typeface="Roboto" panose="02000000000000000000" pitchFamily="2" charset="0"/>
                <a:ea typeface="Roboto" panose="02000000000000000000" pitchFamily="2" charset="0"/>
              </a:rPr>
              <a:t>La hausse la plus spectaculaire est celle de </a:t>
            </a:r>
            <a:r>
              <a:rPr lang="fr-BE" dirty="0" err="1">
                <a:latin typeface="Roboto" panose="02000000000000000000" pitchFamily="2" charset="0"/>
                <a:ea typeface="Roboto" panose="02000000000000000000" pitchFamily="2" charset="0"/>
              </a:rPr>
              <a:t>l’horeca</a:t>
            </a:r>
            <a:r>
              <a:rPr lang="fr-BE" dirty="0">
                <a:latin typeface="Roboto" panose="02000000000000000000" pitchFamily="2" charset="0"/>
                <a:ea typeface="Roboto" panose="02000000000000000000" pitchFamily="2" charset="0"/>
              </a:rPr>
              <a:t>. Cette branche est exemplative de ce qui s’est produit dans beaucoup de branches ayant connu un chômage temporaire important pendant la pandémie. Dans le contexte du vieillissement où les sorties du marché du travail sont plus importantes que les entrées, les travailleurs ont pu trouver un emploi dans d’autres secteurs, parfois avec de meilleures conditions de travail et de rémunération. Cette pénurie de main-d’œuvre n’a pas permis d’augmenter la valeur ajoutée en volume à un moment où la demande s’est tournée vers </a:t>
            </a:r>
            <a:r>
              <a:rPr lang="fr-BE" dirty="0" err="1">
                <a:latin typeface="Roboto" panose="02000000000000000000" pitchFamily="2" charset="0"/>
                <a:ea typeface="Roboto" panose="02000000000000000000" pitchFamily="2" charset="0"/>
              </a:rPr>
              <a:t>l’horeca</a:t>
            </a:r>
            <a:r>
              <a:rPr lang="fr-BE" dirty="0">
                <a:latin typeface="Roboto" panose="02000000000000000000" pitchFamily="2" charset="0"/>
                <a:ea typeface="Roboto" panose="02000000000000000000" pitchFamily="2" charset="0"/>
              </a:rPr>
              <a:t> lorsqu’il a pu rouvrir. Dans ces conditions, l’accroissement de demande s’est traduit par une hausse des prix.</a:t>
            </a:r>
          </a:p>
          <a:p>
            <a:endParaRPr lang="fr-BE" dirty="0"/>
          </a:p>
        </p:txBody>
      </p:sp>
    </p:spTree>
    <p:extLst>
      <p:ext uri="{BB962C8B-B14F-4D97-AF65-F5344CB8AC3E}">
        <p14:creationId xmlns:p14="http://schemas.microsoft.com/office/powerpoint/2010/main" val="4581268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86</a:t>
            </a:fld>
            <a:endParaRPr lang="en-BE"/>
          </a:p>
        </p:txBody>
      </p:sp>
      <p:sp>
        <p:nvSpPr>
          <p:cNvPr id="5" name="Espace réservé des notes 2">
            <a:extLst>
              <a:ext uri="{FF2B5EF4-FFF2-40B4-BE49-F238E27FC236}">
                <a16:creationId xmlns:a16="http://schemas.microsoft.com/office/drawing/2014/main" id="{0EE977E1-87AE-BF3C-7D01-C91A8B639DFE}"/>
              </a:ext>
            </a:extLst>
          </p:cNvPr>
          <p:cNvSpPr>
            <a:spLocks noGrp="1"/>
          </p:cNvSpPr>
          <p:nvPr>
            <p:ph type="body" idx="1"/>
          </p:nvPr>
        </p:nvSpPr>
        <p:spPr>
          <a:xfrm>
            <a:off x="679450" y="4776788"/>
            <a:ext cx="5438775" cy="4367212"/>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Évolution des prix à la production industrielle (c.-à-d. les prix de vente pratiqués par les entreprises industrielles) vs évolution des prix à la consommation (c.-à-d. les prix payés par les ménages pour acheter les biens et les services).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Comme nous l’avons observé pour la zone euro, il existe un décalage entre l’augmentation des prix à la production et l’augmentation des prix à la consommation. Jusqu’au mois de septembre 2021, les prix à la production augmentent en effet plus rapidement que les prix à la consommation, et ensuite c’est l’inverse. </a:t>
            </a:r>
          </a:p>
          <a:p>
            <a:pPr algn="just"/>
            <a:r>
              <a:rPr lang="fr-BE" dirty="0">
                <a:latin typeface="Roboto" panose="02000000000000000000" pitchFamily="2" charset="0"/>
                <a:ea typeface="Roboto" panose="02000000000000000000" pitchFamily="2" charset="0"/>
              </a:rPr>
              <a:t>Comme expliqué dans le contexte international, la hausse des prix au début de la chaîne de valeur se transmet progressivement à l’ensemble de la chaîne mais avec une intensité de moins en moins grande. En effet, les matières premières et les biens intermédiaires, dont les prix augmentent fortement, représentent une part de plus en plus faible dans les coûts de production à mesure qu’on progresse dans la chaîne de valeur, alors que les salaires, qui eux augmentent moins rapidement, prennent une part de plus en plus importante dans les coûts de production. </a:t>
            </a:r>
          </a:p>
          <a:p>
            <a:pPr algn="just"/>
            <a:r>
              <a:rPr lang="fr-BE" dirty="0">
                <a:latin typeface="Roboto" panose="02000000000000000000" pitchFamily="2" charset="0"/>
                <a:ea typeface="Roboto" panose="02000000000000000000" pitchFamily="2" charset="0"/>
              </a:rPr>
              <a:t>De plus, comme nous l’avons vu aussi dans le contexte international, la reprise a d’abord concerné les biens avant de concerner les services. La hausse des prix dans les services comme </a:t>
            </a:r>
            <a:r>
              <a:rPr lang="fr-BE" dirty="0" err="1">
                <a:latin typeface="Roboto" panose="02000000000000000000" pitchFamily="2" charset="0"/>
                <a:ea typeface="Roboto" panose="02000000000000000000" pitchFamily="2" charset="0"/>
              </a:rPr>
              <a:t>l’horeca</a:t>
            </a:r>
            <a:r>
              <a:rPr lang="fr-BE" dirty="0">
                <a:latin typeface="Roboto" panose="02000000000000000000" pitchFamily="2" charset="0"/>
                <a:ea typeface="Roboto" panose="02000000000000000000" pitchFamily="2" charset="0"/>
              </a:rPr>
              <a:t> ou les services à la personne, qui impacte directement les prix à la consommation, est donc intervenue dans un second temps.</a:t>
            </a:r>
          </a:p>
          <a:p>
            <a:endParaRPr lang="fr-BE" dirty="0"/>
          </a:p>
        </p:txBody>
      </p:sp>
    </p:spTree>
    <p:extLst>
      <p:ext uri="{BB962C8B-B14F-4D97-AF65-F5344CB8AC3E}">
        <p14:creationId xmlns:p14="http://schemas.microsoft.com/office/powerpoint/2010/main" val="38547686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650875"/>
            <a:ext cx="4464050" cy="3349625"/>
          </a:xfrm>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87</a:t>
            </a:fld>
            <a:endParaRPr lang="en-BE"/>
          </a:p>
        </p:txBody>
      </p:sp>
      <p:sp>
        <p:nvSpPr>
          <p:cNvPr id="5" name="Espace réservé des notes 2">
            <a:extLst>
              <a:ext uri="{FF2B5EF4-FFF2-40B4-BE49-F238E27FC236}">
                <a16:creationId xmlns:a16="http://schemas.microsoft.com/office/drawing/2014/main" id="{9DB218E9-3FEB-0F31-BA93-307F4652692A}"/>
              </a:ext>
            </a:extLst>
          </p:cNvPr>
          <p:cNvSpPr>
            <a:spLocks noGrp="1"/>
          </p:cNvSpPr>
          <p:nvPr>
            <p:ph type="body" idx="1"/>
          </p:nvPr>
        </p:nvSpPr>
        <p:spPr>
          <a:xfrm>
            <a:off x="679449" y="4154488"/>
            <a:ext cx="5438775" cy="5561012"/>
          </a:xfrm>
        </p:spPr>
        <p:txBody>
          <a:bodyPr/>
          <a:lstStyle/>
          <a:p>
            <a:pPr algn="just"/>
            <a:r>
              <a:rPr lang="fr-BE" sz="1050" u="sng" dirty="0">
                <a:latin typeface="Roboto" panose="02000000000000000000" pitchFamily="2" charset="0"/>
                <a:ea typeface="Roboto" panose="02000000000000000000" pitchFamily="2" charset="0"/>
              </a:rPr>
              <a:t>Clé de lecture</a:t>
            </a:r>
          </a:p>
          <a:p>
            <a:pPr algn="just"/>
            <a:r>
              <a:rPr lang="fr-BE" sz="1050" dirty="0">
                <a:latin typeface="Roboto" panose="02000000000000000000" pitchFamily="2" charset="0"/>
                <a:ea typeface="Roboto" panose="02000000000000000000" pitchFamily="2" charset="0"/>
              </a:rPr>
              <a:t>Pourcentage des travailleurs du secteur privé couverts par les différents mécanismes d’indexation. </a:t>
            </a:r>
          </a:p>
          <a:p>
            <a:pPr algn="just"/>
            <a:r>
              <a:rPr lang="fr-BE" sz="1050" dirty="0">
                <a:latin typeface="Roboto" panose="02000000000000000000" pitchFamily="2" charset="0"/>
                <a:ea typeface="Roboto" panose="02000000000000000000" pitchFamily="2" charset="0"/>
              </a:rPr>
              <a:t>Tous les systèmes d’indexation sont basés sur l’indice santé lissé. Celui se base sur l’indice des prix à la consommation duquel sont exclus les boissons alcoolisées, le tabac et le carburant (à l’exception du LPG), d’où le terme ‘santé’. C’est un indice ‘lissé’ car il s’agit d’une moyenne de l’indice santé sur les quatre derniers mois.</a:t>
            </a:r>
          </a:p>
          <a:p>
            <a:pPr algn="just"/>
            <a:r>
              <a:rPr lang="fr-BE" sz="1050" dirty="0">
                <a:latin typeface="Roboto" panose="02000000000000000000" pitchFamily="2" charset="0"/>
                <a:ea typeface="Roboto" panose="02000000000000000000" pitchFamily="2" charset="0"/>
              </a:rPr>
              <a:t>Pour un peu plus de 40% des travailleurs du secteur privé, l’indexation des salaires a lieu sur la base d’un indice pivot, qui est dépassé à chaque fois que l’indice santé augmente de 0,5%, 1% ou 2% (selon la commission paritaire).  Pour près de 40% des travailleurs du secteur privé, l’indexation a lieu une fois par an, le plus souvent en janvier, sur la base de l’augmentation de l’indice-santé de l’année précédente. Environ 8% de travailleurs sont indexés plus d’une fois par an (tous les trois ou six mois). </a:t>
            </a:r>
          </a:p>
          <a:p>
            <a:pPr algn="just"/>
            <a:r>
              <a:rPr lang="fr-BE" sz="1050" dirty="0">
                <a:latin typeface="Roboto" panose="02000000000000000000" pitchFamily="2" charset="0"/>
                <a:ea typeface="Roboto" panose="02000000000000000000" pitchFamily="2" charset="0"/>
              </a:rPr>
              <a:t>Les intérimaires (4% de l’emploi salarié) sont couverts par le système en vigueur dans l’entreprise dans laquelle ils prestent. </a:t>
            </a:r>
          </a:p>
          <a:p>
            <a:pPr algn="just"/>
            <a:r>
              <a:rPr lang="fr-BE" sz="1050" dirty="0">
                <a:latin typeface="Roboto" panose="02000000000000000000" pitchFamily="2" charset="0"/>
                <a:ea typeface="Roboto" panose="02000000000000000000" pitchFamily="2" charset="0"/>
              </a:rPr>
              <a:t>1,7% des travailleurs du secteur privé sont employés dans des commissions paritaires qui ne prévoient pas de mécanisme d’indexation, et 0,4% des travailleurs n’appartiennent à aucune commission paritaire. Ces travailleurs ne sont potentiellement couverts par aucun mécanisme d’indexation, mais il est tout de même possible que les entreprises qui les emploient en aient prévu un. </a:t>
            </a:r>
          </a:p>
          <a:p>
            <a:pPr algn="just"/>
            <a:endParaRPr lang="fr-BE" sz="1050" dirty="0">
              <a:latin typeface="Roboto" panose="02000000000000000000" pitchFamily="2" charset="0"/>
              <a:ea typeface="Roboto" panose="02000000000000000000" pitchFamily="2" charset="0"/>
            </a:endParaRPr>
          </a:p>
          <a:p>
            <a:pPr algn="just"/>
            <a:r>
              <a:rPr lang="fr-BE" sz="1050" u="sng" dirty="0">
                <a:latin typeface="Roboto" panose="02000000000000000000" pitchFamily="2" charset="0"/>
                <a:ea typeface="Roboto" panose="02000000000000000000" pitchFamily="2" charset="0"/>
              </a:rPr>
              <a:t>Message</a:t>
            </a:r>
          </a:p>
          <a:p>
            <a:pPr algn="just"/>
            <a:r>
              <a:rPr lang="fr-BE" sz="1050" dirty="0">
                <a:latin typeface="Roboto" panose="02000000000000000000" pitchFamily="2" charset="0"/>
                <a:ea typeface="Roboto" panose="02000000000000000000" pitchFamily="2" charset="0"/>
              </a:rPr>
              <a:t>En plus du décalage entre la hausse des prix à la production et la hausse des prix à la consommation, il existe un décalage entre la hausse des prix à la consommation et des salaires étant donné les mécanismes d’indexation.</a:t>
            </a:r>
          </a:p>
          <a:p>
            <a:pPr algn="just"/>
            <a:r>
              <a:rPr lang="fr-BE" sz="1050" dirty="0">
                <a:latin typeface="Roboto" panose="02000000000000000000" pitchFamily="2" charset="0"/>
                <a:ea typeface="Roboto" panose="02000000000000000000" pitchFamily="2" charset="0"/>
              </a:rPr>
              <a:t>En effet, pour 40% des travailleurs, l’indexation n’a lieu qu’une fois par an. Il y a donc un décalage entre l’augmentation des prix à la consommation et l’augmentation des salaires. </a:t>
            </a:r>
          </a:p>
          <a:p>
            <a:endParaRPr lang="fr-BE" dirty="0"/>
          </a:p>
        </p:txBody>
      </p:sp>
    </p:spTree>
    <p:extLst>
      <p:ext uri="{BB962C8B-B14F-4D97-AF65-F5344CB8AC3E}">
        <p14:creationId xmlns:p14="http://schemas.microsoft.com/office/powerpoint/2010/main" val="10294452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88</a:t>
            </a:fld>
            <a:endParaRPr lang="en-BE"/>
          </a:p>
        </p:txBody>
      </p:sp>
      <p:sp>
        <p:nvSpPr>
          <p:cNvPr id="7" name="Espace réservé des notes 2">
            <a:extLst>
              <a:ext uri="{FF2B5EF4-FFF2-40B4-BE49-F238E27FC236}">
                <a16:creationId xmlns:a16="http://schemas.microsoft.com/office/drawing/2014/main" id="{5B2EF9FC-3530-C61D-E7CC-5105D53F199C}"/>
              </a:ext>
            </a:extLst>
          </p:cNvPr>
          <p:cNvSpPr txBox="1">
            <a:spLocks/>
          </p:cNvSpPr>
          <p:nvPr/>
        </p:nvSpPr>
        <p:spPr>
          <a:xfrm>
            <a:off x="679450" y="4776788"/>
            <a:ext cx="5438775" cy="3908425"/>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fr-BE" dirty="0"/>
          </a:p>
        </p:txBody>
      </p:sp>
    </p:spTree>
    <p:extLst>
      <p:ext uri="{BB962C8B-B14F-4D97-AF65-F5344CB8AC3E}">
        <p14:creationId xmlns:p14="http://schemas.microsoft.com/office/powerpoint/2010/main" val="17013932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89</a:t>
            </a:fld>
            <a:endParaRPr lang="en-BE"/>
          </a:p>
        </p:txBody>
      </p:sp>
      <p:sp>
        <p:nvSpPr>
          <p:cNvPr id="5" name="Espace réservé des notes 2">
            <a:extLst>
              <a:ext uri="{FF2B5EF4-FFF2-40B4-BE49-F238E27FC236}">
                <a16:creationId xmlns:a16="http://schemas.microsoft.com/office/drawing/2014/main" id="{44C48733-CEAB-C724-C74B-533E932A0401}"/>
              </a:ext>
            </a:extLst>
          </p:cNvPr>
          <p:cNvSpPr>
            <a:spLocks noGrp="1"/>
          </p:cNvSpPr>
          <p:nvPr>
            <p:ph type="body" idx="1"/>
          </p:nvPr>
        </p:nvSpPr>
        <p:spPr>
          <a:xfrm>
            <a:off x="679450" y="4776788"/>
            <a:ext cx="5438775" cy="4191952"/>
          </a:xfrm>
        </p:spPr>
        <p:txBody>
          <a:bodyPr/>
          <a:lstStyle/>
          <a:p>
            <a:pPr algn="just"/>
            <a:r>
              <a:rPr lang="fr-BE" sz="1050" u="sng" dirty="0">
                <a:latin typeface="Roboto" panose="02000000000000000000" pitchFamily="2" charset="0"/>
                <a:ea typeface="Roboto" panose="02000000000000000000" pitchFamily="2" charset="0"/>
              </a:rPr>
              <a:t>Clé de lecture</a:t>
            </a:r>
          </a:p>
          <a:p>
            <a:pPr algn="just"/>
            <a:r>
              <a:rPr lang="fr-BE" sz="1050" dirty="0">
                <a:latin typeface="Roboto" panose="02000000000000000000" pitchFamily="2" charset="0"/>
                <a:ea typeface="Roboto" panose="02000000000000000000" pitchFamily="2" charset="0"/>
              </a:rPr>
              <a:t>Le graphique montre où se situait le taux de marge moyen des entreprises au sein des secteurs SUT (niveau d’agrégation sectoriel le plus fin, utilisé pour les tableaux entrées-sorties -</a:t>
            </a:r>
            <a:r>
              <a:rPr lang="fr-BE" sz="1050" dirty="0" err="1">
                <a:latin typeface="Roboto" panose="02000000000000000000" pitchFamily="2" charset="0"/>
                <a:ea typeface="Roboto" panose="02000000000000000000" pitchFamily="2" charset="0"/>
              </a:rPr>
              <a:t>Supply</a:t>
            </a:r>
            <a:r>
              <a:rPr lang="fr-BE" sz="1050" dirty="0">
                <a:latin typeface="Roboto" panose="02000000000000000000" pitchFamily="2" charset="0"/>
                <a:ea typeface="Roboto" panose="02000000000000000000" pitchFamily="2" charset="0"/>
              </a:rPr>
              <a:t> Use Tables-) en 2021 au regard des dix dernières années. </a:t>
            </a:r>
          </a:p>
          <a:p>
            <a:pPr algn="just"/>
            <a:r>
              <a:rPr lang="fr-BE" sz="1050" dirty="0">
                <a:latin typeface="Roboto" panose="02000000000000000000" pitchFamily="2" charset="0"/>
                <a:ea typeface="Roboto" panose="02000000000000000000" pitchFamily="2" charset="0"/>
              </a:rPr>
              <a:t>Une valeur de 100% signifie qu’en 2021, le taux de marge au sein de ce secteur était égal au maximum des dix dernières années. Une valeur de 0% signifie qu’en 2021, le taux de marge était égal au minimum des dix dernières années. </a:t>
            </a:r>
          </a:p>
          <a:p>
            <a:pPr algn="just"/>
            <a:r>
              <a:rPr lang="fr-BE" sz="1050" dirty="0">
                <a:latin typeface="Roboto" panose="02000000000000000000" pitchFamily="2" charset="0"/>
                <a:ea typeface="Roboto" panose="02000000000000000000" pitchFamily="2" charset="0"/>
              </a:rPr>
              <a:t>Le taux de marge est calculé ici comme le rapport entre l’excédent brut d’exploitation et le chiffre d’affaires. Il est basé sur les statistiques de TVA.</a:t>
            </a:r>
          </a:p>
          <a:p>
            <a:pPr algn="just"/>
            <a:endParaRPr lang="fr-BE" sz="1050" dirty="0">
              <a:latin typeface="Roboto" panose="02000000000000000000" pitchFamily="2" charset="0"/>
              <a:ea typeface="Roboto" panose="02000000000000000000" pitchFamily="2" charset="0"/>
            </a:endParaRPr>
          </a:p>
          <a:p>
            <a:pPr algn="just"/>
            <a:r>
              <a:rPr lang="fr-BE" sz="1050" u="sng" dirty="0">
                <a:latin typeface="Roboto" panose="02000000000000000000" pitchFamily="2" charset="0"/>
                <a:ea typeface="Roboto" panose="02000000000000000000" pitchFamily="2" charset="0"/>
              </a:rPr>
              <a:t>Message</a:t>
            </a:r>
          </a:p>
          <a:p>
            <a:pPr algn="just"/>
            <a:r>
              <a:rPr lang="fr-BE" sz="1050" dirty="0">
                <a:latin typeface="Roboto" panose="02000000000000000000" pitchFamily="2" charset="0"/>
                <a:ea typeface="Roboto" panose="02000000000000000000" pitchFamily="2" charset="0"/>
              </a:rPr>
              <a:t>L’analyse macro-économique masque une grande diversité entre branches et au sein des branches. </a:t>
            </a:r>
          </a:p>
          <a:p>
            <a:pPr algn="just"/>
            <a:r>
              <a:rPr lang="fr-BE" sz="1050" dirty="0">
                <a:latin typeface="Roboto" panose="02000000000000000000" pitchFamily="2" charset="0"/>
                <a:ea typeface="Roboto" panose="02000000000000000000" pitchFamily="2" charset="0"/>
              </a:rPr>
              <a:t>Les secteurs SUT présentent en effet des situations très hétérogènes : un certain nombre affiche en 2021 des taux de marge record au regard des dix dernières années, d’autres au contraire affichent les taux de marge les plus bas des dix dernières années. Les autres sont dans des situations intermédiaires. </a:t>
            </a:r>
          </a:p>
          <a:p>
            <a:pPr algn="just"/>
            <a:r>
              <a:rPr lang="fr-BE" sz="1050" dirty="0">
                <a:latin typeface="Roboto" panose="02000000000000000000" pitchFamily="2" charset="0"/>
                <a:ea typeface="Roboto" panose="02000000000000000000" pitchFamily="2" charset="0"/>
              </a:rPr>
              <a:t>Étant donné que le découpage en secteurs SUT correspond au niveau le plus fin d’agrégation sectorielle, on peut considérer qu’on capte également ce qu’il se passe à l’intérieur des branches d’activité. </a:t>
            </a:r>
          </a:p>
          <a:p>
            <a:pPr algn="just"/>
            <a:r>
              <a:rPr lang="fr-BE" sz="1050" dirty="0">
                <a:latin typeface="Roboto" panose="02000000000000000000" pitchFamily="2" charset="0"/>
                <a:ea typeface="Roboto" panose="02000000000000000000" pitchFamily="2" charset="0"/>
              </a:rPr>
              <a:t>On peut donc en conclure qu’en 2021, il y avait une forte diversité à la fois entre branches mais également entre entreprises au sein des branches.</a:t>
            </a:r>
          </a:p>
          <a:p>
            <a:endParaRPr lang="fr-BE" dirty="0"/>
          </a:p>
        </p:txBody>
      </p:sp>
    </p:spTree>
    <p:extLst>
      <p:ext uri="{BB962C8B-B14F-4D97-AF65-F5344CB8AC3E}">
        <p14:creationId xmlns:p14="http://schemas.microsoft.com/office/powerpoint/2010/main" val="80975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9</a:t>
            </a:fld>
            <a:endParaRPr lang="en-BE"/>
          </a:p>
        </p:txBody>
      </p:sp>
    </p:spTree>
    <p:extLst>
      <p:ext uri="{BB962C8B-B14F-4D97-AF65-F5344CB8AC3E}">
        <p14:creationId xmlns:p14="http://schemas.microsoft.com/office/powerpoint/2010/main" val="22958119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279400"/>
            <a:ext cx="4464050" cy="3349625"/>
          </a:xfrm>
        </p:spPr>
      </p:sp>
      <p:sp>
        <p:nvSpPr>
          <p:cNvPr id="3" name="Espace réservé des notes 2"/>
          <p:cNvSpPr>
            <a:spLocks noGrp="1"/>
          </p:cNvSpPr>
          <p:nvPr>
            <p:ph type="body" idx="1"/>
          </p:nvPr>
        </p:nvSpPr>
        <p:spPr>
          <a:xfrm>
            <a:off x="679767" y="3824694"/>
            <a:ext cx="5438140" cy="5822544"/>
          </a:xfrm>
        </p:spPr>
        <p:txBody>
          <a:bodyPr/>
          <a:lstStyle/>
          <a:p>
            <a:pPr algn="just"/>
            <a:r>
              <a:rPr lang="fr-BE" dirty="0">
                <a:latin typeface="Roboto" panose="02000000000000000000" pitchFamily="2" charset="0"/>
                <a:ea typeface="Roboto" panose="02000000000000000000" pitchFamily="2" charset="0"/>
              </a:rPr>
              <a:t>À partir de 2022, les projections macro-économiques prévoient une baisse du taux de marge. Ceci en raison de trois facteurs :</a:t>
            </a:r>
          </a:p>
          <a:p>
            <a:pPr algn="just"/>
            <a:endParaRPr lang="fr-BE" dirty="0">
              <a:latin typeface="Roboto" panose="02000000000000000000" pitchFamily="2" charset="0"/>
              <a:ea typeface="Roboto" panose="02000000000000000000" pitchFamily="2" charset="0"/>
            </a:endParaRPr>
          </a:p>
          <a:p>
            <a:pPr marL="171450" indent="-171450" algn="just">
              <a:buFontTx/>
              <a:buChar char="-"/>
            </a:pPr>
            <a:r>
              <a:rPr lang="fr-BE" dirty="0">
                <a:latin typeface="Roboto" panose="02000000000000000000" pitchFamily="2" charset="0"/>
                <a:ea typeface="Roboto" panose="02000000000000000000" pitchFamily="2" charset="0"/>
              </a:rPr>
              <a:t>Une augmentation des salaires plus rapide en Belgique que dans les autres pays. En effet, en tant que producteurs marginaux sur le marché mondial, les entreprises belges exposées à la concurrence internationale sont « </a:t>
            </a:r>
            <a:r>
              <a:rPr lang="fr-BE" dirty="0" err="1">
                <a:latin typeface="Roboto" panose="02000000000000000000" pitchFamily="2" charset="0"/>
                <a:ea typeface="Roboto" panose="02000000000000000000" pitchFamily="2" charset="0"/>
              </a:rPr>
              <a:t>price</a:t>
            </a:r>
            <a:r>
              <a:rPr lang="fr-BE" dirty="0">
                <a:latin typeface="Roboto" panose="02000000000000000000" pitchFamily="2" charset="0"/>
                <a:ea typeface="Roboto" panose="02000000000000000000" pitchFamily="2" charset="0"/>
              </a:rPr>
              <a:t> </a:t>
            </a:r>
            <a:r>
              <a:rPr lang="fr-BE" dirty="0" err="1">
                <a:latin typeface="Roboto" panose="02000000000000000000" pitchFamily="2" charset="0"/>
                <a:ea typeface="Roboto" panose="02000000000000000000" pitchFamily="2" charset="0"/>
              </a:rPr>
              <a:t>takers</a:t>
            </a:r>
            <a:r>
              <a:rPr lang="fr-BE" dirty="0">
                <a:latin typeface="Roboto" panose="02000000000000000000" pitchFamily="2" charset="0"/>
                <a:ea typeface="Roboto" panose="02000000000000000000" pitchFamily="2" charset="0"/>
              </a:rPr>
              <a:t> », c’est-à-dire que leurs prix doivent s’aligner sur ceux du marché mondial. Si les coûts salariaux augmentent plus rapidement en Belgique, ces entreprises ne pourront pas répercuter totalement la hausse de ces coûts sur leurs prix de vente.</a:t>
            </a:r>
          </a:p>
          <a:p>
            <a:pPr algn="just"/>
            <a:endParaRPr lang="fr-BE" dirty="0">
              <a:latin typeface="Roboto" panose="02000000000000000000" pitchFamily="2" charset="0"/>
              <a:ea typeface="Roboto" panose="02000000000000000000" pitchFamily="2" charset="0"/>
            </a:endParaRPr>
          </a:p>
          <a:p>
            <a:pPr marL="171450" indent="-171450" algn="just">
              <a:buFontTx/>
              <a:buChar char="-"/>
            </a:pPr>
            <a:r>
              <a:rPr lang="fr-BE" dirty="0">
                <a:latin typeface="Roboto" panose="02000000000000000000" pitchFamily="2" charset="0"/>
                <a:ea typeface="Roboto" panose="02000000000000000000" pitchFamily="2" charset="0"/>
              </a:rPr>
              <a:t>Une augmentation des coûts de l’énergie plus rapide que des prix à la production. </a:t>
            </a:r>
          </a:p>
          <a:p>
            <a:pPr algn="just"/>
            <a:endParaRPr lang="fr-BE" dirty="0">
              <a:latin typeface="Roboto" panose="02000000000000000000" pitchFamily="2" charset="0"/>
              <a:ea typeface="Roboto" panose="02000000000000000000" pitchFamily="2" charset="0"/>
            </a:endParaRPr>
          </a:p>
          <a:p>
            <a:pPr marL="171450" indent="-171450" algn="just">
              <a:buFontTx/>
              <a:buChar char="-"/>
            </a:pPr>
            <a:r>
              <a:rPr lang="fr-BE" dirty="0">
                <a:latin typeface="Roboto" panose="02000000000000000000" pitchFamily="2" charset="0"/>
                <a:ea typeface="Roboto" panose="02000000000000000000" pitchFamily="2" charset="0"/>
              </a:rPr>
              <a:t>La dégradation de la conjoncture rend les entreprises réticentes à répercuter entièrement la hausse des coûts sur leurs prix de vente. En effet, sur le marché intérieur, la hausse de prix dépendra de l’ampleur de la hausse des coûts et de l’évolution de la conjoncture. L’augmentation des prix impacte d’autant plus la demande que la hausse est importante et la conjoncture est faible. </a:t>
            </a:r>
          </a:p>
          <a:p>
            <a:pPr algn="just"/>
            <a:endParaRPr lang="fr-BE" dirty="0">
              <a:latin typeface="Roboto" panose="02000000000000000000" pitchFamily="2" charset="0"/>
              <a:ea typeface="Roboto" panose="02000000000000000000" pitchFamily="2" charset="0"/>
            </a:endParaRPr>
          </a:p>
          <a:p>
            <a:pPr algn="just"/>
            <a:r>
              <a:rPr lang="fr-BE" dirty="0">
                <a:latin typeface="Roboto" panose="02000000000000000000" pitchFamily="2" charset="0"/>
                <a:ea typeface="Roboto" panose="02000000000000000000" pitchFamily="2" charset="0"/>
              </a:rPr>
              <a:t>La situation des entreprises serait néanmoins fort différente selon l’orientation de la demande (intérieure vs extérieure), les pays avec lesquels elles sont en concurrence, et l’intensité du travail et de l’énergie dans leur processus de production.</a:t>
            </a:r>
          </a:p>
          <a:p>
            <a:pPr algn="just"/>
            <a:r>
              <a:rPr lang="fr-BE" dirty="0">
                <a:latin typeface="Roboto" panose="02000000000000000000" pitchFamily="2" charset="0"/>
                <a:ea typeface="Roboto" panose="02000000000000000000" pitchFamily="2" charset="0"/>
              </a:rPr>
              <a:t>En effet, ces différents facteurs vont déterminer dans quelle mesure les entreprises vont pouvoir répercuter les hausses des coûts qu’elles subissent sur leurs prix de vente, et par conséquent l’évolution de leur taux de marge. </a:t>
            </a:r>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90</a:t>
            </a:fld>
            <a:endParaRPr lang="en-BE"/>
          </a:p>
        </p:txBody>
      </p:sp>
    </p:spTree>
    <p:extLst>
      <p:ext uri="{BB962C8B-B14F-4D97-AF65-F5344CB8AC3E}">
        <p14:creationId xmlns:p14="http://schemas.microsoft.com/office/powerpoint/2010/main" val="32934544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91</a:t>
            </a:fld>
            <a:endParaRPr lang="en-BE"/>
          </a:p>
        </p:txBody>
      </p:sp>
      <p:sp>
        <p:nvSpPr>
          <p:cNvPr id="5" name="Espace réservé des notes 2">
            <a:extLst>
              <a:ext uri="{FF2B5EF4-FFF2-40B4-BE49-F238E27FC236}">
                <a16:creationId xmlns:a16="http://schemas.microsoft.com/office/drawing/2014/main" id="{09BED90D-5C90-963B-F2E0-9EF8945B0742}"/>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Taux de marge des sociétés non financières. Pour les années 2022 à 2024, le taux de marge est calculé sur la base des projections macro-économiques de la BNB de juin 2022.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À titre d’exemple, d’après les projections de la BNB de juin 2022, le taux de marge va diminuer en 2022, 2023 et 2024. Ces prévisions, si elles étaient faites aujourd’hui, seraient impactées par l’envolée des prix de l’énergie, des prix à la consommation et des salaires plus importantes que prévues au moment de la réalisation de ces prévisions.</a:t>
            </a:r>
          </a:p>
        </p:txBody>
      </p:sp>
    </p:spTree>
    <p:extLst>
      <p:ext uri="{BB962C8B-B14F-4D97-AF65-F5344CB8AC3E}">
        <p14:creationId xmlns:p14="http://schemas.microsoft.com/office/powerpoint/2010/main" val="37369323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92</a:t>
            </a:fld>
            <a:endParaRPr lang="en-BE"/>
          </a:p>
        </p:txBody>
      </p:sp>
      <p:sp>
        <p:nvSpPr>
          <p:cNvPr id="5" name="Espace réservé des notes 2">
            <a:extLst>
              <a:ext uri="{FF2B5EF4-FFF2-40B4-BE49-F238E27FC236}">
                <a16:creationId xmlns:a16="http://schemas.microsoft.com/office/drawing/2014/main" id="{D890523C-9FBD-8F43-8F6F-407F25852E83}"/>
              </a:ext>
            </a:extLst>
          </p:cNvPr>
          <p:cNvSpPr>
            <a:spLocks noGrp="1"/>
          </p:cNvSpPr>
          <p:nvPr>
            <p:ph type="body" idx="1"/>
          </p:nvPr>
        </p:nvSpPr>
        <p:spPr>
          <a:xfrm>
            <a:off x="679450" y="4776788"/>
            <a:ext cx="5438775" cy="4321492"/>
          </a:xfrm>
        </p:spPr>
        <p:txBody>
          <a:bodyPr/>
          <a:lstStyle/>
          <a:p>
            <a:pPr algn="just"/>
            <a:r>
              <a:rPr lang="fr-BE" sz="1050" u="sng" dirty="0">
                <a:latin typeface="Roboto" panose="02000000000000000000" pitchFamily="2" charset="0"/>
                <a:ea typeface="Roboto" panose="02000000000000000000" pitchFamily="2" charset="0"/>
              </a:rPr>
              <a:t>Clé de lecture</a:t>
            </a:r>
          </a:p>
          <a:p>
            <a:pPr algn="just"/>
            <a:r>
              <a:rPr lang="fr-BE" sz="1050" dirty="0">
                <a:latin typeface="Roboto" panose="02000000000000000000" pitchFamily="2" charset="0"/>
                <a:ea typeface="Roboto" panose="02000000000000000000" pitchFamily="2" charset="0"/>
              </a:rPr>
              <a:t>Le graphique montre la prévision de l’évolution du déflateur du PIB rapportée à l’évolution de l’indice des prix à la consommation de 2021 à 2024. Ce ratio est un indicateur de la capacité des entreprises à répercuter les hausses de coût sur les prix de vente. Le ratio diminue lorsque le déflateur augmente moins rapidement que les prix à la consommation. Cela indique que les entreprises ne répercutent pas entièrement l’augmentation des coûts sur leurs prix de vente. </a:t>
            </a:r>
          </a:p>
          <a:p>
            <a:pPr algn="just"/>
            <a:endParaRPr lang="fr-BE" sz="1050" dirty="0">
              <a:latin typeface="Roboto" panose="02000000000000000000" pitchFamily="2" charset="0"/>
              <a:ea typeface="Roboto" panose="02000000000000000000" pitchFamily="2" charset="0"/>
            </a:endParaRPr>
          </a:p>
          <a:p>
            <a:pPr algn="just"/>
            <a:r>
              <a:rPr lang="fr-BE" sz="1050" u="sng" dirty="0">
                <a:latin typeface="Roboto" panose="02000000000000000000" pitchFamily="2" charset="0"/>
                <a:ea typeface="Roboto" panose="02000000000000000000" pitchFamily="2" charset="0"/>
              </a:rPr>
              <a:t>Message</a:t>
            </a:r>
          </a:p>
          <a:p>
            <a:pPr algn="just"/>
            <a:r>
              <a:rPr lang="fr-BE" sz="1050" dirty="0">
                <a:latin typeface="Roboto" panose="02000000000000000000" pitchFamily="2" charset="0"/>
                <a:ea typeface="Roboto" panose="02000000000000000000" pitchFamily="2" charset="0"/>
              </a:rPr>
              <a:t>Comme la BNB, le BFP prévoyait en juin également une baisse du taux de marge sur la période 2022-2024. Toutefois, l’ampleur de la diminution du taux de marge dépend des hypothèses du modèle, et en particulier de la capacité des entreprises à répercuter les hausses de coût sur leurs prix de vente.</a:t>
            </a:r>
          </a:p>
          <a:p>
            <a:pPr algn="just"/>
            <a:r>
              <a:rPr lang="fr-BE" sz="1050" dirty="0">
                <a:latin typeface="Roboto" panose="02000000000000000000" pitchFamily="2" charset="0"/>
                <a:ea typeface="Roboto" panose="02000000000000000000" pitchFamily="2" charset="0"/>
              </a:rPr>
              <a:t>La différence entre les prévisions se situe surtout en 2024 : les entreprises répercutent davantage les hausses de coût sur leurs prix de vente dans le modèle du BFP et de l’OCDE que dans le modèle de la BNB. </a:t>
            </a:r>
          </a:p>
          <a:p>
            <a:pPr algn="just"/>
            <a:r>
              <a:rPr lang="fr-BE" sz="1050" dirty="0">
                <a:latin typeface="Roboto" panose="02000000000000000000" pitchFamily="2" charset="0"/>
                <a:ea typeface="Roboto" panose="02000000000000000000" pitchFamily="2" charset="0"/>
              </a:rPr>
              <a:t>Le rapport entre le déflateur de la valeur ajoutée et les prix à la consommation est un indicateur de l’évolution du taux de marge. On peut constater qu’il évolue plus favorablement pour les entreprises dans les prévisions du BFP et de l’OCDE que de la BNB. Il y a donc une grande incertitude à cet égard. Cela signifie aussi que le taux d’inflation est également plus élevé dans les prévisions du BFP et de l’OCDE, ce qui découle du fait que les entreprises ont davantage répercuté les coûts sur leurs prix de vente dans ces prévisions. </a:t>
            </a:r>
          </a:p>
          <a:p>
            <a:endParaRPr lang="fr-BE" dirty="0"/>
          </a:p>
        </p:txBody>
      </p:sp>
    </p:spTree>
    <p:extLst>
      <p:ext uri="{BB962C8B-B14F-4D97-AF65-F5344CB8AC3E}">
        <p14:creationId xmlns:p14="http://schemas.microsoft.com/office/powerpoint/2010/main" val="33763233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93</a:t>
            </a:fld>
            <a:endParaRPr lang="en-BE"/>
          </a:p>
        </p:txBody>
      </p:sp>
    </p:spTree>
    <p:extLst>
      <p:ext uri="{BB962C8B-B14F-4D97-AF65-F5344CB8AC3E}">
        <p14:creationId xmlns:p14="http://schemas.microsoft.com/office/powerpoint/2010/main" val="13478894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49225"/>
            <a:ext cx="4464050" cy="3349625"/>
          </a:xfrm>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94</a:t>
            </a:fld>
            <a:endParaRPr lang="en-BE"/>
          </a:p>
        </p:txBody>
      </p:sp>
      <p:sp>
        <p:nvSpPr>
          <p:cNvPr id="5" name="Espace réservé des notes 2">
            <a:extLst>
              <a:ext uri="{FF2B5EF4-FFF2-40B4-BE49-F238E27FC236}">
                <a16:creationId xmlns:a16="http://schemas.microsoft.com/office/drawing/2014/main" id="{03EC2BC0-5489-71B6-1489-312E1F6785ED}"/>
              </a:ext>
            </a:extLst>
          </p:cNvPr>
          <p:cNvSpPr>
            <a:spLocks noGrp="1"/>
          </p:cNvSpPr>
          <p:nvPr>
            <p:ph type="body" idx="1"/>
          </p:nvPr>
        </p:nvSpPr>
        <p:spPr>
          <a:xfrm>
            <a:off x="679449" y="3615530"/>
            <a:ext cx="5438775" cy="5737647"/>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Taux d’inflation (selon l’indice national des prix à la consommation pour la Belgique et selon l’indice harmonisé pour les États membres de référence) et croissance des coûts salariaux horaires pour différentes années / périodes.</a:t>
            </a:r>
          </a:p>
          <a:p>
            <a:pPr algn="just"/>
            <a:r>
              <a:rPr lang="fr-BE" dirty="0">
                <a:latin typeface="Roboto" panose="02000000000000000000" pitchFamily="2" charset="0"/>
                <a:ea typeface="Roboto" panose="02000000000000000000" pitchFamily="2" charset="0"/>
              </a:rPr>
              <a:t>Pour les années 2023 et 2024, la croissance des coûts salariaux horaires en Belgique correspond à la prévision d’indexation.</a:t>
            </a:r>
          </a:p>
          <a:p>
            <a:pPr algn="just"/>
            <a:r>
              <a:rPr lang="fr-BE" dirty="0">
                <a:latin typeface="Roboto" panose="02000000000000000000" pitchFamily="2" charset="0"/>
                <a:ea typeface="Roboto" panose="02000000000000000000" pitchFamily="2" charset="0"/>
              </a:rPr>
              <a:t>Pour 2020 et 2021, les données proviennent des comptes nationaux. </a:t>
            </a:r>
          </a:p>
          <a:p>
            <a:pPr algn="just"/>
            <a:r>
              <a:rPr lang="fr-BE" dirty="0">
                <a:latin typeface="Roboto" panose="02000000000000000000" pitchFamily="2" charset="0"/>
                <a:ea typeface="Roboto" panose="02000000000000000000" pitchFamily="2" charset="0"/>
              </a:rPr>
              <a:t>Pour 2022, 2023 et 2024, les données sont basées sur les prévisions des banques centrales.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La baisse du taux de marge à partir de 2022 s’explique en partie par le fait que, selon les prévisions, les coûts salariaux horaires augmenteraient plus rapidement en Belgique que dans les pays voisins. </a:t>
            </a:r>
          </a:p>
          <a:p>
            <a:pPr algn="just"/>
            <a:r>
              <a:rPr lang="fr-BE" dirty="0">
                <a:latin typeface="Roboto" panose="02000000000000000000" pitchFamily="2" charset="0"/>
                <a:ea typeface="Roboto" panose="02000000000000000000" pitchFamily="2" charset="0"/>
              </a:rPr>
              <a:t>Le tableau montre que sur la période 2020-2022, les coûts salariaux horaires augmenteraient de 1,9 point de pourcentage plus rapidement en Belgique que dans les pays voisins. Partant de zéro en 2019, le handicap des coûts salariaux au sens de la loi de 1996 est donc pour l’instant estimé à 1,9% en 2022 (le calcul sera révisé dans le Rapport technique qui sera publié en février 2023). Deux facteurs expliquent cet écart :</a:t>
            </a:r>
          </a:p>
          <a:p>
            <a:pPr marL="171450" indent="-171450" algn="just">
              <a:buFontTx/>
              <a:buChar char="-"/>
            </a:pPr>
            <a:r>
              <a:rPr lang="fr-BE" dirty="0">
                <a:latin typeface="Roboto" panose="02000000000000000000" pitchFamily="2" charset="0"/>
                <a:ea typeface="Roboto" panose="02000000000000000000" pitchFamily="2" charset="0"/>
              </a:rPr>
              <a:t>Premièrement, l’inflation est plus importante en Belgique qu’en moyenne dans les pays voisins. </a:t>
            </a:r>
          </a:p>
          <a:p>
            <a:pPr marL="171450" indent="-171450" algn="just">
              <a:buFontTx/>
              <a:buChar char="-"/>
            </a:pPr>
            <a:r>
              <a:rPr lang="fr-BE" dirty="0">
                <a:latin typeface="Roboto" panose="02000000000000000000" pitchFamily="2" charset="0"/>
                <a:ea typeface="Roboto" panose="02000000000000000000" pitchFamily="2" charset="0"/>
              </a:rPr>
              <a:t>Deuxièmement, l’augmentation macro-économique des salaires a permis de compenser l’inflation en Belgique alors que dans les pays voisins l’évolution des salaires est inférieure à l’inflation. </a:t>
            </a:r>
          </a:p>
        </p:txBody>
      </p:sp>
    </p:spTree>
    <p:extLst>
      <p:ext uri="{BB962C8B-B14F-4D97-AF65-F5344CB8AC3E}">
        <p14:creationId xmlns:p14="http://schemas.microsoft.com/office/powerpoint/2010/main" val="16464001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12863" y="149225"/>
            <a:ext cx="4464050" cy="3349625"/>
          </a:xfrm>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95</a:t>
            </a:fld>
            <a:endParaRPr lang="en-BE"/>
          </a:p>
        </p:txBody>
      </p:sp>
      <p:sp>
        <p:nvSpPr>
          <p:cNvPr id="5" name="Espace réservé des notes 2">
            <a:extLst>
              <a:ext uri="{FF2B5EF4-FFF2-40B4-BE49-F238E27FC236}">
                <a16:creationId xmlns:a16="http://schemas.microsoft.com/office/drawing/2014/main" id="{03EC2BC0-5489-71B6-1489-312E1F6785ED}"/>
              </a:ext>
            </a:extLst>
          </p:cNvPr>
          <p:cNvSpPr>
            <a:spLocks noGrp="1"/>
          </p:cNvSpPr>
          <p:nvPr>
            <p:ph type="body" idx="1"/>
          </p:nvPr>
        </p:nvSpPr>
        <p:spPr>
          <a:xfrm>
            <a:off x="984249" y="3939964"/>
            <a:ext cx="5438775" cy="5737647"/>
          </a:xfrm>
        </p:spPr>
        <p:txBody>
          <a:bodyPr/>
          <a:lstStyle/>
          <a:p>
            <a:pPr algn="just"/>
            <a:r>
              <a:rPr lang="fr-BE" dirty="0">
                <a:latin typeface="Roboto" panose="02000000000000000000" pitchFamily="2" charset="0"/>
                <a:ea typeface="Roboto" panose="02000000000000000000" pitchFamily="2" charset="0"/>
              </a:rPr>
              <a:t>(suite)</a:t>
            </a:r>
          </a:p>
          <a:p>
            <a:pPr algn="just"/>
            <a:endParaRPr lang="fr-BE" dirty="0">
              <a:latin typeface="Roboto" panose="02000000000000000000" pitchFamily="2" charset="0"/>
              <a:ea typeface="Roboto" panose="02000000000000000000" pitchFamily="2" charset="0"/>
            </a:endParaRPr>
          </a:p>
          <a:p>
            <a:pPr algn="just"/>
            <a:r>
              <a:rPr lang="fr-BE" dirty="0">
                <a:latin typeface="Roboto" panose="02000000000000000000" pitchFamily="2" charset="0"/>
                <a:ea typeface="Roboto" panose="02000000000000000000" pitchFamily="2" charset="0"/>
              </a:rPr>
              <a:t>En 2023, l’inflation serait plus faible en Belgique qu’en moyenne dans les trois pays voisins. Toutefois, l’augmentation des coûts salariaux serait à nouveau plus importante. Ceci est dû aux indexations annuelles qui se basent sur l’inflation de 2022.</a:t>
            </a:r>
          </a:p>
          <a:p>
            <a:pPr algn="just"/>
            <a:r>
              <a:rPr lang="fr-BE" dirty="0">
                <a:latin typeface="Roboto" panose="02000000000000000000" pitchFamily="2" charset="0"/>
                <a:ea typeface="Roboto" panose="02000000000000000000" pitchFamily="2" charset="0"/>
              </a:rPr>
              <a:t>On retrouve encore cet effet du décalage de l’indexation en 2024 (l’indexation est supérieure à l’inflation), mais cette fois, l’augmentation des coûts salariaux serait plus importante dans les pays voisins en raison des accords salariaux qui prendraient en compte le rattrapage du niveau de vie et les tensions sur les marchés du travail. </a:t>
            </a:r>
          </a:p>
          <a:p>
            <a:pPr algn="just"/>
            <a:r>
              <a:rPr lang="fr-BE" dirty="0">
                <a:latin typeface="Roboto" panose="02000000000000000000" pitchFamily="2" charset="0"/>
                <a:ea typeface="Roboto" panose="02000000000000000000" pitchFamily="2" charset="0"/>
              </a:rPr>
              <a:t>Au total, sur la période 2020-2024, l’évolution des salaires compense juste l’inflation dans les pays de référence alors qu’en Belgique, l’augmentation des salaires est plus rapide d’environ 3 points de pourcentage. Ceci s’explique à la fois par le mécanisme d’indexation mais aussi par la dérive salariale (cf. dia suivante). </a:t>
            </a:r>
          </a:p>
          <a:p>
            <a:endParaRPr lang="fr-BE" dirty="0"/>
          </a:p>
        </p:txBody>
      </p:sp>
    </p:spTree>
    <p:extLst>
      <p:ext uri="{BB962C8B-B14F-4D97-AF65-F5344CB8AC3E}">
        <p14:creationId xmlns:p14="http://schemas.microsoft.com/office/powerpoint/2010/main" val="26456297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355600"/>
            <a:ext cx="4464050" cy="3349625"/>
          </a:xfrm>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96</a:t>
            </a:fld>
            <a:endParaRPr lang="en-BE"/>
          </a:p>
        </p:txBody>
      </p:sp>
      <p:sp>
        <p:nvSpPr>
          <p:cNvPr id="5" name="Espace réservé des notes 2">
            <a:extLst>
              <a:ext uri="{FF2B5EF4-FFF2-40B4-BE49-F238E27FC236}">
                <a16:creationId xmlns:a16="http://schemas.microsoft.com/office/drawing/2014/main" id="{6B36CA8E-FA14-DABD-D6AB-1B093DA9F291}"/>
              </a:ext>
            </a:extLst>
          </p:cNvPr>
          <p:cNvSpPr>
            <a:spLocks noGrp="1"/>
          </p:cNvSpPr>
          <p:nvPr>
            <p:ph type="body" idx="1"/>
          </p:nvPr>
        </p:nvSpPr>
        <p:spPr>
          <a:xfrm>
            <a:off x="679449" y="3862388"/>
            <a:ext cx="5438775" cy="5708650"/>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Le tableau montre les différentes composantes de l’augmentation des coûts salariaux horaires sur la période 2020-2022.</a:t>
            </a:r>
          </a:p>
          <a:p>
            <a:pPr algn="just"/>
            <a:r>
              <a:rPr lang="fr-BE" dirty="0">
                <a:latin typeface="Roboto" panose="02000000000000000000" pitchFamily="2" charset="0"/>
                <a:ea typeface="Roboto" panose="02000000000000000000" pitchFamily="2" charset="0"/>
              </a:rPr>
              <a:t>De manière générale, l’augmentation des coûts salariaux horaires est due à l’indexation des salaires, aux augmentations salariales conventionnelles (issues des conventions collectives sectorielles, à l’exception ici des accords sociaux dans le secteur des soins de santé), à l’augmentation des taux de cotisations patronales et à la dérive salariale (</a:t>
            </a:r>
            <a:r>
              <a:rPr lang="fr-BE" dirty="0" err="1">
                <a:latin typeface="Roboto" panose="02000000000000000000" pitchFamily="2" charset="0"/>
                <a:ea typeface="Roboto" panose="02000000000000000000" pitchFamily="2" charset="0"/>
              </a:rPr>
              <a:t>wage</a:t>
            </a:r>
            <a:r>
              <a:rPr lang="fr-BE" dirty="0">
                <a:latin typeface="Roboto" panose="02000000000000000000" pitchFamily="2" charset="0"/>
                <a:ea typeface="Roboto" panose="02000000000000000000" pitchFamily="2" charset="0"/>
              </a:rPr>
              <a:t> drift). </a:t>
            </a:r>
          </a:p>
          <a:p>
            <a:pPr algn="just"/>
            <a:r>
              <a:rPr lang="fr-BE" dirty="0">
                <a:latin typeface="Roboto" panose="02000000000000000000" pitchFamily="2" charset="0"/>
                <a:ea typeface="Roboto" panose="02000000000000000000" pitchFamily="2" charset="0"/>
              </a:rPr>
              <a:t>La dérive salariale représente l’augmentation des salaires réels bruts qui ne résulte pas des accords sectoriels. Elle découle des accords salariaux d’entreprises, des négociations salariales individuelles, et de l’augmentation des salaires à l’embauche. La dérive salariale capte aussi les changements de structure de la main-d'œuvre, en particulier son vieillissement : étant donné qu'en moyenne, les salaires augmentent avec l'âge, le vieillissement de la main-d'œuvre entraîne statistiquement une augmentation moyenne du salaire brut. </a:t>
            </a:r>
          </a:p>
          <a:p>
            <a:pPr algn="just"/>
            <a:r>
              <a:rPr lang="fr-BE" dirty="0">
                <a:latin typeface="Roboto" panose="02000000000000000000" pitchFamily="2" charset="0"/>
                <a:ea typeface="Roboto" panose="02000000000000000000" pitchFamily="2" charset="0"/>
              </a:rPr>
              <a:t>La ligne supérieure est basée sur les projections des banques centrales de juin 2022. La ligne inférieure donne les résultats publiés dans le Rapport technique 2021 en février 2022.</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facteurs expliquant la croissance des coûts salariaux horaires en Belgique sur la période 2020-2022 sont, dans l’ordre:</a:t>
            </a:r>
          </a:p>
          <a:p>
            <a:pPr marL="171450" indent="-171450" algn="just">
              <a:buFontTx/>
              <a:buChar char="-"/>
            </a:pPr>
            <a:r>
              <a:rPr lang="fr-BE" dirty="0">
                <a:latin typeface="Roboto" panose="02000000000000000000" pitchFamily="2" charset="0"/>
                <a:ea typeface="Roboto" panose="02000000000000000000" pitchFamily="2" charset="0"/>
              </a:rPr>
              <a:t>L’indexation </a:t>
            </a:r>
          </a:p>
          <a:p>
            <a:pPr marL="171450" indent="-171450" algn="just">
              <a:buFontTx/>
              <a:buChar char="-"/>
            </a:pPr>
            <a:r>
              <a:rPr lang="fr-BE" dirty="0">
                <a:latin typeface="Roboto" panose="02000000000000000000" pitchFamily="2" charset="0"/>
                <a:ea typeface="Roboto" panose="02000000000000000000" pitchFamily="2" charset="0"/>
              </a:rPr>
              <a:t>La dérive salariale qui s’explique par le développement de prime et les tensions sur le marché du travail. Les entreprises confrontés à la pénurie de main d’œuvre ont essayé de retenir leurs travailleurs ou d’en attirer des nouveaux en augmentant les salaires.</a:t>
            </a:r>
          </a:p>
          <a:p>
            <a:pPr marL="171450" indent="-171450" algn="just">
              <a:buFontTx/>
              <a:buChar char="-"/>
            </a:pPr>
            <a:r>
              <a:rPr lang="fr-BE" dirty="0">
                <a:latin typeface="Roboto" panose="02000000000000000000" pitchFamily="2" charset="0"/>
                <a:ea typeface="Roboto" panose="02000000000000000000" pitchFamily="2" charset="0"/>
              </a:rPr>
              <a:t>Les augmentations salariales conventionnelles au-delà de l’indexation. </a:t>
            </a:r>
          </a:p>
        </p:txBody>
      </p:sp>
    </p:spTree>
    <p:extLst>
      <p:ext uri="{BB962C8B-B14F-4D97-AF65-F5344CB8AC3E}">
        <p14:creationId xmlns:p14="http://schemas.microsoft.com/office/powerpoint/2010/main" val="23296575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97</a:t>
            </a:fld>
            <a:endParaRPr lang="en-BE"/>
          </a:p>
        </p:txBody>
      </p:sp>
      <p:sp>
        <p:nvSpPr>
          <p:cNvPr id="5" name="Espace réservé des notes 2">
            <a:extLst>
              <a:ext uri="{FF2B5EF4-FFF2-40B4-BE49-F238E27FC236}">
                <a16:creationId xmlns:a16="http://schemas.microsoft.com/office/drawing/2014/main" id="{E7D6F25B-59FF-94C7-50CB-452231A29F23}"/>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marL="171450" indent="-171450" algn="just">
              <a:buFont typeface="Arial" panose="020B0604020202020204" pitchFamily="34" charset="0"/>
              <a:buChar char="•"/>
            </a:pPr>
            <a:r>
              <a:rPr lang="fr-FR" dirty="0">
                <a:latin typeface="Roboto" panose="02000000000000000000" pitchFamily="2" charset="0"/>
                <a:ea typeface="Roboto" panose="02000000000000000000" pitchFamily="2" charset="0"/>
              </a:rPr>
              <a:t>Les chiffres sont purement indicatifs. En raison des différences de sources et de périodes, les projections de septembre n'ont pas la même comparabilité que celles des banques centrales de juin.</a:t>
            </a:r>
          </a:p>
          <a:p>
            <a:pPr marL="171450" indent="-171450" algn="just">
              <a:buFont typeface="Arial" panose="020B0604020202020204" pitchFamily="34" charset="0"/>
              <a:buChar char="•"/>
            </a:pPr>
            <a:r>
              <a:rPr lang="fr-FR" dirty="0">
                <a:latin typeface="Roboto" panose="02000000000000000000" pitchFamily="2" charset="0"/>
                <a:ea typeface="Roboto" panose="02000000000000000000" pitchFamily="2" charset="0"/>
              </a:rPr>
              <a:t>La prévision du handicap salarial s’est détériorée depuis juin. Selon les projections disponibles en septembre, le handicap sera de 2,9% en 2022 et montera à 5,7% en 2024.</a:t>
            </a:r>
          </a:p>
          <a:p>
            <a:pPr marL="0" indent="0" algn="just">
              <a:buFont typeface="Arial" panose="020B0604020202020204" pitchFamily="34" charset="0"/>
              <a:buNone/>
            </a:pPr>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spcAft>
                <a:spcPts val="1200"/>
              </a:spcAft>
            </a:pPr>
            <a:r>
              <a:rPr lang="fr-BE" sz="1200" dirty="0">
                <a:effectLst/>
                <a:latin typeface="Roboto" panose="02000000000000000000" pitchFamily="2" charset="0"/>
                <a:ea typeface="Times New Roman" panose="02020603050405020304" pitchFamily="18" charset="0"/>
              </a:rPr>
              <a:t>La situation s’aggrave si on prend en compte les dernières informations disponibles au moment d’écrire cette présentation. Pour la période 2020-2022, l’évolution serait revue à la hausse de 0,1% en Belgique alors qu’elle est revue à la baisse de 1,0% en moyenne dans les États membres de référence, et ce, en raison de la prise en compte des dernières informations en matière de comptabilité nationale. Pour la période 2023-2024, l’indexation serait revue à la hausse de 4,4% contre une révision de la hausse des coûts salariaux de 1,7% en moyenne dans les États membres de référence. Au total, sur la période 2020-2024, l’écart de croissance du coût salarial horaire entre la Belgique et les États membres de référence serait de 5,7% (en comptant uniquement l’indexation pour la période 2023-2024 en Belgique).</a:t>
            </a:r>
            <a:endParaRPr lang="nl-NL" sz="1200" dirty="0">
              <a:effectLst/>
              <a:latin typeface="Times New Roman" panose="02020603050405020304" pitchFamily="18" charset="0"/>
              <a:ea typeface="Times New Roman" panose="02020603050405020304" pitchFamily="18" charset="0"/>
            </a:endParaRPr>
          </a:p>
          <a:p>
            <a:r>
              <a:rPr lang="fr-BE" sz="1200" dirty="0">
                <a:effectLst/>
                <a:latin typeface="Roboto" panose="02000000000000000000" pitchFamily="2" charset="0"/>
                <a:ea typeface="Calibri" panose="020F0502020204030204" pitchFamily="34" charset="0"/>
              </a:rPr>
              <a:t>Notons que les dernières prévisions disponibles ne proviennent pas des banques centrales (sauf en ce qui concerne la France) et qu’elles ne sont donc pas toujours comparables à celles de juin. Il peut en effet y avoir des différences au niveau du champ statistique couvert par la prévision (Allemagne) ou de l’appréciation de l’impact de la conjoncture sur la dérive salariale (Pays-Bas, Belgique). </a:t>
            </a:r>
            <a:endParaRPr lang="nl-NL" sz="1200" dirty="0">
              <a:effectLst/>
              <a:latin typeface="Calibri" panose="020F0502020204030204" pitchFamily="34" charset="0"/>
              <a:ea typeface="Calibri" panose="020F0502020204030204" pitchFamily="34" charset="0"/>
            </a:endParaRPr>
          </a:p>
          <a:p>
            <a:endParaRPr lang="fr-BE" dirty="0"/>
          </a:p>
        </p:txBody>
      </p:sp>
    </p:spTree>
    <p:extLst>
      <p:ext uri="{BB962C8B-B14F-4D97-AF65-F5344CB8AC3E}">
        <p14:creationId xmlns:p14="http://schemas.microsoft.com/office/powerpoint/2010/main" val="27071176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830A9B5-F2FD-4188-AAC7-DD79966A39E9}" type="slidenum">
              <a:rPr lang="en-BE" smtClean="0"/>
              <a:t>98</a:t>
            </a:fld>
            <a:endParaRPr lang="en-BE"/>
          </a:p>
        </p:txBody>
      </p:sp>
      <p:sp>
        <p:nvSpPr>
          <p:cNvPr id="5" name="Espace réservé des notes 2">
            <a:extLst>
              <a:ext uri="{FF2B5EF4-FFF2-40B4-BE49-F238E27FC236}">
                <a16:creationId xmlns:a16="http://schemas.microsoft.com/office/drawing/2014/main" id="{DEB3060C-E70F-299C-6C7F-C3945081F4BB}"/>
              </a:ext>
            </a:extLst>
          </p:cNvPr>
          <p:cNvSpPr>
            <a:spLocks noGrp="1"/>
          </p:cNvSpPr>
          <p:nvPr>
            <p:ph type="body" idx="1"/>
          </p:nvPr>
        </p:nvSpPr>
        <p:spPr>
          <a:xfrm>
            <a:off x="679450" y="4776788"/>
            <a:ext cx="5438775" cy="3908425"/>
          </a:xfrm>
        </p:spPr>
        <p:txBody>
          <a:bodyPr/>
          <a:lstStyle/>
          <a:p>
            <a:pPr algn="just"/>
            <a:r>
              <a:rPr lang="fr-BE" u="sng" dirty="0">
                <a:latin typeface="Roboto" panose="02000000000000000000" pitchFamily="2" charset="0"/>
                <a:ea typeface="Roboto" panose="02000000000000000000" pitchFamily="2" charset="0"/>
              </a:rPr>
              <a:t>Clé de lecture</a:t>
            </a:r>
          </a:p>
          <a:p>
            <a:pPr algn="just"/>
            <a:r>
              <a:rPr lang="fr-BE" dirty="0">
                <a:latin typeface="Roboto" panose="02000000000000000000" pitchFamily="2" charset="0"/>
                <a:ea typeface="Roboto" panose="02000000000000000000" pitchFamily="2" charset="0"/>
              </a:rPr>
              <a:t>Moyenne des augmentations salariales négociées dans la zone euro (en bleu) et en Allemagne (en rouge) entre le premier trimestre 2019 et le premier trimestre 2022.</a:t>
            </a:r>
          </a:p>
          <a:p>
            <a:pPr algn="just"/>
            <a:r>
              <a:rPr lang="fr-BE" dirty="0">
                <a:latin typeface="Roboto" panose="02000000000000000000" pitchFamily="2" charset="0"/>
                <a:ea typeface="Roboto" panose="02000000000000000000" pitchFamily="2" charset="0"/>
              </a:rPr>
              <a:t>Le graphique montre également les augmentations salariales négociées hors primes non récurrentes (en pointillé). </a:t>
            </a:r>
          </a:p>
          <a:p>
            <a:pPr algn="just"/>
            <a:endParaRPr lang="fr-BE" dirty="0">
              <a:latin typeface="Roboto" panose="02000000000000000000" pitchFamily="2" charset="0"/>
              <a:ea typeface="Roboto" panose="02000000000000000000" pitchFamily="2" charset="0"/>
            </a:endParaRPr>
          </a:p>
          <a:p>
            <a:pPr algn="just"/>
            <a:r>
              <a:rPr lang="fr-BE" u="sng" dirty="0">
                <a:latin typeface="Roboto" panose="02000000000000000000" pitchFamily="2" charset="0"/>
                <a:ea typeface="Roboto" panose="02000000000000000000" pitchFamily="2" charset="0"/>
              </a:rPr>
              <a:t>Message</a:t>
            </a:r>
          </a:p>
          <a:p>
            <a:pPr algn="just"/>
            <a:r>
              <a:rPr lang="fr-BE" dirty="0">
                <a:latin typeface="Roboto" panose="02000000000000000000" pitchFamily="2" charset="0"/>
                <a:ea typeface="Roboto" panose="02000000000000000000" pitchFamily="2" charset="0"/>
              </a:rPr>
              <a:t>Les augmentations de salaires négociées à partir de la fin 2021 prennent souvent la forme de primes non récurrentes et moins souvent d’augmentations du salaire de base. </a:t>
            </a:r>
          </a:p>
          <a:p>
            <a:pPr algn="just"/>
            <a:r>
              <a:rPr lang="fr-BE" dirty="0">
                <a:latin typeface="Roboto" panose="02000000000000000000" pitchFamily="2" charset="0"/>
                <a:ea typeface="Roboto" panose="02000000000000000000" pitchFamily="2" charset="0"/>
              </a:rPr>
              <a:t>Par exemple, les employés du secteur de la chimie en Allemagne ont reçu un paiement unique de 1 400 euros pour faire la transition entre la fin de l’accord sectoriel en avril, et le début du nouveau, dont les négociations doivent commencer en octobre (le 5 avril, les fédérations d'employeurs et de travailleurs de l'industrie chimique ont convenu de reporter les négociations au mois d'octobre dans l'espoir que la situation se sera stabilisée d'ici là et que l'avenir soit à ce moment plus clair). </a:t>
            </a:r>
          </a:p>
        </p:txBody>
      </p:sp>
    </p:spTree>
    <p:extLst>
      <p:ext uri="{BB962C8B-B14F-4D97-AF65-F5344CB8AC3E}">
        <p14:creationId xmlns:p14="http://schemas.microsoft.com/office/powerpoint/2010/main" val="33981829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3830A9B5-F2FD-4188-AAC7-DD79966A39E9}" type="slidenum">
              <a:rPr lang="en-BE" smtClean="0"/>
              <a:t>99</a:t>
            </a:fld>
            <a:endParaRPr lang="en-BE"/>
          </a:p>
        </p:txBody>
      </p:sp>
    </p:spTree>
    <p:extLst>
      <p:ext uri="{BB962C8B-B14F-4D97-AF65-F5344CB8AC3E}">
        <p14:creationId xmlns:p14="http://schemas.microsoft.com/office/powerpoint/2010/main" val="220217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A73F8EC-5981-4280-977A-90F6E2B07E1B}" type="datetime1">
              <a:rPr lang="fr-BE" smtClean="0"/>
              <a:t>28-10-22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4067682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CED316-5263-40E8-8A58-91E7882BDDED}" type="datetime1">
              <a:rPr lang="fr-BE" smtClean="0"/>
              <a:t>28-10-22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2887240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A8CE4E3-742B-43C2-84A9-A69698A777B6}" type="datetime1">
              <a:rPr lang="fr-BE" smtClean="0"/>
              <a:t>28-10-22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4293562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651D706-3864-47EC-A279-0A56CC06F30A}" type="datetime1">
              <a:rPr lang="fr-BE" smtClean="0"/>
              <a:t>28-10-22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267480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F12B47E-3396-4B2D-A65D-5676AA067E20}" type="datetime1">
              <a:rPr lang="fr-BE" smtClean="0"/>
              <a:t>28-10-22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379224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0F93CD7-FBF7-4578-9A50-94739448F180}" type="datetime1">
              <a:rPr lang="fr-BE" smtClean="0"/>
              <a:t>28-10-22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45970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A7F0372-691D-4FCE-B10D-B55BE2F7506D}" type="datetime1">
              <a:rPr lang="fr-BE" smtClean="0"/>
              <a:t>28-10-22</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130862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9695ADE-E861-4069-83FF-DAE0DD9A3884}" type="datetime1">
              <a:rPr lang="fr-BE" smtClean="0"/>
              <a:t>28-10-22</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356433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12398-858B-49DF-9866-FDE950B9A2E1}" type="datetime1">
              <a:rPr lang="fr-BE" smtClean="0"/>
              <a:t>28-10-22</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200651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A132280-D65C-4029-BD31-3C77CD4A9C8D}" type="datetime1">
              <a:rPr lang="fr-BE" smtClean="0"/>
              <a:t>28-10-22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199572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7E64B64-B846-4DFE-BD9A-751F368569B0}" type="datetime1">
              <a:rPr lang="fr-BE" smtClean="0"/>
              <a:t>28-10-22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534D449F-4C49-4668-836B-17D08AB72CE5}" type="slidenum">
              <a:rPr lang="fr-BE" smtClean="0"/>
              <a:t>‹N°›</a:t>
            </a:fld>
            <a:endParaRPr lang="fr-BE"/>
          </a:p>
        </p:txBody>
      </p:sp>
    </p:spTree>
    <p:extLst>
      <p:ext uri="{BB962C8B-B14F-4D97-AF65-F5344CB8AC3E}">
        <p14:creationId xmlns:p14="http://schemas.microsoft.com/office/powerpoint/2010/main" val="46758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39883044-C788-474F-9A37-9D7E09BDDB95}"/>
              </a:ext>
            </a:extLst>
          </p:cNvPr>
          <p:cNvSpPr/>
          <p:nvPr/>
        </p:nvSpPr>
        <p:spPr>
          <a:xfrm>
            <a:off x="0" y="6457949"/>
            <a:ext cx="9144000" cy="406015"/>
          </a:xfrm>
          <a:prstGeom prst="rect">
            <a:avLst/>
          </a:prstGeom>
          <a:solidFill>
            <a:srgbClr val="D6D5D5"/>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
        <p:nvSpPr>
          <p:cNvPr id="4" name="Date Placeholder 3"/>
          <p:cNvSpPr>
            <a:spLocks noGrp="1"/>
          </p:cNvSpPr>
          <p:nvPr>
            <p:ph type="dt" sz="half" idx="2"/>
          </p:nvPr>
        </p:nvSpPr>
        <p:spPr>
          <a:xfrm>
            <a:off x="6967331" y="115096"/>
            <a:ext cx="2057400" cy="365125"/>
          </a:xfrm>
          <a:prstGeom prst="rect">
            <a:avLst/>
          </a:prstGeom>
        </p:spPr>
        <p:txBody>
          <a:bodyPr vert="horz" lIns="91440" tIns="45720" rIns="91440" bIns="45720" rtlCol="0" anchor="ctr"/>
          <a:lstStyle>
            <a:lvl1pPr algn="r">
              <a:defRPr sz="1000">
                <a:solidFill>
                  <a:schemeClr val="tx1"/>
                </a:solidFill>
                <a:latin typeface="Roboto" panose="02000000000000000000" pitchFamily="2" charset="0"/>
                <a:ea typeface="Roboto" panose="02000000000000000000" pitchFamily="2" charset="0"/>
              </a:defRPr>
            </a:lvl1pPr>
          </a:lstStyle>
          <a:p>
            <a:fld id="{070ACF35-1587-4CF4-9C4A-CD2DACE016C2}" type="datetime1">
              <a:rPr lang="fr-BE" smtClean="0"/>
              <a:t>28-10-22</a:t>
            </a:fld>
            <a:endParaRPr lang="fr-BE"/>
          </a:p>
        </p:txBody>
      </p:sp>
      <p:pic>
        <p:nvPicPr>
          <p:cNvPr id="7" name="logo2016CCE-CRB.pdf" descr="logo2016CCE-CRB.pdf">
            <a:extLst>
              <a:ext uri="{FF2B5EF4-FFF2-40B4-BE49-F238E27FC236}">
                <a16:creationId xmlns:a16="http://schemas.microsoft.com/office/drawing/2014/main" id="{39DE26FC-E5C9-4F41-AB78-728AC35F576F}"/>
              </a:ext>
            </a:extLst>
          </p:cNvPr>
          <p:cNvPicPr>
            <a:picLocks noChangeAspect="1"/>
          </p:cNvPicPr>
          <p:nvPr/>
        </p:nvPicPr>
        <p:blipFill rotWithShape="1">
          <a:blip r:embed="rId13"/>
          <a:srcRect l="12915" t="13050"/>
          <a:stretch/>
        </p:blipFill>
        <p:spPr>
          <a:xfrm>
            <a:off x="0" y="0"/>
            <a:ext cx="998293" cy="986598"/>
          </a:xfrm>
          <a:prstGeom prst="rect">
            <a:avLst/>
          </a:prstGeom>
          <a:ln w="12700">
            <a:miter lim="400000"/>
          </a:ln>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5629275" y="6537462"/>
            <a:ext cx="2032028" cy="250031"/>
          </a:xfrm>
          <a:prstGeom prst="rect">
            <a:avLst/>
          </a:prstGeom>
        </p:spPr>
        <p:txBody>
          <a:bodyPr vert="horz" lIns="91440" tIns="45720" rIns="91440" bIns="45720" rtlCol="0" anchor="ctr"/>
          <a:lstStyle>
            <a:lvl1pPr algn="ctr">
              <a:defRPr sz="900">
                <a:solidFill>
                  <a:schemeClr val="tx1">
                    <a:tint val="75000"/>
                  </a:schemeClr>
                </a:solidFill>
                <a:latin typeface="Roboto" panose="02000000000000000000" pitchFamily="2" charset="0"/>
                <a:ea typeface="Roboto" panose="02000000000000000000" pitchFamily="2" charset="0"/>
              </a:defRPr>
            </a:lvl1pPr>
          </a:lstStyle>
          <a:p>
            <a:endParaRPr lang="fr-BE" dirty="0"/>
          </a:p>
        </p:txBody>
      </p:sp>
      <p:sp>
        <p:nvSpPr>
          <p:cNvPr id="6" name="Slide Number Placeholder 5"/>
          <p:cNvSpPr>
            <a:spLocks noGrp="1"/>
          </p:cNvSpPr>
          <p:nvPr>
            <p:ph type="sldNum" sz="quarter" idx="4"/>
          </p:nvPr>
        </p:nvSpPr>
        <p:spPr>
          <a:xfrm>
            <a:off x="7766077" y="6529442"/>
            <a:ext cx="1057275" cy="264501"/>
          </a:xfrm>
          <a:prstGeom prst="rect">
            <a:avLst/>
          </a:prstGeom>
        </p:spPr>
        <p:txBody>
          <a:bodyPr vert="horz" lIns="91440" tIns="45720" rIns="91440" bIns="45720" rtlCol="0" anchor="ctr"/>
          <a:lstStyle>
            <a:lvl1pPr algn="r">
              <a:defRPr sz="900">
                <a:solidFill>
                  <a:schemeClr val="tx1">
                    <a:tint val="75000"/>
                  </a:schemeClr>
                </a:solidFill>
                <a:latin typeface="Roboto" panose="02000000000000000000" pitchFamily="2" charset="0"/>
                <a:ea typeface="Roboto" panose="02000000000000000000" pitchFamily="2" charset="0"/>
              </a:defRPr>
            </a:lvl1pPr>
          </a:lstStyle>
          <a:p>
            <a:fld id="{534D449F-4C49-4668-836B-17D08AB72CE5}" type="slidenum">
              <a:rPr lang="fr-BE" smtClean="0"/>
              <a:pPr/>
              <a:t>‹N°›</a:t>
            </a:fld>
            <a:endParaRPr lang="fr-BE" dirty="0"/>
          </a:p>
        </p:txBody>
      </p:sp>
      <p:grpSp>
        <p:nvGrpSpPr>
          <p:cNvPr id="9" name="Groupe 8">
            <a:extLst>
              <a:ext uri="{FF2B5EF4-FFF2-40B4-BE49-F238E27FC236}">
                <a16:creationId xmlns:a16="http://schemas.microsoft.com/office/drawing/2014/main" id="{42BFF6E5-7E53-4659-B031-0B7543CCD2E3}"/>
              </a:ext>
            </a:extLst>
          </p:cNvPr>
          <p:cNvGrpSpPr/>
          <p:nvPr/>
        </p:nvGrpSpPr>
        <p:grpSpPr>
          <a:xfrm>
            <a:off x="8239125" y="6402467"/>
            <a:ext cx="785606" cy="110963"/>
            <a:chOff x="11573436" y="8982636"/>
            <a:chExt cx="1142436" cy="161364"/>
          </a:xfrm>
        </p:grpSpPr>
        <p:sp>
          <p:nvSpPr>
            <p:cNvPr id="10" name="Ellipse 9">
              <a:extLst>
                <a:ext uri="{FF2B5EF4-FFF2-40B4-BE49-F238E27FC236}">
                  <a16:creationId xmlns:a16="http://schemas.microsoft.com/office/drawing/2014/main" id="{1C9DC7B4-EC1D-4AB7-BF6D-786E9DDFDB2C}"/>
                </a:ext>
              </a:extLst>
            </p:cNvPr>
            <p:cNvSpPr/>
            <p:nvPr/>
          </p:nvSpPr>
          <p:spPr>
            <a:xfrm>
              <a:off x="11573436" y="8982636"/>
              <a:ext cx="161364" cy="161364"/>
            </a:xfrm>
            <a:prstGeom prst="ellipse">
              <a:avLst/>
            </a:prstGeom>
            <a:solidFill>
              <a:srgbClr val="7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BE"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Ellipse 10">
              <a:extLst>
                <a:ext uri="{FF2B5EF4-FFF2-40B4-BE49-F238E27FC236}">
                  <a16:creationId xmlns:a16="http://schemas.microsoft.com/office/drawing/2014/main" id="{BC18E9A2-8707-4975-B13B-3FDAE3295380}"/>
                </a:ext>
              </a:extLst>
            </p:cNvPr>
            <p:cNvSpPr/>
            <p:nvPr/>
          </p:nvSpPr>
          <p:spPr>
            <a:xfrm>
              <a:off x="11818704" y="8982636"/>
              <a:ext cx="161364" cy="161364"/>
            </a:xfrm>
            <a:prstGeom prst="ellipse">
              <a:avLst/>
            </a:prstGeom>
            <a:solidFill>
              <a:srgbClr val="FF9D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BE"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Ellipse 11">
              <a:extLst>
                <a:ext uri="{FF2B5EF4-FFF2-40B4-BE49-F238E27FC236}">
                  <a16:creationId xmlns:a16="http://schemas.microsoft.com/office/drawing/2014/main" id="{474C4F1D-A101-4E12-A13C-21A9FBFFC217}"/>
                </a:ext>
              </a:extLst>
            </p:cNvPr>
            <p:cNvSpPr/>
            <p:nvPr/>
          </p:nvSpPr>
          <p:spPr>
            <a:xfrm>
              <a:off x="12063972" y="8982636"/>
              <a:ext cx="161364" cy="161364"/>
            </a:xfrm>
            <a:prstGeom prst="ellipse">
              <a:avLst/>
            </a:prstGeom>
            <a:solidFill>
              <a:srgbClr val="0035B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BE"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Ellipse 12">
              <a:extLst>
                <a:ext uri="{FF2B5EF4-FFF2-40B4-BE49-F238E27FC236}">
                  <a16:creationId xmlns:a16="http://schemas.microsoft.com/office/drawing/2014/main" id="{02382CD3-892A-49AE-8144-17CB376C80C5}"/>
                </a:ext>
              </a:extLst>
            </p:cNvPr>
            <p:cNvSpPr/>
            <p:nvPr/>
          </p:nvSpPr>
          <p:spPr>
            <a:xfrm>
              <a:off x="12309240" y="8982636"/>
              <a:ext cx="161364" cy="161364"/>
            </a:xfrm>
            <a:prstGeom prst="ellipse">
              <a:avLst/>
            </a:prstGeom>
            <a:solidFill>
              <a:srgbClr val="007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BE"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Ellipse 13">
              <a:extLst>
                <a:ext uri="{FF2B5EF4-FFF2-40B4-BE49-F238E27FC236}">
                  <a16:creationId xmlns:a16="http://schemas.microsoft.com/office/drawing/2014/main" id="{C23DBF38-6374-4FFA-B7B5-FAAC68912BE1}"/>
                </a:ext>
              </a:extLst>
            </p:cNvPr>
            <p:cNvSpPr/>
            <p:nvPr/>
          </p:nvSpPr>
          <p:spPr>
            <a:xfrm>
              <a:off x="12554508" y="8982636"/>
              <a:ext cx="161364" cy="161364"/>
            </a:xfrm>
            <a:prstGeom prst="ellipse">
              <a:avLst/>
            </a:prstGeom>
            <a:solidFill>
              <a:srgbClr val="7F007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BE" sz="2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15" name="Conseil central de l’économie - Centrale Raad voor het Bedrijfsleven">
            <a:extLst>
              <a:ext uri="{FF2B5EF4-FFF2-40B4-BE49-F238E27FC236}">
                <a16:creationId xmlns:a16="http://schemas.microsoft.com/office/drawing/2014/main" id="{B393C96F-E965-4A56-A9BC-55A27644F180}"/>
              </a:ext>
            </a:extLst>
          </p:cNvPr>
          <p:cNvSpPr txBox="1"/>
          <p:nvPr/>
        </p:nvSpPr>
        <p:spPr>
          <a:xfrm>
            <a:off x="243913" y="6537463"/>
            <a:ext cx="5238614" cy="25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1600" b="0">
                <a:latin typeface="+mj-lt"/>
                <a:ea typeface="+mj-ea"/>
                <a:cs typeface="+mj-cs"/>
                <a:sym typeface="Roboto Light"/>
              </a:defRPr>
            </a:lvl1pPr>
          </a:lstStyle>
          <a:p>
            <a:r>
              <a:rPr sz="1000" dirty="0">
                <a:latin typeface="Roboto" panose="02000000000000000000" pitchFamily="2" charset="0"/>
                <a:ea typeface="Roboto" panose="02000000000000000000" pitchFamily="2" charset="0"/>
              </a:rPr>
              <a:t>Conseil central de </a:t>
            </a:r>
            <a:r>
              <a:rPr sz="1000" dirty="0" err="1">
                <a:latin typeface="Roboto" panose="02000000000000000000" pitchFamily="2" charset="0"/>
                <a:ea typeface="Roboto" panose="02000000000000000000" pitchFamily="2" charset="0"/>
              </a:rPr>
              <a:t>l’économie</a:t>
            </a:r>
            <a:r>
              <a:rPr sz="1000" dirty="0">
                <a:latin typeface="Roboto" panose="02000000000000000000" pitchFamily="2" charset="0"/>
                <a:ea typeface="Roboto" panose="02000000000000000000" pitchFamily="2" charset="0"/>
              </a:rPr>
              <a:t> </a:t>
            </a:r>
            <a:r>
              <a:rPr lang="fr-BE" sz="1000" dirty="0">
                <a:latin typeface="Roboto" panose="02000000000000000000" pitchFamily="2" charset="0"/>
                <a:ea typeface="Roboto" panose="02000000000000000000" pitchFamily="2" charset="0"/>
              </a:rPr>
              <a:t>-</a:t>
            </a:r>
            <a:r>
              <a:rPr sz="1000" dirty="0">
                <a:latin typeface="Roboto" panose="02000000000000000000" pitchFamily="2" charset="0"/>
                <a:ea typeface="Roboto" panose="02000000000000000000" pitchFamily="2" charset="0"/>
              </a:rPr>
              <a:t> Centrale </a:t>
            </a:r>
            <a:r>
              <a:rPr sz="1000" dirty="0" err="1">
                <a:latin typeface="Roboto" panose="02000000000000000000" pitchFamily="2" charset="0"/>
                <a:ea typeface="Roboto" panose="02000000000000000000" pitchFamily="2" charset="0"/>
              </a:rPr>
              <a:t>Raad</a:t>
            </a:r>
            <a:r>
              <a:rPr sz="1000" dirty="0">
                <a:latin typeface="Roboto" panose="02000000000000000000" pitchFamily="2" charset="0"/>
                <a:ea typeface="Roboto" panose="02000000000000000000" pitchFamily="2" charset="0"/>
              </a:rPr>
              <a:t> </a:t>
            </a:r>
            <a:r>
              <a:rPr sz="1000" dirty="0" err="1">
                <a:latin typeface="Roboto" panose="02000000000000000000" pitchFamily="2" charset="0"/>
                <a:ea typeface="Roboto" panose="02000000000000000000" pitchFamily="2" charset="0"/>
              </a:rPr>
              <a:t>voor</a:t>
            </a:r>
            <a:r>
              <a:rPr sz="1000" dirty="0">
                <a:latin typeface="Roboto" panose="02000000000000000000" pitchFamily="2" charset="0"/>
                <a:ea typeface="Roboto" panose="02000000000000000000" pitchFamily="2" charset="0"/>
              </a:rPr>
              <a:t> het </a:t>
            </a:r>
            <a:r>
              <a:rPr sz="1000" dirty="0" err="1">
                <a:latin typeface="Roboto" panose="02000000000000000000" pitchFamily="2" charset="0"/>
                <a:ea typeface="Roboto" panose="02000000000000000000" pitchFamily="2" charset="0"/>
              </a:rPr>
              <a:t>Bedrijfsleven</a:t>
            </a:r>
            <a:r>
              <a:rPr lang="fr-BE" sz="1000" dirty="0">
                <a:latin typeface="Roboto" panose="02000000000000000000" pitchFamily="2" charset="0"/>
                <a:ea typeface="Roboto" panose="02000000000000000000" pitchFamily="2" charset="0"/>
              </a:rPr>
              <a:t> - www.ccecrb.fgov.be</a:t>
            </a:r>
            <a:endParaRPr sz="1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16031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28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0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10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g"/><Relationship Id="rId4" Type="http://schemas.openxmlformats.org/officeDocument/2006/relationships/image" Target="../media/image103.png"/></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1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8.png"/></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0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22.xml.rels><?xml version="1.0" encoding="UTF-8" standalone="yes"?>
<Relationships xmlns="http://schemas.openxmlformats.org/package/2006/relationships"><Relationship Id="rId3" Type="http://schemas.openxmlformats.org/officeDocument/2006/relationships/hyperlink" Target="https://www.ccecrb.fgov.be/p/fr/359/interventions-de-l-employeur-dans-le-cout-des-deplacements-domicile-travail" TargetMode="External"/><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s://www.nbb.be/fr/la-banque-nationale/missions-et-strategie/autres-missions/conseils-et-expertise/groupe-dexperts-0" TargetMode="External"/><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s://www.bruegel.org/dataset/national-policies-shield-consumers-rising-energy-prices" TargetMode="External"/><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pixabay.com/illustrations/usa-flag-american-national-2007460/" TargetMode="External"/><Relationship Id="rId5" Type="http://schemas.openxmlformats.org/officeDocument/2006/relationships/image" Target="../media/image22.jpg"/><Relationship Id="rId4" Type="http://schemas.openxmlformats.org/officeDocument/2006/relationships/hyperlink" Target="https://www.publicdomainpictures.net/view-image.php?image=327598&amp;picture=eu-flag-european-union-flag-idea-desig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emf"/></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8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80.emf"/><Relationship Id="rId4" Type="http://schemas.openxmlformats.org/officeDocument/2006/relationships/image" Target="../media/image79.emf"/></Relationships>
</file>

<file path=ppt/slides/_rels/slide8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685800" y="1961607"/>
            <a:ext cx="7772400" cy="2387600"/>
          </a:xfrm>
        </p:spPr>
        <p:txBody>
          <a:bodyPr>
            <a:noAutofit/>
          </a:bodyPr>
          <a:lstStyle/>
          <a:p>
            <a:br>
              <a:rPr lang="fr-FR" sz="3600" b="1" dirty="0">
                <a:solidFill>
                  <a:srgbClr val="C00000"/>
                </a:solidFill>
              </a:rPr>
            </a:br>
            <a:br>
              <a:rPr lang="fr-FR" sz="3600" b="1" dirty="0">
                <a:solidFill>
                  <a:srgbClr val="C00000"/>
                </a:solidFill>
              </a:rPr>
            </a:br>
            <a:br>
              <a:rPr lang="fr-FR" sz="3600" b="1" dirty="0">
                <a:solidFill>
                  <a:srgbClr val="C00000"/>
                </a:solidFill>
              </a:rPr>
            </a:br>
            <a:br>
              <a:rPr lang="fr-FR" sz="3600" b="1" dirty="0">
                <a:solidFill>
                  <a:srgbClr val="C00000"/>
                </a:solidFill>
              </a:rPr>
            </a:br>
            <a:br>
              <a:rPr lang="fr-FR" sz="3600" b="1" dirty="0">
                <a:solidFill>
                  <a:srgbClr val="C00000"/>
                </a:solidFill>
              </a:rPr>
            </a:br>
            <a:r>
              <a:rPr lang="fr-FR" sz="3600" b="1" dirty="0">
                <a:solidFill>
                  <a:srgbClr val="C00000"/>
                </a:solidFill>
              </a:rPr>
              <a:t>Causes et conséquences économiques et sociales de l’inflation généralisée au niveau mondial</a:t>
            </a:r>
            <a:endParaRPr lang="en-BE" sz="3600" dirty="0"/>
          </a:p>
        </p:txBody>
      </p:sp>
      <p:sp>
        <p:nvSpPr>
          <p:cNvPr id="4" name="Espace réservé du numéro de diapositive 3">
            <a:extLst>
              <a:ext uri="{FF2B5EF4-FFF2-40B4-BE49-F238E27FC236}">
                <a16:creationId xmlns:a16="http://schemas.microsoft.com/office/drawing/2014/main" id="{84605AF5-5009-037D-6B35-7705325535C6}"/>
              </a:ext>
            </a:extLst>
          </p:cNvPr>
          <p:cNvSpPr>
            <a:spLocks noGrp="1"/>
          </p:cNvSpPr>
          <p:nvPr>
            <p:ph type="sldNum" sz="quarter" idx="12"/>
          </p:nvPr>
        </p:nvSpPr>
        <p:spPr/>
        <p:txBody>
          <a:bodyPr/>
          <a:lstStyle/>
          <a:p>
            <a:fld id="{534D449F-4C49-4668-836B-17D08AB72CE5}" type="slidenum">
              <a:rPr lang="fr-BE" smtClean="0"/>
              <a:t>1</a:t>
            </a:fld>
            <a:endParaRPr lang="fr-BE"/>
          </a:p>
        </p:txBody>
      </p:sp>
      <p:sp>
        <p:nvSpPr>
          <p:cNvPr id="5" name="ZoneTexte 4">
            <a:extLst>
              <a:ext uri="{FF2B5EF4-FFF2-40B4-BE49-F238E27FC236}">
                <a16:creationId xmlns:a16="http://schemas.microsoft.com/office/drawing/2014/main" id="{9574157D-F894-AFA5-2717-B2B0A16902CE}"/>
              </a:ext>
            </a:extLst>
          </p:cNvPr>
          <p:cNvSpPr txBox="1"/>
          <p:nvPr/>
        </p:nvSpPr>
        <p:spPr>
          <a:xfrm>
            <a:off x="6711518" y="248575"/>
            <a:ext cx="2111834" cy="400110"/>
          </a:xfrm>
          <a:prstGeom prst="rect">
            <a:avLst/>
          </a:prstGeom>
          <a:noFill/>
        </p:spPr>
        <p:txBody>
          <a:bodyPr wrap="square" rtlCol="0">
            <a:spAutoFit/>
          </a:bodyPr>
          <a:lstStyle/>
          <a:p>
            <a:pPr algn="r"/>
            <a:r>
              <a:rPr lang="fr-BE" sz="1000">
                <a:latin typeface="Roboto" panose="02000000000000000000" pitchFamily="2" charset="0"/>
                <a:ea typeface="Roboto" panose="02000000000000000000" pitchFamily="2" charset="0"/>
              </a:rPr>
              <a:t>CCE 2022-2303</a:t>
            </a:r>
            <a:endParaRPr lang="fr-BE" sz="1000" dirty="0">
              <a:latin typeface="Roboto" panose="02000000000000000000" pitchFamily="2" charset="0"/>
              <a:ea typeface="Roboto" panose="02000000000000000000" pitchFamily="2" charset="0"/>
            </a:endParaRPr>
          </a:p>
          <a:p>
            <a:pPr algn="r"/>
            <a:r>
              <a:rPr lang="fr-BE" sz="1000" dirty="0">
                <a:latin typeface="Roboto" panose="02000000000000000000" pitchFamily="2" charset="0"/>
                <a:ea typeface="Roboto" panose="02000000000000000000" pitchFamily="2" charset="0"/>
              </a:rPr>
              <a:t>14.09.2022</a:t>
            </a:r>
            <a:endParaRPr lang="en-GB" sz="1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581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880843" y="63122"/>
            <a:ext cx="7902429" cy="1325563"/>
          </a:xfrm>
        </p:spPr>
        <p:txBody>
          <a:bodyPr>
            <a:noAutofit/>
          </a:bodyPr>
          <a:lstStyle/>
          <a:p>
            <a:pPr algn="ctr"/>
            <a:r>
              <a:rPr lang="fr-BE" sz="3200" dirty="0"/>
              <a:t>Hausse des prix à la production</a:t>
            </a:r>
          </a:p>
        </p:txBody>
      </p:sp>
      <p:pic>
        <p:nvPicPr>
          <p:cNvPr id="6" name="Image 5">
            <a:extLst>
              <a:ext uri="{FF2B5EF4-FFF2-40B4-BE49-F238E27FC236}">
                <a16:creationId xmlns:a16="http://schemas.microsoft.com/office/drawing/2014/main" id="{1A49CAF9-AF01-7E93-805A-9F4C43CFD2FB}"/>
              </a:ext>
            </a:extLst>
          </p:cNvPr>
          <p:cNvPicPr>
            <a:picLocks noChangeAspect="1"/>
          </p:cNvPicPr>
          <p:nvPr/>
        </p:nvPicPr>
        <p:blipFill>
          <a:blip r:embed="rId3"/>
          <a:stretch>
            <a:fillRect/>
          </a:stretch>
        </p:blipFill>
        <p:spPr>
          <a:xfrm>
            <a:off x="1713458" y="1503918"/>
            <a:ext cx="6237198" cy="4320000"/>
          </a:xfrm>
          <a:prstGeom prst="rect">
            <a:avLst/>
          </a:prstGeom>
        </p:spPr>
      </p:pic>
      <p:sp>
        <p:nvSpPr>
          <p:cNvPr id="3" name="Espace réservé du numéro de diapositive 2">
            <a:extLst>
              <a:ext uri="{FF2B5EF4-FFF2-40B4-BE49-F238E27FC236}">
                <a16:creationId xmlns:a16="http://schemas.microsoft.com/office/drawing/2014/main" id="{24AA26A1-7CB0-D61F-14A9-63DF3C012842}"/>
              </a:ext>
            </a:extLst>
          </p:cNvPr>
          <p:cNvSpPr>
            <a:spLocks noGrp="1"/>
          </p:cNvSpPr>
          <p:nvPr>
            <p:ph type="sldNum" sz="quarter" idx="12"/>
          </p:nvPr>
        </p:nvSpPr>
        <p:spPr/>
        <p:txBody>
          <a:bodyPr/>
          <a:lstStyle/>
          <a:p>
            <a:fld id="{534D449F-4C49-4668-836B-17D08AB72CE5}" type="slidenum">
              <a:rPr lang="fr-BE" smtClean="0"/>
              <a:t>10</a:t>
            </a:fld>
            <a:endParaRPr lang="fr-BE"/>
          </a:p>
        </p:txBody>
      </p:sp>
      <p:sp>
        <p:nvSpPr>
          <p:cNvPr id="4" name="ZoneTexte 3">
            <a:extLst>
              <a:ext uri="{FF2B5EF4-FFF2-40B4-BE49-F238E27FC236}">
                <a16:creationId xmlns:a16="http://schemas.microsoft.com/office/drawing/2014/main" id="{CD707FCA-F86B-C1D3-5FD8-B5A36D28A7B3}"/>
              </a:ext>
            </a:extLst>
          </p:cNvPr>
          <p:cNvSpPr txBox="1"/>
          <p:nvPr/>
        </p:nvSpPr>
        <p:spPr>
          <a:xfrm>
            <a:off x="3693364" y="5868902"/>
            <a:ext cx="1757272" cy="307777"/>
          </a:xfrm>
          <a:prstGeom prst="rect">
            <a:avLst/>
          </a:prstGeom>
          <a:noFill/>
        </p:spPr>
        <p:txBody>
          <a:bodyPr wrap="square">
            <a:spAutoFit/>
          </a:bodyPr>
          <a:lstStyle/>
          <a:p>
            <a:r>
              <a:rPr lang="nl-NL" sz="1400" dirty="0">
                <a:effectLst/>
                <a:latin typeface="Roboto" panose="02000000000000000000" pitchFamily="2" charset="0"/>
                <a:ea typeface="Roboto" panose="02000000000000000000" pitchFamily="2" charset="0"/>
                <a:cs typeface="Times New Roman" panose="02020603050405020304" pitchFamily="18" charset="0"/>
              </a:rPr>
              <a:t>Source: BCE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589093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63397" y="182185"/>
            <a:ext cx="8078599" cy="859666"/>
          </a:xfrm>
        </p:spPr>
        <p:txBody>
          <a:bodyPr>
            <a:noAutofit/>
          </a:bodyPr>
          <a:lstStyle/>
          <a:p>
            <a:pPr algn="ctr"/>
            <a:r>
              <a:rPr lang="fr-BE" sz="2800" dirty="0"/>
              <a:t>Augmentation plus rapide des prix de l’énergie que des prix à la production</a:t>
            </a:r>
            <a:endParaRPr lang="fr-BE" sz="2800" dirty="0">
              <a:solidFill>
                <a:srgbClr val="FF0000"/>
              </a:solidFill>
            </a:endParaRPr>
          </a:p>
        </p:txBody>
      </p:sp>
      <p:sp>
        <p:nvSpPr>
          <p:cNvPr id="9" name="ZoneTexte 8">
            <a:extLst>
              <a:ext uri="{FF2B5EF4-FFF2-40B4-BE49-F238E27FC236}">
                <a16:creationId xmlns:a16="http://schemas.microsoft.com/office/drawing/2014/main" id="{A5505BFC-886B-B12A-D32B-D2F313287235}"/>
              </a:ext>
            </a:extLst>
          </p:cNvPr>
          <p:cNvSpPr txBox="1"/>
          <p:nvPr/>
        </p:nvSpPr>
        <p:spPr>
          <a:xfrm>
            <a:off x="160916" y="1147266"/>
            <a:ext cx="8822167" cy="369332"/>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Prix du gaz et de l’électricité pour les PME et prix à la production</a:t>
            </a:r>
            <a:endParaRPr lang="en-BE" dirty="0">
              <a:latin typeface="Roboto" panose="02000000000000000000" pitchFamily="2" charset="0"/>
              <a:ea typeface="Roboto" panose="02000000000000000000" pitchFamily="2" charset="0"/>
            </a:endParaRPr>
          </a:p>
        </p:txBody>
      </p:sp>
      <p:sp>
        <p:nvSpPr>
          <p:cNvPr id="10" name="Titre 1">
            <a:extLst>
              <a:ext uri="{FF2B5EF4-FFF2-40B4-BE49-F238E27FC236}">
                <a16:creationId xmlns:a16="http://schemas.microsoft.com/office/drawing/2014/main" id="{CE34C342-22EE-5415-C56C-A9AE0B97655C}"/>
              </a:ext>
            </a:extLst>
          </p:cNvPr>
          <p:cNvSpPr txBox="1">
            <a:spLocks/>
          </p:cNvSpPr>
          <p:nvPr/>
        </p:nvSpPr>
        <p:spPr>
          <a:xfrm>
            <a:off x="3451369" y="6039614"/>
            <a:ext cx="270265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CREG, SPF Economie</a:t>
            </a:r>
          </a:p>
        </p:txBody>
      </p:sp>
      <p:pic>
        <p:nvPicPr>
          <p:cNvPr id="4" name="Image 3">
            <a:extLst>
              <a:ext uri="{FF2B5EF4-FFF2-40B4-BE49-F238E27FC236}">
                <a16:creationId xmlns:a16="http://schemas.microsoft.com/office/drawing/2014/main" id="{FDB9F1ED-0931-38C2-747B-3E4FF138404B}"/>
              </a:ext>
            </a:extLst>
          </p:cNvPr>
          <p:cNvPicPr>
            <a:picLocks noChangeAspect="1"/>
          </p:cNvPicPr>
          <p:nvPr/>
        </p:nvPicPr>
        <p:blipFill>
          <a:blip r:embed="rId3"/>
          <a:stretch>
            <a:fillRect/>
          </a:stretch>
        </p:blipFill>
        <p:spPr>
          <a:xfrm>
            <a:off x="1261050" y="1618106"/>
            <a:ext cx="6621898" cy="4320000"/>
          </a:xfrm>
          <a:prstGeom prst="rect">
            <a:avLst/>
          </a:prstGeom>
        </p:spPr>
      </p:pic>
      <p:sp>
        <p:nvSpPr>
          <p:cNvPr id="3" name="Espace réservé du numéro de diapositive 2">
            <a:extLst>
              <a:ext uri="{FF2B5EF4-FFF2-40B4-BE49-F238E27FC236}">
                <a16:creationId xmlns:a16="http://schemas.microsoft.com/office/drawing/2014/main" id="{E4B81AA7-6F33-BB12-AAC9-D274F26EBBDE}"/>
              </a:ext>
            </a:extLst>
          </p:cNvPr>
          <p:cNvSpPr>
            <a:spLocks noGrp="1"/>
          </p:cNvSpPr>
          <p:nvPr>
            <p:ph type="sldNum" sz="quarter" idx="12"/>
          </p:nvPr>
        </p:nvSpPr>
        <p:spPr/>
        <p:txBody>
          <a:bodyPr/>
          <a:lstStyle/>
          <a:p>
            <a:fld id="{534D449F-4C49-4668-836B-17D08AB72CE5}" type="slidenum">
              <a:rPr lang="fr-BE" smtClean="0"/>
              <a:t>100</a:t>
            </a:fld>
            <a:endParaRPr lang="fr-BE"/>
          </a:p>
        </p:txBody>
      </p:sp>
    </p:spTree>
    <p:extLst>
      <p:ext uri="{BB962C8B-B14F-4D97-AF65-F5344CB8AC3E}">
        <p14:creationId xmlns:p14="http://schemas.microsoft.com/office/powerpoint/2010/main" val="1654222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13FF9510-4BCC-004D-8477-ECB79C7348FC}"/>
              </a:ext>
            </a:extLst>
          </p:cNvPr>
          <p:cNvSpPr txBox="1"/>
          <p:nvPr/>
        </p:nvSpPr>
        <p:spPr>
          <a:xfrm>
            <a:off x="230418" y="1284191"/>
            <a:ext cx="8683164" cy="5073568"/>
          </a:xfrm>
          <a:prstGeom prst="rect">
            <a:avLst/>
          </a:prstGeom>
          <a:noFill/>
        </p:spPr>
        <p:txBody>
          <a:bodyPr wrap="square" rtlCol="0">
            <a:spAutoFit/>
          </a:bodyPr>
          <a:lstStyle/>
          <a:p>
            <a:pPr>
              <a:lnSpc>
                <a:spcPct val="107000"/>
              </a:lnSpc>
              <a:spcAft>
                <a:spcPts val="800"/>
              </a:spcAft>
            </a:pPr>
            <a:r>
              <a:rPr lang="fr-BE" dirty="0">
                <a:latin typeface="Roboto" panose="02000000000000000000" pitchFamily="2" charset="0"/>
                <a:ea typeface="Roboto" panose="02000000000000000000" pitchFamily="2" charset="0"/>
              </a:rPr>
              <a:t>Réduction du taux de marge à partir de 2022 </a:t>
            </a:r>
            <a:r>
              <a:rPr lang="fr-BE" dirty="0">
                <a:effectLst/>
                <a:latin typeface="Roboto" panose="02000000000000000000" pitchFamily="2" charset="0"/>
                <a:ea typeface="Roboto" panose="02000000000000000000" pitchFamily="2" charset="0"/>
                <a:cs typeface="Times New Roman" panose="02020603050405020304" pitchFamily="18" charset="0"/>
              </a:rPr>
              <a:t>car :</a:t>
            </a:r>
          </a:p>
          <a:p>
            <a:pPr>
              <a:lnSpc>
                <a:spcPct val="107000"/>
              </a:lnSpc>
              <a:spcAft>
                <a:spcPts val="800"/>
              </a:spcAft>
            </a:pP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Accélération de la hausse des salaires plus rapide en Belgique que dans les autres pays</a:t>
            </a: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Évolution des coûts de l’énergie plus rapide que des prix à la production</a:t>
            </a:r>
          </a:p>
          <a:p>
            <a:pPr marL="285750" lvl="1" indent="-285750" fontAlgn="ctr">
              <a:lnSpc>
                <a:spcPct val="107000"/>
              </a:lnSpc>
              <a:spcAft>
                <a:spcPts val="800"/>
              </a:spcAft>
              <a:buBlip>
                <a:blip r:embed="rId3"/>
              </a:buBlip>
              <a:tabLst>
                <a:tab pos="457200" algn="l"/>
              </a:tabLst>
            </a:pPr>
            <a:r>
              <a:rPr lang="fr-BE" b="1" dirty="0">
                <a:solidFill>
                  <a:srgbClr val="C00000"/>
                </a:solidFill>
                <a:latin typeface="Roboto" panose="02000000000000000000" pitchFamily="2" charset="0"/>
                <a:ea typeface="Roboto" panose="02000000000000000000" pitchFamily="2" charset="0"/>
              </a:rPr>
              <a:t>Évolution des prix à la production impactée par la conjoncture</a:t>
            </a: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r>
              <a:rPr lang="fr-BE" dirty="0">
                <a:latin typeface="Roboto" panose="02000000000000000000" pitchFamily="2" charset="0"/>
                <a:ea typeface="Roboto" panose="02000000000000000000" pitchFamily="2" charset="0"/>
              </a:rPr>
              <a:t>Divergence entre secteurs et au sein des secteurs :</a:t>
            </a:r>
          </a:p>
          <a:p>
            <a:pPr marL="285750" lvl="1" indent="-285750" fontAlgn="ctr">
              <a:lnSpc>
                <a:spcPct val="107000"/>
              </a:lnSpc>
              <a:spcAft>
                <a:spcPts val="800"/>
              </a:spcAft>
              <a:buBlip>
                <a:blip r:embed="rId4"/>
              </a:buBlip>
              <a:tabLst>
                <a:tab pos="457200" algn="l"/>
              </a:tabLst>
            </a:pPr>
            <a:r>
              <a:rPr lang="fr-BE" dirty="0">
                <a:latin typeface="Roboto" panose="02000000000000000000" pitchFamily="2" charset="0"/>
                <a:ea typeface="Roboto" panose="02000000000000000000" pitchFamily="2" charset="0"/>
                <a:cs typeface="Times New Roman" panose="02020603050405020304" pitchFamily="18" charset="0"/>
              </a:rPr>
              <a:t>Orienté vers demande internationale vs intérieure</a:t>
            </a: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Commerce mondial vs européen</a:t>
            </a:r>
            <a:endParaRPr lang="fr-BE" dirty="0">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Intensif en travail vs intensif en énergie</a:t>
            </a: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0" lvl="1" fontAlgn="ctr">
              <a:lnSpc>
                <a:spcPct val="107000"/>
              </a:lnSpc>
              <a:spcAft>
                <a:spcPts val="800"/>
              </a:spcAft>
              <a:tabLst>
                <a:tab pos="457200" algn="l"/>
              </a:tabLst>
            </a:pPr>
            <a:endParaRPr lang="en-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p:txBody>
      </p:sp>
      <p:sp>
        <p:nvSpPr>
          <p:cNvPr id="3" name="ZoneTexte 4">
            <a:extLst>
              <a:ext uri="{FF2B5EF4-FFF2-40B4-BE49-F238E27FC236}">
                <a16:creationId xmlns:a16="http://schemas.microsoft.com/office/drawing/2014/main" id="{EA0A8264-4BDA-446C-4945-21212B7A3947}"/>
              </a:ext>
            </a:extLst>
          </p:cNvPr>
          <p:cNvSpPr txBox="1"/>
          <p:nvPr/>
        </p:nvSpPr>
        <p:spPr>
          <a:xfrm>
            <a:off x="1181199" y="93303"/>
            <a:ext cx="6781602" cy="523220"/>
          </a:xfrm>
          <a:prstGeom prst="rect">
            <a:avLst/>
          </a:prstGeom>
          <a:noFill/>
        </p:spPr>
        <p:txBody>
          <a:bodyPr wrap="square">
            <a:spAutoFit/>
          </a:bodyPr>
          <a:lstStyle/>
          <a:p>
            <a:pPr algn="ctr" defTabSz="457200"/>
            <a:r>
              <a:rPr lang="fr-BE" sz="2800" b="1" dirty="0">
                <a:solidFill>
                  <a:prstClr val="black"/>
                </a:solidFill>
                <a:latin typeface="Roboto" panose="02000000000000000000" pitchFamily="2" charset="0"/>
                <a:ea typeface="Roboto" panose="02000000000000000000" pitchFamily="2" charset="0"/>
              </a:rPr>
              <a:t>Conséquences pour les entreprises</a:t>
            </a:r>
          </a:p>
        </p:txBody>
      </p:sp>
      <p:sp>
        <p:nvSpPr>
          <p:cNvPr id="4" name="Espace réservé du numéro de diapositive 3">
            <a:extLst>
              <a:ext uri="{FF2B5EF4-FFF2-40B4-BE49-F238E27FC236}">
                <a16:creationId xmlns:a16="http://schemas.microsoft.com/office/drawing/2014/main" id="{EA198D31-2395-0D1D-1F0C-27C479D1DCD3}"/>
              </a:ext>
            </a:extLst>
          </p:cNvPr>
          <p:cNvSpPr>
            <a:spLocks noGrp="1"/>
          </p:cNvSpPr>
          <p:nvPr>
            <p:ph type="sldNum" sz="quarter" idx="12"/>
          </p:nvPr>
        </p:nvSpPr>
        <p:spPr/>
        <p:txBody>
          <a:bodyPr/>
          <a:lstStyle/>
          <a:p>
            <a:fld id="{534D449F-4C49-4668-836B-17D08AB72CE5}" type="slidenum">
              <a:rPr lang="fr-BE" smtClean="0"/>
              <a:t>101</a:t>
            </a:fld>
            <a:endParaRPr lang="fr-BE"/>
          </a:p>
        </p:txBody>
      </p:sp>
    </p:spTree>
    <p:extLst>
      <p:ext uri="{BB962C8B-B14F-4D97-AF65-F5344CB8AC3E}">
        <p14:creationId xmlns:p14="http://schemas.microsoft.com/office/powerpoint/2010/main" val="42347947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80175" y="256070"/>
            <a:ext cx="8078599" cy="951946"/>
          </a:xfrm>
        </p:spPr>
        <p:txBody>
          <a:bodyPr>
            <a:noAutofit/>
          </a:bodyPr>
          <a:lstStyle/>
          <a:p>
            <a:pPr algn="ctr"/>
            <a:r>
              <a:rPr lang="fr-BE" dirty="0"/>
              <a:t>É</a:t>
            </a:r>
            <a:r>
              <a:rPr lang="fr-BE" b="1" dirty="0">
                <a:latin typeface="Roboto" panose="02000000000000000000" pitchFamily="2" charset="0"/>
                <a:ea typeface="Roboto" panose="02000000000000000000" pitchFamily="2" charset="0"/>
              </a:rPr>
              <a:t>volution des prix à la production impactée par la conjoncture</a:t>
            </a:r>
            <a:endParaRPr lang="fr-BE" sz="2800" dirty="0">
              <a:solidFill>
                <a:srgbClr val="FF0000"/>
              </a:solidFill>
            </a:endParaRPr>
          </a:p>
        </p:txBody>
      </p:sp>
      <p:sp>
        <p:nvSpPr>
          <p:cNvPr id="10" name="Titre 1">
            <a:extLst>
              <a:ext uri="{FF2B5EF4-FFF2-40B4-BE49-F238E27FC236}">
                <a16:creationId xmlns:a16="http://schemas.microsoft.com/office/drawing/2014/main" id="{CE34C342-22EE-5415-C56C-A9AE0B97655C}"/>
              </a:ext>
            </a:extLst>
          </p:cNvPr>
          <p:cNvSpPr txBox="1">
            <a:spLocks/>
          </p:cNvSpPr>
          <p:nvPr/>
        </p:nvSpPr>
        <p:spPr>
          <a:xfrm>
            <a:off x="2329150" y="6023065"/>
            <a:ext cx="4980648"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BNB, Enquêtes mensuelles sur la conjoncture, 08/22</a:t>
            </a:r>
          </a:p>
        </p:txBody>
      </p:sp>
      <p:pic>
        <p:nvPicPr>
          <p:cNvPr id="3" name="Image 2">
            <a:extLst>
              <a:ext uri="{FF2B5EF4-FFF2-40B4-BE49-F238E27FC236}">
                <a16:creationId xmlns:a16="http://schemas.microsoft.com/office/drawing/2014/main" id="{8E89D087-9465-00F6-A6C4-3B70265877AB}"/>
              </a:ext>
            </a:extLst>
          </p:cNvPr>
          <p:cNvPicPr>
            <a:picLocks noChangeAspect="1"/>
          </p:cNvPicPr>
          <p:nvPr/>
        </p:nvPicPr>
        <p:blipFill>
          <a:blip r:embed="rId3"/>
          <a:stretch>
            <a:fillRect/>
          </a:stretch>
        </p:blipFill>
        <p:spPr>
          <a:xfrm>
            <a:off x="1260761" y="1703065"/>
            <a:ext cx="6622478" cy="4320000"/>
          </a:xfrm>
          <a:prstGeom prst="rect">
            <a:avLst/>
          </a:prstGeom>
        </p:spPr>
      </p:pic>
      <p:sp>
        <p:nvSpPr>
          <p:cNvPr id="4" name="ZoneTexte 3">
            <a:extLst>
              <a:ext uri="{FF2B5EF4-FFF2-40B4-BE49-F238E27FC236}">
                <a16:creationId xmlns:a16="http://schemas.microsoft.com/office/drawing/2014/main" id="{43D924E1-CB17-130A-9B3F-17D8FB73EA8B}"/>
              </a:ext>
            </a:extLst>
          </p:cNvPr>
          <p:cNvSpPr txBox="1"/>
          <p:nvPr/>
        </p:nvSpPr>
        <p:spPr>
          <a:xfrm>
            <a:off x="160916" y="1333733"/>
            <a:ext cx="8822167" cy="507831"/>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Prévisions relatives à l’évolution des prix </a:t>
            </a:r>
          </a:p>
          <a:p>
            <a:pPr algn="ctr"/>
            <a:r>
              <a:rPr lang="fr-FR" sz="900" dirty="0">
                <a:latin typeface="Roboto" panose="02000000000000000000" pitchFamily="2" charset="0"/>
                <a:ea typeface="Roboto" panose="02000000000000000000" pitchFamily="2" charset="0"/>
              </a:rPr>
              <a:t>(solde en point de pourcent entre les entreprises qui envisagent d’augmenter leur prix relativement à celles qui envisagent de les baisser)</a:t>
            </a:r>
            <a:endParaRPr lang="en-BE" sz="900" dirty="0">
              <a:latin typeface="Roboto" panose="02000000000000000000" pitchFamily="2" charset="0"/>
              <a:ea typeface="Roboto" panose="02000000000000000000" pitchFamily="2" charset="0"/>
            </a:endParaRPr>
          </a:p>
        </p:txBody>
      </p:sp>
      <p:sp>
        <p:nvSpPr>
          <p:cNvPr id="5" name="Espace réservé du numéro de diapositive 4">
            <a:extLst>
              <a:ext uri="{FF2B5EF4-FFF2-40B4-BE49-F238E27FC236}">
                <a16:creationId xmlns:a16="http://schemas.microsoft.com/office/drawing/2014/main" id="{E5DCF6A3-5395-7BE1-9247-2CE97345E9DF}"/>
              </a:ext>
            </a:extLst>
          </p:cNvPr>
          <p:cNvSpPr>
            <a:spLocks noGrp="1"/>
          </p:cNvSpPr>
          <p:nvPr>
            <p:ph type="sldNum" sz="quarter" idx="12"/>
          </p:nvPr>
        </p:nvSpPr>
        <p:spPr/>
        <p:txBody>
          <a:bodyPr/>
          <a:lstStyle/>
          <a:p>
            <a:fld id="{534D449F-4C49-4668-836B-17D08AB72CE5}" type="slidenum">
              <a:rPr lang="fr-BE" smtClean="0"/>
              <a:t>102</a:t>
            </a:fld>
            <a:endParaRPr lang="fr-BE"/>
          </a:p>
        </p:txBody>
      </p:sp>
    </p:spTree>
    <p:extLst>
      <p:ext uri="{BB962C8B-B14F-4D97-AF65-F5344CB8AC3E}">
        <p14:creationId xmlns:p14="http://schemas.microsoft.com/office/powerpoint/2010/main" val="1040965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13FF9510-4BCC-004D-8477-ECB79C7348FC}"/>
              </a:ext>
            </a:extLst>
          </p:cNvPr>
          <p:cNvSpPr txBox="1"/>
          <p:nvPr/>
        </p:nvSpPr>
        <p:spPr>
          <a:xfrm>
            <a:off x="230418" y="1284191"/>
            <a:ext cx="8683164" cy="5073568"/>
          </a:xfrm>
          <a:prstGeom prst="rect">
            <a:avLst/>
          </a:prstGeom>
          <a:noFill/>
        </p:spPr>
        <p:txBody>
          <a:bodyPr wrap="square" rtlCol="0">
            <a:spAutoFit/>
          </a:bodyPr>
          <a:lstStyle/>
          <a:p>
            <a:pPr>
              <a:lnSpc>
                <a:spcPct val="107000"/>
              </a:lnSpc>
              <a:spcAft>
                <a:spcPts val="800"/>
              </a:spcAft>
            </a:pPr>
            <a:r>
              <a:rPr lang="fr-BE" dirty="0">
                <a:latin typeface="Roboto" panose="02000000000000000000" pitchFamily="2" charset="0"/>
                <a:ea typeface="Roboto" panose="02000000000000000000" pitchFamily="2" charset="0"/>
              </a:rPr>
              <a:t>Réduction du taux de marge à partir de 2022 </a:t>
            </a:r>
            <a:r>
              <a:rPr lang="fr-BE" dirty="0">
                <a:effectLst/>
                <a:latin typeface="Roboto" panose="02000000000000000000" pitchFamily="2" charset="0"/>
                <a:ea typeface="Roboto" panose="02000000000000000000" pitchFamily="2" charset="0"/>
                <a:cs typeface="Times New Roman" panose="02020603050405020304" pitchFamily="18" charset="0"/>
              </a:rPr>
              <a:t>car :</a:t>
            </a:r>
          </a:p>
          <a:p>
            <a:pPr>
              <a:lnSpc>
                <a:spcPct val="107000"/>
              </a:lnSpc>
              <a:spcAft>
                <a:spcPts val="800"/>
              </a:spcAft>
            </a:pP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Accélération de la hausse des salaires plus rapide en Belgique que dans les autres pays</a:t>
            </a: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Évolution des coûts de l’énergie plus rapide que des prix à la production</a:t>
            </a: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Évolution des prix à la production impactée par la conjoncture</a:t>
            </a: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r>
              <a:rPr lang="fr-BE" b="1" dirty="0">
                <a:solidFill>
                  <a:srgbClr val="C00000"/>
                </a:solidFill>
                <a:latin typeface="Roboto" panose="02000000000000000000" pitchFamily="2" charset="0"/>
                <a:ea typeface="Roboto" panose="02000000000000000000" pitchFamily="2" charset="0"/>
              </a:rPr>
              <a:t>Divergence entre secteurs et au sein des secteurs :</a:t>
            </a:r>
          </a:p>
          <a:p>
            <a:pPr marL="285750" lvl="1" indent="-285750" fontAlgn="ctr">
              <a:lnSpc>
                <a:spcPct val="107000"/>
              </a:lnSpc>
              <a:spcAft>
                <a:spcPts val="800"/>
              </a:spcAft>
              <a:buBlip>
                <a:blip r:embed="rId4"/>
              </a:buBlip>
              <a:tabLst>
                <a:tab pos="457200" algn="l"/>
              </a:tabLst>
            </a:pPr>
            <a:r>
              <a:rPr lang="fr-BE" dirty="0">
                <a:latin typeface="Roboto" panose="02000000000000000000" pitchFamily="2" charset="0"/>
                <a:ea typeface="Roboto" panose="02000000000000000000" pitchFamily="2" charset="0"/>
                <a:cs typeface="Times New Roman" panose="02020603050405020304" pitchFamily="18" charset="0"/>
              </a:rPr>
              <a:t>Orienté vers demande internationale vs intérieure</a:t>
            </a: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Commerce mondial vs européen</a:t>
            </a:r>
            <a:endParaRPr lang="fr-BE" dirty="0">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Intensif en travail vs intensif en énergie</a:t>
            </a: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0" lvl="1" fontAlgn="ctr">
              <a:lnSpc>
                <a:spcPct val="107000"/>
              </a:lnSpc>
              <a:spcAft>
                <a:spcPts val="800"/>
              </a:spcAft>
              <a:tabLst>
                <a:tab pos="457200" algn="l"/>
              </a:tabLst>
            </a:pPr>
            <a:endParaRPr lang="en-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p:txBody>
      </p:sp>
      <p:sp>
        <p:nvSpPr>
          <p:cNvPr id="3" name="ZoneTexte 4">
            <a:extLst>
              <a:ext uri="{FF2B5EF4-FFF2-40B4-BE49-F238E27FC236}">
                <a16:creationId xmlns:a16="http://schemas.microsoft.com/office/drawing/2014/main" id="{EA0A8264-4BDA-446C-4945-21212B7A3947}"/>
              </a:ext>
            </a:extLst>
          </p:cNvPr>
          <p:cNvSpPr txBox="1"/>
          <p:nvPr/>
        </p:nvSpPr>
        <p:spPr>
          <a:xfrm>
            <a:off x="1181199" y="93303"/>
            <a:ext cx="6781602" cy="523220"/>
          </a:xfrm>
          <a:prstGeom prst="rect">
            <a:avLst/>
          </a:prstGeom>
          <a:noFill/>
        </p:spPr>
        <p:txBody>
          <a:bodyPr wrap="square">
            <a:spAutoFit/>
          </a:bodyPr>
          <a:lstStyle/>
          <a:p>
            <a:pPr algn="ctr" defTabSz="457200"/>
            <a:r>
              <a:rPr lang="fr-BE" sz="2800" b="1" dirty="0">
                <a:solidFill>
                  <a:prstClr val="black"/>
                </a:solidFill>
                <a:latin typeface="Roboto" panose="02000000000000000000" pitchFamily="2" charset="0"/>
                <a:ea typeface="Roboto" panose="02000000000000000000" pitchFamily="2" charset="0"/>
              </a:rPr>
              <a:t>Conséquences pour les entreprises</a:t>
            </a:r>
          </a:p>
        </p:txBody>
      </p:sp>
      <p:sp>
        <p:nvSpPr>
          <p:cNvPr id="4" name="Espace réservé du numéro de diapositive 3">
            <a:extLst>
              <a:ext uri="{FF2B5EF4-FFF2-40B4-BE49-F238E27FC236}">
                <a16:creationId xmlns:a16="http://schemas.microsoft.com/office/drawing/2014/main" id="{3A15FB3E-8F15-6354-5E79-F8D0E04F8FE6}"/>
              </a:ext>
            </a:extLst>
          </p:cNvPr>
          <p:cNvSpPr>
            <a:spLocks noGrp="1"/>
          </p:cNvSpPr>
          <p:nvPr>
            <p:ph type="sldNum" sz="quarter" idx="12"/>
          </p:nvPr>
        </p:nvSpPr>
        <p:spPr/>
        <p:txBody>
          <a:bodyPr/>
          <a:lstStyle/>
          <a:p>
            <a:fld id="{534D449F-4C49-4668-836B-17D08AB72CE5}" type="slidenum">
              <a:rPr lang="fr-BE" smtClean="0"/>
              <a:t>103</a:t>
            </a:fld>
            <a:endParaRPr lang="fr-BE"/>
          </a:p>
        </p:txBody>
      </p:sp>
    </p:spTree>
    <p:extLst>
      <p:ext uri="{BB962C8B-B14F-4D97-AF65-F5344CB8AC3E}">
        <p14:creationId xmlns:p14="http://schemas.microsoft.com/office/powerpoint/2010/main" val="24524083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564373" y="570451"/>
            <a:ext cx="8279969" cy="990399"/>
          </a:xfrm>
        </p:spPr>
        <p:txBody>
          <a:bodyPr>
            <a:noAutofit/>
          </a:bodyPr>
          <a:lstStyle/>
          <a:p>
            <a:r>
              <a:rPr lang="fr-FR" sz="3200" b="1" dirty="0">
                <a:solidFill>
                  <a:srgbClr val="C00000"/>
                </a:solidFill>
              </a:rPr>
              <a:t>Quelles conséquences pour les finances publiques ? </a:t>
            </a:r>
            <a:endParaRPr lang="en-BE" sz="3200" dirty="0"/>
          </a:p>
        </p:txBody>
      </p:sp>
      <p:pic>
        <p:nvPicPr>
          <p:cNvPr id="3" name="Afbeelding 13">
            <a:extLst>
              <a:ext uri="{FF2B5EF4-FFF2-40B4-BE49-F238E27FC236}">
                <a16:creationId xmlns:a16="http://schemas.microsoft.com/office/drawing/2014/main" id="{FC59BAF9-7CDE-7207-E045-20251C5816A9}"/>
              </a:ext>
            </a:extLst>
          </p:cNvPr>
          <p:cNvPicPr>
            <a:picLocks noChangeAspect="1"/>
          </p:cNvPicPr>
          <p:nvPr/>
        </p:nvPicPr>
        <p:blipFill>
          <a:blip r:embed="rId3"/>
          <a:stretch>
            <a:fillRect/>
          </a:stretch>
        </p:blipFill>
        <p:spPr>
          <a:xfrm>
            <a:off x="3254883" y="1993143"/>
            <a:ext cx="3401809" cy="3420000"/>
          </a:xfrm>
          <a:prstGeom prst="rect">
            <a:avLst/>
          </a:prstGeom>
        </p:spPr>
      </p:pic>
      <p:sp>
        <p:nvSpPr>
          <p:cNvPr id="4" name="Espace réservé du numéro de diapositive 3">
            <a:extLst>
              <a:ext uri="{FF2B5EF4-FFF2-40B4-BE49-F238E27FC236}">
                <a16:creationId xmlns:a16="http://schemas.microsoft.com/office/drawing/2014/main" id="{7CECD9EB-F02F-2FF2-FB7C-209F2045E1B5}"/>
              </a:ext>
            </a:extLst>
          </p:cNvPr>
          <p:cNvSpPr>
            <a:spLocks noGrp="1"/>
          </p:cNvSpPr>
          <p:nvPr>
            <p:ph type="sldNum" sz="quarter" idx="12"/>
          </p:nvPr>
        </p:nvSpPr>
        <p:spPr/>
        <p:txBody>
          <a:bodyPr/>
          <a:lstStyle/>
          <a:p>
            <a:fld id="{534D449F-4C49-4668-836B-17D08AB72CE5}" type="slidenum">
              <a:rPr lang="fr-BE" smtClean="0"/>
              <a:t>104</a:t>
            </a:fld>
            <a:endParaRPr lang="fr-BE"/>
          </a:p>
        </p:txBody>
      </p:sp>
    </p:spTree>
    <p:extLst>
      <p:ext uri="{BB962C8B-B14F-4D97-AF65-F5344CB8AC3E}">
        <p14:creationId xmlns:p14="http://schemas.microsoft.com/office/powerpoint/2010/main" val="2608143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398683"/>
            <a:ext cx="8078599" cy="951946"/>
          </a:xfrm>
        </p:spPr>
        <p:txBody>
          <a:bodyPr>
            <a:noAutofit/>
          </a:bodyPr>
          <a:lstStyle/>
          <a:p>
            <a:pPr algn="ctr"/>
            <a:r>
              <a:rPr lang="fr-BE" b="1" dirty="0">
                <a:latin typeface="Roboto" panose="02000000000000000000" pitchFamily="2" charset="0"/>
                <a:ea typeface="Roboto" panose="02000000000000000000" pitchFamily="2" charset="0"/>
              </a:rPr>
              <a:t>Quelles conséquences pour les finances publiques ?</a:t>
            </a:r>
            <a:endParaRPr lang="fr-BE" sz="2800" dirty="0">
              <a:solidFill>
                <a:srgbClr val="FF0000"/>
              </a:solidFill>
            </a:endParaRPr>
          </a:p>
        </p:txBody>
      </p:sp>
      <p:pic>
        <p:nvPicPr>
          <p:cNvPr id="4" name="Image 3">
            <a:extLst>
              <a:ext uri="{FF2B5EF4-FFF2-40B4-BE49-F238E27FC236}">
                <a16:creationId xmlns:a16="http://schemas.microsoft.com/office/drawing/2014/main" id="{E492EE83-E4D7-38B1-2870-62FBDF6D7F66}"/>
              </a:ext>
            </a:extLst>
          </p:cNvPr>
          <p:cNvPicPr>
            <a:picLocks noChangeAspect="1"/>
          </p:cNvPicPr>
          <p:nvPr/>
        </p:nvPicPr>
        <p:blipFill>
          <a:blip r:embed="rId3"/>
          <a:stretch>
            <a:fillRect/>
          </a:stretch>
        </p:blipFill>
        <p:spPr>
          <a:xfrm>
            <a:off x="1381125" y="1780214"/>
            <a:ext cx="6381750" cy="3733800"/>
          </a:xfrm>
          <a:prstGeom prst="rect">
            <a:avLst/>
          </a:prstGeom>
        </p:spPr>
      </p:pic>
      <p:sp>
        <p:nvSpPr>
          <p:cNvPr id="5" name="ZoneTexte 4">
            <a:extLst>
              <a:ext uri="{FF2B5EF4-FFF2-40B4-BE49-F238E27FC236}">
                <a16:creationId xmlns:a16="http://schemas.microsoft.com/office/drawing/2014/main" id="{90F85439-EFC2-A015-8D53-AE4E75730C4E}"/>
              </a:ext>
            </a:extLst>
          </p:cNvPr>
          <p:cNvSpPr txBox="1"/>
          <p:nvPr/>
        </p:nvSpPr>
        <p:spPr>
          <a:xfrm>
            <a:off x="160916" y="1410882"/>
            <a:ext cx="8822167" cy="369332"/>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Déficit budgétaire de l’ensemble des pouvoirs publics</a:t>
            </a:r>
            <a:endParaRPr lang="en-BE" dirty="0">
              <a:latin typeface="Roboto" panose="02000000000000000000" pitchFamily="2" charset="0"/>
              <a:ea typeface="Roboto" panose="02000000000000000000" pitchFamily="2" charset="0"/>
            </a:endParaRPr>
          </a:p>
        </p:txBody>
      </p:sp>
      <p:sp>
        <p:nvSpPr>
          <p:cNvPr id="7" name="Titre 1">
            <a:extLst>
              <a:ext uri="{FF2B5EF4-FFF2-40B4-BE49-F238E27FC236}">
                <a16:creationId xmlns:a16="http://schemas.microsoft.com/office/drawing/2014/main" id="{6FA8A87E-0921-9637-CEE5-C6359278371F}"/>
              </a:ext>
            </a:extLst>
          </p:cNvPr>
          <p:cNvSpPr txBox="1">
            <a:spLocks/>
          </p:cNvSpPr>
          <p:nvPr/>
        </p:nvSpPr>
        <p:spPr>
          <a:xfrm>
            <a:off x="3682050" y="5766601"/>
            <a:ext cx="1779898"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BFP (2022)</a:t>
            </a:r>
          </a:p>
        </p:txBody>
      </p:sp>
      <p:sp>
        <p:nvSpPr>
          <p:cNvPr id="3" name="Espace réservé du numéro de diapositive 2">
            <a:extLst>
              <a:ext uri="{FF2B5EF4-FFF2-40B4-BE49-F238E27FC236}">
                <a16:creationId xmlns:a16="http://schemas.microsoft.com/office/drawing/2014/main" id="{1ADA235D-9361-CA02-953D-B73FAC5B3473}"/>
              </a:ext>
            </a:extLst>
          </p:cNvPr>
          <p:cNvSpPr>
            <a:spLocks noGrp="1"/>
          </p:cNvSpPr>
          <p:nvPr>
            <p:ph type="sldNum" sz="quarter" idx="12"/>
          </p:nvPr>
        </p:nvSpPr>
        <p:spPr/>
        <p:txBody>
          <a:bodyPr/>
          <a:lstStyle/>
          <a:p>
            <a:fld id="{534D449F-4C49-4668-836B-17D08AB72CE5}" type="slidenum">
              <a:rPr lang="fr-BE" smtClean="0"/>
              <a:t>105</a:t>
            </a:fld>
            <a:endParaRPr lang="fr-BE"/>
          </a:p>
        </p:txBody>
      </p:sp>
    </p:spTree>
    <p:extLst>
      <p:ext uri="{BB962C8B-B14F-4D97-AF65-F5344CB8AC3E}">
        <p14:creationId xmlns:p14="http://schemas.microsoft.com/office/powerpoint/2010/main" val="6630154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515318" y="-809972"/>
            <a:ext cx="8279969" cy="2387600"/>
          </a:xfrm>
        </p:spPr>
        <p:txBody>
          <a:bodyPr>
            <a:noAutofit/>
          </a:bodyPr>
          <a:lstStyle/>
          <a:p>
            <a:r>
              <a:rPr lang="fr-FR" sz="3200" dirty="0">
                <a:solidFill>
                  <a:srgbClr val="C00000"/>
                </a:solidFill>
              </a:rPr>
              <a:t>Diagnostic au niveau mondial</a:t>
            </a:r>
            <a:endParaRPr lang="en-BE" sz="3200" dirty="0"/>
          </a:p>
        </p:txBody>
      </p:sp>
      <p:pic>
        <p:nvPicPr>
          <p:cNvPr id="5" name="Afbeelding 4">
            <a:extLst>
              <a:ext uri="{FF2B5EF4-FFF2-40B4-BE49-F238E27FC236}">
                <a16:creationId xmlns:a16="http://schemas.microsoft.com/office/drawing/2014/main" id="{3BAD58C9-76C2-70F2-417E-04A11243E727}"/>
              </a:ext>
            </a:extLst>
          </p:cNvPr>
          <p:cNvPicPr>
            <a:picLocks noChangeAspect="1"/>
          </p:cNvPicPr>
          <p:nvPr/>
        </p:nvPicPr>
        <p:blipFill>
          <a:blip r:embed="rId3"/>
          <a:stretch>
            <a:fillRect/>
          </a:stretch>
        </p:blipFill>
        <p:spPr>
          <a:xfrm>
            <a:off x="3119235" y="2028608"/>
            <a:ext cx="2905530" cy="3105583"/>
          </a:xfrm>
          <a:prstGeom prst="rect">
            <a:avLst/>
          </a:prstGeom>
        </p:spPr>
      </p:pic>
      <p:sp>
        <p:nvSpPr>
          <p:cNvPr id="3" name="Espace réservé du numéro de diapositive 2">
            <a:extLst>
              <a:ext uri="{FF2B5EF4-FFF2-40B4-BE49-F238E27FC236}">
                <a16:creationId xmlns:a16="http://schemas.microsoft.com/office/drawing/2014/main" id="{D2AE0D78-0304-63DB-4D8B-AF168BCD542E}"/>
              </a:ext>
            </a:extLst>
          </p:cNvPr>
          <p:cNvSpPr>
            <a:spLocks noGrp="1"/>
          </p:cNvSpPr>
          <p:nvPr>
            <p:ph type="sldNum" sz="quarter" idx="12"/>
          </p:nvPr>
        </p:nvSpPr>
        <p:spPr/>
        <p:txBody>
          <a:bodyPr/>
          <a:lstStyle/>
          <a:p>
            <a:fld id="{534D449F-4C49-4668-836B-17D08AB72CE5}" type="slidenum">
              <a:rPr lang="fr-BE" smtClean="0"/>
              <a:t>106</a:t>
            </a:fld>
            <a:endParaRPr lang="fr-BE"/>
          </a:p>
        </p:txBody>
      </p:sp>
    </p:spTree>
    <p:extLst>
      <p:ext uri="{BB962C8B-B14F-4D97-AF65-F5344CB8AC3E}">
        <p14:creationId xmlns:p14="http://schemas.microsoft.com/office/powerpoint/2010/main" val="17434726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16FAE53B-1A07-AC5D-D341-2C023BC36AEE}"/>
              </a:ext>
            </a:extLst>
          </p:cNvPr>
          <p:cNvSpPr>
            <a:spLocks noGrp="1"/>
          </p:cNvSpPr>
          <p:nvPr>
            <p:ph idx="1"/>
          </p:nvPr>
        </p:nvSpPr>
        <p:spPr>
          <a:xfrm>
            <a:off x="114408" y="634999"/>
            <a:ext cx="8381892" cy="5778499"/>
          </a:xfrm>
        </p:spPr>
        <p:txBody>
          <a:bodyPr>
            <a:normAutofit/>
          </a:bodyPr>
          <a:lstStyle/>
          <a:p>
            <a:r>
              <a:rPr lang="fr-BE" sz="2400" b="1" dirty="0"/>
              <a:t>Inflation généralisée au niveau mondial</a:t>
            </a:r>
          </a:p>
          <a:p>
            <a:endParaRPr lang="fr-BE" sz="2400" dirty="0"/>
          </a:p>
          <a:p>
            <a:pPr lvl="1"/>
            <a:r>
              <a:rPr lang="fr-BE" sz="2000" dirty="0"/>
              <a:t>Forte demande confrontée à des contraintes d’offre</a:t>
            </a:r>
          </a:p>
          <a:p>
            <a:pPr marL="457200" lvl="1" indent="0">
              <a:buNone/>
            </a:pPr>
            <a:endParaRPr lang="fr-BE" sz="2000" dirty="0"/>
          </a:p>
          <a:p>
            <a:pPr marL="457200" lvl="1" indent="0">
              <a:buNone/>
            </a:pPr>
            <a:endParaRPr lang="fr-BE" sz="2000" dirty="0"/>
          </a:p>
          <a:p>
            <a:r>
              <a:rPr lang="fr-BE" sz="2400" b="1" dirty="0"/>
              <a:t>Guerre en Ukraine en Europe</a:t>
            </a:r>
          </a:p>
          <a:p>
            <a:endParaRPr lang="fr-BE" sz="2400" dirty="0"/>
          </a:p>
          <a:p>
            <a:pPr lvl="1"/>
            <a:r>
              <a:rPr lang="fr-BE" sz="2000" dirty="0"/>
              <a:t>Rupture d’approvisionnement en gaz</a:t>
            </a:r>
          </a:p>
          <a:p>
            <a:pPr lvl="1"/>
            <a:r>
              <a:rPr lang="fr-BE" sz="2000" dirty="0"/>
              <a:t>Crise sur les marchés de l’électricité et du gaz en Europe</a:t>
            </a:r>
          </a:p>
          <a:p>
            <a:pPr marL="457200" lvl="1" indent="0">
              <a:buNone/>
            </a:pPr>
            <a:endParaRPr lang="fr-BE" sz="2000" dirty="0"/>
          </a:p>
          <a:p>
            <a:pPr marL="457200" lvl="1" indent="0">
              <a:buNone/>
            </a:pPr>
            <a:endParaRPr lang="fr-BE" sz="2000" dirty="0"/>
          </a:p>
          <a:p>
            <a:r>
              <a:rPr lang="fr-BE" sz="2400" b="1" dirty="0"/>
              <a:t>Dégradation de la conjoncture au niveau mondial</a:t>
            </a:r>
          </a:p>
          <a:p>
            <a:pPr marL="0" indent="0">
              <a:buNone/>
            </a:pPr>
            <a:endParaRPr lang="fr-BE" sz="2400" dirty="0"/>
          </a:p>
          <a:p>
            <a:pPr marL="457200" lvl="1" indent="0">
              <a:buNone/>
            </a:pPr>
            <a:endParaRPr lang="fr-BE" dirty="0"/>
          </a:p>
          <a:p>
            <a:pPr lvl="1"/>
            <a:endParaRPr lang="fr-BE" dirty="0"/>
          </a:p>
          <a:p>
            <a:endParaRPr lang="fr-BE" dirty="0"/>
          </a:p>
        </p:txBody>
      </p:sp>
      <p:pic>
        <p:nvPicPr>
          <p:cNvPr id="2" name="Afbeelding 1">
            <a:extLst>
              <a:ext uri="{FF2B5EF4-FFF2-40B4-BE49-F238E27FC236}">
                <a16:creationId xmlns:a16="http://schemas.microsoft.com/office/drawing/2014/main" id="{87834797-5D81-9744-FE25-728D3F1AE309}"/>
              </a:ext>
            </a:extLst>
          </p:cNvPr>
          <p:cNvPicPr>
            <a:picLocks noChangeAspect="1"/>
          </p:cNvPicPr>
          <p:nvPr/>
        </p:nvPicPr>
        <p:blipFill>
          <a:blip r:embed="rId3"/>
          <a:stretch>
            <a:fillRect/>
          </a:stretch>
        </p:blipFill>
        <p:spPr>
          <a:xfrm>
            <a:off x="7613704" y="378426"/>
            <a:ext cx="1473092" cy="1440094"/>
          </a:xfrm>
          <a:prstGeom prst="rect">
            <a:avLst/>
          </a:prstGeom>
        </p:spPr>
      </p:pic>
      <p:pic>
        <p:nvPicPr>
          <p:cNvPr id="1026" name="Picture 2" descr="Warfare - Free weapons icons">
            <a:extLst>
              <a:ext uri="{FF2B5EF4-FFF2-40B4-BE49-F238E27FC236}">
                <a16:creationId xmlns:a16="http://schemas.microsoft.com/office/drawing/2014/main" id="{6699BD8D-90DE-F0AA-0173-43CD40B44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2075093"/>
            <a:ext cx="1587500" cy="15875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59784123-92F0-FB80-A7EC-892387A2F0F5}"/>
              </a:ext>
            </a:extLst>
          </p:cNvPr>
          <p:cNvPicPr>
            <a:picLocks noChangeAspect="1"/>
          </p:cNvPicPr>
          <p:nvPr/>
        </p:nvPicPr>
        <p:blipFill>
          <a:blip r:embed="rId5"/>
          <a:stretch>
            <a:fillRect/>
          </a:stretch>
        </p:blipFill>
        <p:spPr>
          <a:xfrm>
            <a:off x="7070235" y="4539060"/>
            <a:ext cx="2073765" cy="897818"/>
          </a:xfrm>
          <a:prstGeom prst="rect">
            <a:avLst/>
          </a:prstGeom>
        </p:spPr>
      </p:pic>
      <p:sp>
        <p:nvSpPr>
          <p:cNvPr id="3" name="Espace réservé du numéro de diapositive 2">
            <a:extLst>
              <a:ext uri="{FF2B5EF4-FFF2-40B4-BE49-F238E27FC236}">
                <a16:creationId xmlns:a16="http://schemas.microsoft.com/office/drawing/2014/main" id="{49556802-0147-A191-DC7D-AEA94008C03C}"/>
              </a:ext>
            </a:extLst>
          </p:cNvPr>
          <p:cNvSpPr>
            <a:spLocks noGrp="1"/>
          </p:cNvSpPr>
          <p:nvPr>
            <p:ph type="sldNum" sz="quarter" idx="12"/>
          </p:nvPr>
        </p:nvSpPr>
        <p:spPr/>
        <p:txBody>
          <a:bodyPr/>
          <a:lstStyle/>
          <a:p>
            <a:fld id="{534D449F-4C49-4668-836B-17D08AB72CE5}" type="slidenum">
              <a:rPr lang="fr-BE" smtClean="0"/>
              <a:t>107</a:t>
            </a:fld>
            <a:endParaRPr lang="fr-BE"/>
          </a:p>
        </p:txBody>
      </p:sp>
    </p:spTree>
    <p:extLst>
      <p:ext uri="{BB962C8B-B14F-4D97-AF65-F5344CB8AC3E}">
        <p14:creationId xmlns:p14="http://schemas.microsoft.com/office/powerpoint/2010/main" val="37936657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4082153-71E0-79CA-F8E9-BC60077CFE0C}"/>
              </a:ext>
            </a:extLst>
          </p:cNvPr>
          <p:cNvSpPr>
            <a:spLocks noGrp="1"/>
          </p:cNvSpPr>
          <p:nvPr>
            <p:ph idx="1"/>
          </p:nvPr>
        </p:nvSpPr>
        <p:spPr>
          <a:xfrm>
            <a:off x="628650" y="791844"/>
            <a:ext cx="8515350" cy="5761355"/>
          </a:xfrm>
        </p:spPr>
        <p:txBody>
          <a:bodyPr>
            <a:normAutofit/>
          </a:bodyPr>
          <a:lstStyle/>
          <a:p>
            <a:r>
              <a:rPr lang="fr-BE" b="1" dirty="0"/>
              <a:t>Incertitudes</a:t>
            </a:r>
          </a:p>
          <a:p>
            <a:pPr lvl="1"/>
            <a:r>
              <a:rPr lang="fr-BE" dirty="0"/>
              <a:t>Approvisionnement énergétique/Inflation/Conjoncture/Transmission prix-salaires</a:t>
            </a:r>
          </a:p>
          <a:p>
            <a:pPr lvl="1"/>
            <a:endParaRPr lang="fr-BE" dirty="0"/>
          </a:p>
          <a:p>
            <a:pPr marL="457200" lvl="1" indent="0">
              <a:buNone/>
            </a:pPr>
            <a:endParaRPr lang="fr-BE" dirty="0"/>
          </a:p>
          <a:p>
            <a:r>
              <a:rPr lang="fr-BE" b="1" dirty="0"/>
              <a:t>Politique socio-économique</a:t>
            </a:r>
          </a:p>
          <a:p>
            <a:pPr lvl="1"/>
            <a:r>
              <a:rPr lang="fr-BE" dirty="0"/>
              <a:t>Politique monétaire freine la demande</a:t>
            </a:r>
          </a:p>
          <a:p>
            <a:pPr lvl="1"/>
            <a:r>
              <a:rPr lang="fr-BE" dirty="0"/>
              <a:t>Politique budgétaire en Europe</a:t>
            </a:r>
          </a:p>
          <a:p>
            <a:pPr lvl="2"/>
            <a:r>
              <a:rPr lang="fr-BE" dirty="0"/>
              <a:t>Préserver les agents de la hausse de prix</a:t>
            </a:r>
          </a:p>
          <a:p>
            <a:pPr lvl="2"/>
            <a:r>
              <a:rPr lang="fr-BE" dirty="0"/>
              <a:t>Compenser les effets de la hausse de prix pour les ménages et les entreprises les plus en difficulté</a:t>
            </a:r>
          </a:p>
        </p:txBody>
      </p:sp>
      <p:pic>
        <p:nvPicPr>
          <p:cNvPr id="2050" name="Picture 2" descr="Businessman with doubts free vector icons designed by Freepik | Vector  free, Free icons, Vector icon design">
            <a:extLst>
              <a:ext uri="{FF2B5EF4-FFF2-40B4-BE49-F238E27FC236}">
                <a16:creationId xmlns:a16="http://schemas.microsoft.com/office/drawing/2014/main" id="{4107B902-EACE-371B-F1CC-5297D05DB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119619"/>
            <a:ext cx="2009775" cy="10551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litics Icon - Free PNG &amp; SVG 955295 - Noun Project">
            <a:extLst>
              <a:ext uri="{FF2B5EF4-FFF2-40B4-BE49-F238E27FC236}">
                <a16:creationId xmlns:a16="http://schemas.microsoft.com/office/drawing/2014/main" id="{086A6F18-5A8F-07E3-2579-46DF63301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0" y="2222500"/>
            <a:ext cx="11049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conomy Icon - Free PNG &amp; SVG 813709 - Noun Project">
            <a:extLst>
              <a:ext uri="{FF2B5EF4-FFF2-40B4-BE49-F238E27FC236}">
                <a16:creationId xmlns:a16="http://schemas.microsoft.com/office/drawing/2014/main" id="{9AD4FAB4-1F2D-CC03-969F-34DB14267B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8800" y="2108200"/>
            <a:ext cx="1320800" cy="13208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3A5E4964-A89C-818A-AC56-58BBC71CD920}"/>
              </a:ext>
            </a:extLst>
          </p:cNvPr>
          <p:cNvSpPr>
            <a:spLocks noGrp="1"/>
          </p:cNvSpPr>
          <p:nvPr>
            <p:ph type="sldNum" sz="quarter" idx="12"/>
          </p:nvPr>
        </p:nvSpPr>
        <p:spPr/>
        <p:txBody>
          <a:bodyPr/>
          <a:lstStyle/>
          <a:p>
            <a:fld id="{534D449F-4C49-4668-836B-17D08AB72CE5}" type="slidenum">
              <a:rPr lang="fr-BE" smtClean="0"/>
              <a:t>108</a:t>
            </a:fld>
            <a:endParaRPr lang="fr-BE"/>
          </a:p>
        </p:txBody>
      </p:sp>
    </p:spTree>
    <p:extLst>
      <p:ext uri="{BB962C8B-B14F-4D97-AF65-F5344CB8AC3E}">
        <p14:creationId xmlns:p14="http://schemas.microsoft.com/office/powerpoint/2010/main" val="19174931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515318" y="-809972"/>
            <a:ext cx="8279969" cy="2387600"/>
          </a:xfrm>
        </p:spPr>
        <p:txBody>
          <a:bodyPr>
            <a:noAutofit/>
          </a:bodyPr>
          <a:lstStyle/>
          <a:p>
            <a:r>
              <a:rPr lang="fr-FR" sz="3200" dirty="0">
                <a:solidFill>
                  <a:srgbClr val="C00000"/>
                </a:solidFill>
              </a:rPr>
              <a:t>Diagnostic au niveau belge</a:t>
            </a:r>
            <a:endParaRPr lang="en-BE" sz="3200" dirty="0"/>
          </a:p>
        </p:txBody>
      </p:sp>
      <p:pic>
        <p:nvPicPr>
          <p:cNvPr id="5" name="Afbeelding 4">
            <a:extLst>
              <a:ext uri="{FF2B5EF4-FFF2-40B4-BE49-F238E27FC236}">
                <a16:creationId xmlns:a16="http://schemas.microsoft.com/office/drawing/2014/main" id="{842D6AF8-DA85-60DA-17AC-6DDA1DF60C57}"/>
              </a:ext>
            </a:extLst>
          </p:cNvPr>
          <p:cNvPicPr>
            <a:picLocks noChangeAspect="1"/>
          </p:cNvPicPr>
          <p:nvPr/>
        </p:nvPicPr>
        <p:blipFill>
          <a:blip r:embed="rId3"/>
          <a:stretch>
            <a:fillRect/>
          </a:stretch>
        </p:blipFill>
        <p:spPr>
          <a:xfrm>
            <a:off x="2624204" y="2101766"/>
            <a:ext cx="3895591" cy="3194134"/>
          </a:xfrm>
          <a:prstGeom prst="rect">
            <a:avLst/>
          </a:prstGeom>
        </p:spPr>
      </p:pic>
      <p:sp>
        <p:nvSpPr>
          <p:cNvPr id="3" name="Espace réservé du numéro de diapositive 2">
            <a:extLst>
              <a:ext uri="{FF2B5EF4-FFF2-40B4-BE49-F238E27FC236}">
                <a16:creationId xmlns:a16="http://schemas.microsoft.com/office/drawing/2014/main" id="{B6590BC0-19CA-F129-0C87-65AA298004D5}"/>
              </a:ext>
            </a:extLst>
          </p:cNvPr>
          <p:cNvSpPr>
            <a:spLocks noGrp="1"/>
          </p:cNvSpPr>
          <p:nvPr>
            <p:ph type="sldNum" sz="quarter" idx="12"/>
          </p:nvPr>
        </p:nvSpPr>
        <p:spPr/>
        <p:txBody>
          <a:bodyPr/>
          <a:lstStyle/>
          <a:p>
            <a:fld id="{534D449F-4C49-4668-836B-17D08AB72CE5}" type="slidenum">
              <a:rPr lang="fr-BE" smtClean="0"/>
              <a:t>109</a:t>
            </a:fld>
            <a:endParaRPr lang="fr-BE"/>
          </a:p>
        </p:txBody>
      </p:sp>
    </p:spTree>
    <p:extLst>
      <p:ext uri="{BB962C8B-B14F-4D97-AF65-F5344CB8AC3E}">
        <p14:creationId xmlns:p14="http://schemas.microsoft.com/office/powerpoint/2010/main" val="100991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880843" y="63123"/>
            <a:ext cx="8078599" cy="951946"/>
          </a:xfrm>
        </p:spPr>
        <p:txBody>
          <a:bodyPr>
            <a:noAutofit/>
          </a:bodyPr>
          <a:lstStyle/>
          <a:p>
            <a:pPr algn="ctr"/>
            <a:r>
              <a:rPr lang="fr-BE" sz="3200" dirty="0"/>
              <a:t>Hausse des prix des matières premières</a:t>
            </a:r>
          </a:p>
        </p:txBody>
      </p:sp>
      <p:pic>
        <p:nvPicPr>
          <p:cNvPr id="4" name="Image 3">
            <a:extLst>
              <a:ext uri="{FF2B5EF4-FFF2-40B4-BE49-F238E27FC236}">
                <a16:creationId xmlns:a16="http://schemas.microsoft.com/office/drawing/2014/main" id="{07CBCF1C-DF1A-93CC-18E4-DBA3E2A56C75}"/>
              </a:ext>
            </a:extLst>
          </p:cNvPr>
          <p:cNvPicPr>
            <a:picLocks noChangeAspect="1"/>
          </p:cNvPicPr>
          <p:nvPr/>
        </p:nvPicPr>
        <p:blipFill>
          <a:blip r:embed="rId3"/>
          <a:stretch>
            <a:fillRect/>
          </a:stretch>
        </p:blipFill>
        <p:spPr>
          <a:xfrm>
            <a:off x="284264" y="1278884"/>
            <a:ext cx="4095750" cy="3981450"/>
          </a:xfrm>
          <a:prstGeom prst="rect">
            <a:avLst/>
          </a:prstGeom>
        </p:spPr>
      </p:pic>
      <p:pic>
        <p:nvPicPr>
          <p:cNvPr id="5" name="Image 4">
            <a:extLst>
              <a:ext uri="{FF2B5EF4-FFF2-40B4-BE49-F238E27FC236}">
                <a16:creationId xmlns:a16="http://schemas.microsoft.com/office/drawing/2014/main" id="{520ACF68-CB3C-9291-8387-52629115168B}"/>
              </a:ext>
            </a:extLst>
          </p:cNvPr>
          <p:cNvPicPr>
            <a:picLocks noChangeAspect="1"/>
          </p:cNvPicPr>
          <p:nvPr/>
        </p:nvPicPr>
        <p:blipFill>
          <a:blip r:embed="rId4"/>
          <a:stretch>
            <a:fillRect/>
          </a:stretch>
        </p:blipFill>
        <p:spPr>
          <a:xfrm>
            <a:off x="4572000" y="1164584"/>
            <a:ext cx="4010025" cy="4210050"/>
          </a:xfrm>
          <a:prstGeom prst="rect">
            <a:avLst/>
          </a:prstGeom>
        </p:spPr>
      </p:pic>
      <p:sp>
        <p:nvSpPr>
          <p:cNvPr id="6" name="ZoneTexte 5">
            <a:extLst>
              <a:ext uri="{FF2B5EF4-FFF2-40B4-BE49-F238E27FC236}">
                <a16:creationId xmlns:a16="http://schemas.microsoft.com/office/drawing/2014/main" id="{95056AC4-F6A4-97A0-7596-BFAF98D44BB0}"/>
              </a:ext>
            </a:extLst>
          </p:cNvPr>
          <p:cNvSpPr txBox="1"/>
          <p:nvPr/>
        </p:nvSpPr>
        <p:spPr>
          <a:xfrm>
            <a:off x="3476988" y="5693416"/>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
        <p:nvSpPr>
          <p:cNvPr id="3" name="Espace réservé du numéro de diapositive 2">
            <a:extLst>
              <a:ext uri="{FF2B5EF4-FFF2-40B4-BE49-F238E27FC236}">
                <a16:creationId xmlns:a16="http://schemas.microsoft.com/office/drawing/2014/main" id="{4E870094-E0F0-10B4-171F-D5DF813DA91E}"/>
              </a:ext>
            </a:extLst>
          </p:cNvPr>
          <p:cNvSpPr>
            <a:spLocks noGrp="1"/>
          </p:cNvSpPr>
          <p:nvPr>
            <p:ph type="sldNum" sz="quarter" idx="12"/>
          </p:nvPr>
        </p:nvSpPr>
        <p:spPr/>
        <p:txBody>
          <a:bodyPr/>
          <a:lstStyle/>
          <a:p>
            <a:fld id="{534D449F-4C49-4668-836B-17D08AB72CE5}" type="slidenum">
              <a:rPr lang="fr-BE" smtClean="0"/>
              <a:t>11</a:t>
            </a:fld>
            <a:endParaRPr lang="fr-BE"/>
          </a:p>
        </p:txBody>
      </p:sp>
    </p:spTree>
    <p:extLst>
      <p:ext uri="{BB962C8B-B14F-4D97-AF65-F5344CB8AC3E}">
        <p14:creationId xmlns:p14="http://schemas.microsoft.com/office/powerpoint/2010/main" val="28343476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866860-A133-452E-7DDA-1F1EF66FD206}"/>
              </a:ext>
            </a:extLst>
          </p:cNvPr>
          <p:cNvSpPr>
            <a:spLocks noGrp="1"/>
          </p:cNvSpPr>
          <p:nvPr>
            <p:ph idx="1"/>
          </p:nvPr>
        </p:nvSpPr>
        <p:spPr>
          <a:xfrm>
            <a:off x="628650" y="809624"/>
            <a:ext cx="8515350" cy="5743575"/>
          </a:xfrm>
        </p:spPr>
        <p:txBody>
          <a:bodyPr>
            <a:normAutofit/>
          </a:bodyPr>
          <a:lstStyle/>
          <a:p>
            <a:r>
              <a:rPr lang="fr-BE" dirty="0"/>
              <a:t>La crise sur les </a:t>
            </a:r>
            <a:r>
              <a:rPr lang="fr-BE" b="1" dirty="0"/>
              <a:t>marchés de l’électricité et du gaz </a:t>
            </a:r>
            <a:r>
              <a:rPr lang="fr-BE" dirty="0"/>
              <a:t>crée une situation inédite pour les ménages et les entreprises</a:t>
            </a:r>
          </a:p>
          <a:p>
            <a:endParaRPr lang="fr-BE" dirty="0"/>
          </a:p>
          <a:p>
            <a:endParaRPr lang="fr-BE" dirty="0"/>
          </a:p>
          <a:p>
            <a:pPr lvl="1"/>
            <a:r>
              <a:rPr lang="fr-BE" dirty="0"/>
              <a:t>L’ampleur et la rapidité de la hausse des prix posent des </a:t>
            </a:r>
            <a:r>
              <a:rPr lang="fr-BE" b="1" dirty="0"/>
              <a:t>problèmes de trésorerie pour les ménages et les entreprises</a:t>
            </a:r>
          </a:p>
          <a:p>
            <a:pPr lvl="1"/>
            <a:r>
              <a:rPr lang="fr-BE" dirty="0"/>
              <a:t>L’impossibilité de répercuter la hausse des coûts dans les prix met certaines </a:t>
            </a:r>
            <a:r>
              <a:rPr lang="fr-BE" b="1" dirty="0"/>
              <a:t>entreprises à l’arrêt </a:t>
            </a:r>
          </a:p>
          <a:p>
            <a:pPr lvl="1"/>
            <a:r>
              <a:rPr lang="fr-BE" dirty="0"/>
              <a:t>Le désordre s’accroît sur les </a:t>
            </a:r>
            <a:r>
              <a:rPr lang="fr-BE" b="1" dirty="0"/>
              <a:t>chaînes de valeur en Europe</a:t>
            </a:r>
          </a:p>
          <a:p>
            <a:pPr lvl="1"/>
            <a:r>
              <a:rPr lang="fr-BE" dirty="0"/>
              <a:t>L’incertitude et l’angoisse touchent l’ensemble des </a:t>
            </a:r>
            <a:r>
              <a:rPr lang="fr-BE" b="1" dirty="0"/>
              <a:t>agents économiques</a:t>
            </a:r>
          </a:p>
          <a:p>
            <a:pPr lvl="1"/>
            <a:endParaRPr lang="fr-BE" dirty="0"/>
          </a:p>
        </p:txBody>
      </p:sp>
      <p:pic>
        <p:nvPicPr>
          <p:cNvPr id="4" name="Afbeelding 3">
            <a:extLst>
              <a:ext uri="{FF2B5EF4-FFF2-40B4-BE49-F238E27FC236}">
                <a16:creationId xmlns:a16="http://schemas.microsoft.com/office/drawing/2014/main" id="{70ACABFE-788D-FC78-2FB3-A7452B776475}"/>
              </a:ext>
            </a:extLst>
          </p:cNvPr>
          <p:cNvPicPr>
            <a:picLocks noChangeAspect="1"/>
          </p:cNvPicPr>
          <p:nvPr/>
        </p:nvPicPr>
        <p:blipFill>
          <a:blip r:embed="rId3"/>
          <a:stretch>
            <a:fillRect/>
          </a:stretch>
        </p:blipFill>
        <p:spPr>
          <a:xfrm>
            <a:off x="3137714" y="1562100"/>
            <a:ext cx="1748611" cy="1511300"/>
          </a:xfrm>
          <a:prstGeom prst="rect">
            <a:avLst/>
          </a:prstGeom>
        </p:spPr>
      </p:pic>
      <p:sp>
        <p:nvSpPr>
          <p:cNvPr id="2" name="Espace réservé du numéro de diapositive 1">
            <a:extLst>
              <a:ext uri="{FF2B5EF4-FFF2-40B4-BE49-F238E27FC236}">
                <a16:creationId xmlns:a16="http://schemas.microsoft.com/office/drawing/2014/main" id="{7F548580-037A-FDED-A79B-DA2EE9A085F9}"/>
              </a:ext>
            </a:extLst>
          </p:cNvPr>
          <p:cNvSpPr>
            <a:spLocks noGrp="1"/>
          </p:cNvSpPr>
          <p:nvPr>
            <p:ph type="sldNum" sz="quarter" idx="12"/>
          </p:nvPr>
        </p:nvSpPr>
        <p:spPr/>
        <p:txBody>
          <a:bodyPr/>
          <a:lstStyle/>
          <a:p>
            <a:fld id="{534D449F-4C49-4668-836B-17D08AB72CE5}" type="slidenum">
              <a:rPr lang="fr-BE" smtClean="0"/>
              <a:t>110</a:t>
            </a:fld>
            <a:endParaRPr lang="fr-BE"/>
          </a:p>
        </p:txBody>
      </p:sp>
    </p:spTree>
    <p:extLst>
      <p:ext uri="{BB962C8B-B14F-4D97-AF65-F5344CB8AC3E}">
        <p14:creationId xmlns:p14="http://schemas.microsoft.com/office/powerpoint/2010/main" val="40213645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11C306-6EE3-0C84-C5BB-CC7748C5A30D}"/>
              </a:ext>
            </a:extLst>
          </p:cNvPr>
          <p:cNvSpPr>
            <a:spLocks noGrp="1"/>
          </p:cNvSpPr>
          <p:nvPr>
            <p:ph idx="1"/>
          </p:nvPr>
        </p:nvSpPr>
        <p:spPr>
          <a:xfrm>
            <a:off x="527050" y="822324"/>
            <a:ext cx="8515350" cy="5426075"/>
          </a:xfrm>
        </p:spPr>
        <p:txBody>
          <a:bodyPr>
            <a:normAutofit fontScale="92500"/>
          </a:bodyPr>
          <a:lstStyle/>
          <a:p>
            <a:r>
              <a:rPr lang="fr-BE" b="1" dirty="0"/>
              <a:t>L’indexation et les mesures du gouvernement </a:t>
            </a:r>
            <a:r>
              <a:rPr lang="fr-BE" dirty="0"/>
              <a:t>préservent à court terme, macro-économiquement, le revenu réel des ménages mais</a:t>
            </a:r>
          </a:p>
          <a:p>
            <a:endParaRPr lang="fr-BE" dirty="0"/>
          </a:p>
          <a:p>
            <a:pPr lvl="1"/>
            <a:r>
              <a:rPr lang="fr-BE" dirty="0"/>
              <a:t>Difficultés pour les deux premiers déciles à s’ajuster face à la </a:t>
            </a:r>
            <a:r>
              <a:rPr lang="fr-BE" b="1" dirty="0"/>
              <a:t>hausse des prix de l’alimentation</a:t>
            </a:r>
          </a:p>
          <a:p>
            <a:pPr lvl="1"/>
            <a:r>
              <a:rPr lang="fr-BE" dirty="0"/>
              <a:t>Grande diversité au sein des ménages à partir des </a:t>
            </a:r>
            <a:r>
              <a:rPr lang="fr-BE" b="1" dirty="0"/>
              <a:t>troisièmes déciles en matière énergétique</a:t>
            </a:r>
          </a:p>
          <a:p>
            <a:pPr lvl="1"/>
            <a:r>
              <a:rPr lang="fr-BE" dirty="0"/>
              <a:t>Diversité en matière d’</a:t>
            </a:r>
            <a:r>
              <a:rPr lang="fr-BE" b="1" dirty="0"/>
              <a:t>indexation</a:t>
            </a:r>
          </a:p>
          <a:p>
            <a:pPr lvl="1"/>
            <a:endParaRPr lang="fr-BE" dirty="0"/>
          </a:p>
          <a:p>
            <a:pPr marL="457200" lvl="1" indent="0">
              <a:buNone/>
            </a:pPr>
            <a:endParaRPr lang="fr-BE" dirty="0"/>
          </a:p>
          <a:p>
            <a:r>
              <a:rPr lang="fr-BE" sz="2800" dirty="0">
                <a:latin typeface="Roboto" panose="02000000000000000000" pitchFamily="2" charset="0"/>
                <a:ea typeface="Roboto" panose="02000000000000000000" pitchFamily="2" charset="0"/>
                <a:sym typeface="Wingdings" panose="05000000000000000000" pitchFamily="2" charset="2"/>
              </a:rPr>
              <a:t>À court terme, macro-économiquement, les entreprises et l’État supportent la majorité des </a:t>
            </a:r>
            <a:r>
              <a:rPr lang="fr-BE" sz="2800" b="1" dirty="0">
                <a:latin typeface="Roboto" panose="02000000000000000000" pitchFamily="2" charset="0"/>
                <a:ea typeface="Roboto" panose="02000000000000000000" pitchFamily="2" charset="0"/>
                <a:sym typeface="Wingdings" panose="05000000000000000000" pitchFamily="2" charset="2"/>
              </a:rPr>
              <a:t>conséquences du prélèvement sur l’économie nationale</a:t>
            </a:r>
          </a:p>
          <a:p>
            <a:endParaRPr lang="fr-BE" dirty="0"/>
          </a:p>
        </p:txBody>
      </p:sp>
      <p:sp>
        <p:nvSpPr>
          <p:cNvPr id="2" name="Espace réservé du numéro de diapositive 1">
            <a:extLst>
              <a:ext uri="{FF2B5EF4-FFF2-40B4-BE49-F238E27FC236}">
                <a16:creationId xmlns:a16="http://schemas.microsoft.com/office/drawing/2014/main" id="{DACD7E53-D634-7DD7-0B2D-A64A607D4FAF}"/>
              </a:ext>
            </a:extLst>
          </p:cNvPr>
          <p:cNvSpPr>
            <a:spLocks noGrp="1"/>
          </p:cNvSpPr>
          <p:nvPr>
            <p:ph type="sldNum" sz="quarter" idx="12"/>
          </p:nvPr>
        </p:nvSpPr>
        <p:spPr/>
        <p:txBody>
          <a:bodyPr/>
          <a:lstStyle/>
          <a:p>
            <a:fld id="{534D449F-4C49-4668-836B-17D08AB72CE5}" type="slidenum">
              <a:rPr lang="fr-BE" smtClean="0"/>
              <a:t>111</a:t>
            </a:fld>
            <a:endParaRPr lang="fr-BE"/>
          </a:p>
        </p:txBody>
      </p:sp>
    </p:spTree>
    <p:extLst>
      <p:ext uri="{BB962C8B-B14F-4D97-AF65-F5344CB8AC3E}">
        <p14:creationId xmlns:p14="http://schemas.microsoft.com/office/powerpoint/2010/main" val="7594815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515318" y="-809972"/>
            <a:ext cx="8279969" cy="2387600"/>
          </a:xfrm>
        </p:spPr>
        <p:txBody>
          <a:bodyPr>
            <a:noAutofit/>
          </a:bodyPr>
          <a:lstStyle/>
          <a:p>
            <a:r>
              <a:rPr lang="fr-FR" sz="3200" dirty="0">
                <a:solidFill>
                  <a:srgbClr val="C00000"/>
                </a:solidFill>
              </a:rPr>
              <a:t>Les enjeux de l’immédiat</a:t>
            </a:r>
            <a:endParaRPr lang="en-BE" sz="3200" dirty="0"/>
          </a:p>
        </p:txBody>
      </p:sp>
      <p:pic>
        <p:nvPicPr>
          <p:cNvPr id="5" name="Afbeelding 4">
            <a:extLst>
              <a:ext uri="{FF2B5EF4-FFF2-40B4-BE49-F238E27FC236}">
                <a16:creationId xmlns:a16="http://schemas.microsoft.com/office/drawing/2014/main" id="{77E0477E-4B88-2E4B-020C-B352B9B91A18}"/>
              </a:ext>
            </a:extLst>
          </p:cNvPr>
          <p:cNvPicPr>
            <a:picLocks noChangeAspect="1"/>
          </p:cNvPicPr>
          <p:nvPr/>
        </p:nvPicPr>
        <p:blipFill>
          <a:blip r:embed="rId3"/>
          <a:stretch>
            <a:fillRect/>
          </a:stretch>
        </p:blipFill>
        <p:spPr>
          <a:xfrm>
            <a:off x="2878641" y="1852334"/>
            <a:ext cx="3553321" cy="3991532"/>
          </a:xfrm>
          <a:prstGeom prst="rect">
            <a:avLst/>
          </a:prstGeom>
        </p:spPr>
      </p:pic>
      <p:sp>
        <p:nvSpPr>
          <p:cNvPr id="3" name="Espace réservé du numéro de diapositive 2">
            <a:extLst>
              <a:ext uri="{FF2B5EF4-FFF2-40B4-BE49-F238E27FC236}">
                <a16:creationId xmlns:a16="http://schemas.microsoft.com/office/drawing/2014/main" id="{7011A3A8-50B9-E053-A8D4-4DE2FAB61FAD}"/>
              </a:ext>
            </a:extLst>
          </p:cNvPr>
          <p:cNvSpPr>
            <a:spLocks noGrp="1"/>
          </p:cNvSpPr>
          <p:nvPr>
            <p:ph type="sldNum" sz="quarter" idx="12"/>
          </p:nvPr>
        </p:nvSpPr>
        <p:spPr/>
        <p:txBody>
          <a:bodyPr/>
          <a:lstStyle/>
          <a:p>
            <a:fld id="{534D449F-4C49-4668-836B-17D08AB72CE5}" type="slidenum">
              <a:rPr lang="fr-BE" smtClean="0"/>
              <a:t>112</a:t>
            </a:fld>
            <a:endParaRPr lang="fr-BE"/>
          </a:p>
        </p:txBody>
      </p:sp>
    </p:spTree>
    <p:extLst>
      <p:ext uri="{BB962C8B-B14F-4D97-AF65-F5344CB8AC3E}">
        <p14:creationId xmlns:p14="http://schemas.microsoft.com/office/powerpoint/2010/main" val="311317843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FDD3F5A-DBBF-229C-5A93-8E22FF20DF8A}"/>
              </a:ext>
            </a:extLst>
          </p:cNvPr>
          <p:cNvSpPr txBox="1"/>
          <p:nvPr/>
        </p:nvSpPr>
        <p:spPr>
          <a:xfrm>
            <a:off x="532701" y="2153749"/>
            <a:ext cx="8229600" cy="3477875"/>
          </a:xfrm>
          <a:prstGeom prst="rect">
            <a:avLst/>
          </a:prstGeom>
          <a:noFill/>
        </p:spPr>
        <p:txBody>
          <a:bodyPr wrap="square">
            <a:spAutoFit/>
          </a:bodyPr>
          <a:lstStyle/>
          <a:p>
            <a:r>
              <a:rPr lang="en-US" sz="2000" b="0" i="0" dirty="0">
                <a:solidFill>
                  <a:srgbClr val="242424"/>
                </a:solidFill>
                <a:effectLst/>
                <a:latin typeface="Roboto" panose="02000000000000000000" pitchFamily="2" charset="0"/>
                <a:ea typeface="Roboto" panose="02000000000000000000" pitchFamily="2" charset="0"/>
              </a:rPr>
              <a:t>“The skyrocketing electricity prices are now exposing, for different reasons, the limitations of our current electricity market design. It was developed under completely different circumstances and for completely different purposes. It is no longer fit for purpose. </a:t>
            </a:r>
          </a:p>
          <a:p>
            <a:endParaRPr lang="en-US" sz="2000" b="0" i="0" dirty="0">
              <a:solidFill>
                <a:srgbClr val="242424"/>
              </a:solidFill>
              <a:effectLst/>
              <a:latin typeface="Roboto" panose="02000000000000000000" pitchFamily="2" charset="0"/>
              <a:ea typeface="Roboto" panose="02000000000000000000" pitchFamily="2" charset="0"/>
            </a:endParaRPr>
          </a:p>
          <a:p>
            <a:r>
              <a:rPr lang="en-US" sz="2000" b="0" i="0" dirty="0">
                <a:solidFill>
                  <a:srgbClr val="242424"/>
                </a:solidFill>
                <a:effectLst/>
                <a:latin typeface="Roboto" panose="02000000000000000000" pitchFamily="2" charset="0"/>
                <a:ea typeface="Roboto" panose="02000000000000000000" pitchFamily="2" charset="0"/>
              </a:rPr>
              <a:t>That is why we, the Commission, are now working on an emergency intervention and a structural reform of the electricity market. We need a new market model for electricity that really functions and brings us back into balance.”</a:t>
            </a:r>
          </a:p>
          <a:p>
            <a:endParaRPr lang="fr-BE" sz="2000" dirty="0">
              <a:latin typeface="Roboto" panose="02000000000000000000" pitchFamily="2" charset="0"/>
              <a:ea typeface="Roboto" panose="02000000000000000000" pitchFamily="2" charset="0"/>
            </a:endParaRPr>
          </a:p>
          <a:p>
            <a:pPr algn="r"/>
            <a:r>
              <a:rPr lang="fr-BE" sz="2000" dirty="0">
                <a:latin typeface="Roboto" panose="02000000000000000000" pitchFamily="2" charset="0"/>
                <a:ea typeface="Roboto" panose="02000000000000000000" pitchFamily="2" charset="0"/>
              </a:rPr>
              <a:t>Ursula von der </a:t>
            </a:r>
            <a:r>
              <a:rPr lang="fr-BE" sz="2000" dirty="0" err="1">
                <a:latin typeface="Roboto" panose="02000000000000000000" pitchFamily="2" charset="0"/>
                <a:ea typeface="Roboto" panose="02000000000000000000" pitchFamily="2" charset="0"/>
              </a:rPr>
              <a:t>Leyen</a:t>
            </a:r>
            <a:r>
              <a:rPr lang="en-US" sz="2000" dirty="0">
                <a:solidFill>
                  <a:srgbClr val="242424"/>
                </a:solidFill>
                <a:latin typeface="Roboto" panose="02000000000000000000" pitchFamily="2" charset="0"/>
                <a:ea typeface="Roboto" panose="02000000000000000000" pitchFamily="2" charset="0"/>
              </a:rPr>
              <a:t>, 29 </a:t>
            </a:r>
            <a:r>
              <a:rPr lang="en-US" sz="2000" dirty="0" err="1">
                <a:solidFill>
                  <a:srgbClr val="242424"/>
                </a:solidFill>
                <a:latin typeface="Roboto" panose="02000000000000000000" pitchFamily="2" charset="0"/>
                <a:ea typeface="Roboto" panose="02000000000000000000" pitchFamily="2" charset="0"/>
              </a:rPr>
              <a:t>août</a:t>
            </a:r>
            <a:r>
              <a:rPr lang="en-US" sz="2000" dirty="0">
                <a:solidFill>
                  <a:srgbClr val="242424"/>
                </a:solidFill>
                <a:latin typeface="Roboto" panose="02000000000000000000" pitchFamily="2" charset="0"/>
                <a:ea typeface="Roboto" panose="02000000000000000000" pitchFamily="2" charset="0"/>
              </a:rPr>
              <a:t> 2022</a:t>
            </a:r>
            <a:endParaRPr lang="en-BE" sz="2000" dirty="0">
              <a:latin typeface="Roboto" panose="02000000000000000000" pitchFamily="2" charset="0"/>
              <a:ea typeface="Roboto" panose="02000000000000000000" pitchFamily="2" charset="0"/>
            </a:endParaRPr>
          </a:p>
        </p:txBody>
      </p:sp>
      <p:pic>
        <p:nvPicPr>
          <p:cNvPr id="3" name="Image 2">
            <a:extLst>
              <a:ext uri="{FF2B5EF4-FFF2-40B4-BE49-F238E27FC236}">
                <a16:creationId xmlns:a16="http://schemas.microsoft.com/office/drawing/2014/main" id="{7534C0ED-23E1-6897-5672-6610E0D4EA06}"/>
              </a:ext>
            </a:extLst>
          </p:cNvPr>
          <p:cNvPicPr>
            <a:picLocks noChangeAspect="1"/>
          </p:cNvPicPr>
          <p:nvPr/>
        </p:nvPicPr>
        <p:blipFill>
          <a:blip r:embed="rId3"/>
          <a:stretch>
            <a:fillRect/>
          </a:stretch>
        </p:blipFill>
        <p:spPr>
          <a:xfrm>
            <a:off x="3775842" y="267215"/>
            <a:ext cx="1743318" cy="1390844"/>
          </a:xfrm>
          <a:prstGeom prst="rect">
            <a:avLst/>
          </a:prstGeom>
        </p:spPr>
      </p:pic>
      <p:sp>
        <p:nvSpPr>
          <p:cNvPr id="2" name="Espace réservé du numéro de diapositive 1">
            <a:extLst>
              <a:ext uri="{FF2B5EF4-FFF2-40B4-BE49-F238E27FC236}">
                <a16:creationId xmlns:a16="http://schemas.microsoft.com/office/drawing/2014/main" id="{6E5997A8-BF46-74BA-08A9-5967CB9F3FA6}"/>
              </a:ext>
            </a:extLst>
          </p:cNvPr>
          <p:cNvSpPr>
            <a:spLocks noGrp="1"/>
          </p:cNvSpPr>
          <p:nvPr>
            <p:ph type="sldNum" sz="quarter" idx="12"/>
          </p:nvPr>
        </p:nvSpPr>
        <p:spPr/>
        <p:txBody>
          <a:bodyPr/>
          <a:lstStyle/>
          <a:p>
            <a:fld id="{534D449F-4C49-4668-836B-17D08AB72CE5}" type="slidenum">
              <a:rPr lang="fr-BE" smtClean="0"/>
              <a:t>113</a:t>
            </a:fld>
            <a:endParaRPr lang="fr-BE"/>
          </a:p>
        </p:txBody>
      </p:sp>
    </p:spTree>
    <p:extLst>
      <p:ext uri="{BB962C8B-B14F-4D97-AF65-F5344CB8AC3E}">
        <p14:creationId xmlns:p14="http://schemas.microsoft.com/office/powerpoint/2010/main" val="25618110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C6845DF-9A53-8C56-E5D7-AB024C9A14D3}"/>
              </a:ext>
            </a:extLst>
          </p:cNvPr>
          <p:cNvPicPr>
            <a:picLocks noChangeAspect="1"/>
          </p:cNvPicPr>
          <p:nvPr/>
        </p:nvPicPr>
        <p:blipFill>
          <a:blip r:embed="rId3"/>
          <a:stretch>
            <a:fillRect/>
          </a:stretch>
        </p:blipFill>
        <p:spPr>
          <a:xfrm>
            <a:off x="3509814" y="185814"/>
            <a:ext cx="1917863" cy="1281442"/>
          </a:xfrm>
          <a:prstGeom prst="rect">
            <a:avLst/>
          </a:prstGeom>
        </p:spPr>
      </p:pic>
      <p:sp>
        <p:nvSpPr>
          <p:cNvPr id="6" name="ZoneTexte 5">
            <a:extLst>
              <a:ext uri="{FF2B5EF4-FFF2-40B4-BE49-F238E27FC236}">
                <a16:creationId xmlns:a16="http://schemas.microsoft.com/office/drawing/2014/main" id="{94806862-73B3-8E38-5F57-195C4DBF1003}"/>
              </a:ext>
            </a:extLst>
          </p:cNvPr>
          <p:cNvSpPr txBox="1"/>
          <p:nvPr/>
        </p:nvSpPr>
        <p:spPr>
          <a:xfrm>
            <a:off x="479425" y="2088048"/>
            <a:ext cx="4092575" cy="1323439"/>
          </a:xfrm>
          <a:prstGeom prst="rect">
            <a:avLst/>
          </a:prstGeom>
          <a:noFill/>
        </p:spPr>
        <p:txBody>
          <a:bodyPr wrap="square">
            <a:spAutoFit/>
          </a:bodyPr>
          <a:lstStyle/>
          <a:p>
            <a:r>
              <a:rPr lang="fr-BE" sz="2000" dirty="0">
                <a:latin typeface="Roboto" panose="02000000000000000000" pitchFamily="2" charset="0"/>
                <a:ea typeface="Roboto" panose="02000000000000000000" pitchFamily="2" charset="0"/>
              </a:rPr>
              <a:t>Faire face aux </a:t>
            </a:r>
            <a:r>
              <a:rPr lang="fr-BE" sz="2000" b="1" dirty="0">
                <a:latin typeface="Roboto" panose="02000000000000000000" pitchFamily="2" charset="0"/>
                <a:ea typeface="Roboto" panose="02000000000000000000" pitchFamily="2" charset="0"/>
              </a:rPr>
              <a:t>risques de faillite pour certaines entreprises par manque de rentabilité </a:t>
            </a:r>
            <a:r>
              <a:rPr lang="fr-BE" sz="2000" dirty="0">
                <a:latin typeface="Roboto" panose="02000000000000000000" pitchFamily="2" charset="0"/>
                <a:ea typeface="Roboto" panose="02000000000000000000" pitchFamily="2" charset="0"/>
              </a:rPr>
              <a:t>ou en manque de liquidité</a:t>
            </a:r>
          </a:p>
        </p:txBody>
      </p:sp>
      <p:sp>
        <p:nvSpPr>
          <p:cNvPr id="8" name="ZoneTexte 7">
            <a:extLst>
              <a:ext uri="{FF2B5EF4-FFF2-40B4-BE49-F238E27FC236}">
                <a16:creationId xmlns:a16="http://schemas.microsoft.com/office/drawing/2014/main" id="{AB502986-32CD-CCC3-6D00-A7EF1DDDA34F}"/>
              </a:ext>
            </a:extLst>
          </p:cNvPr>
          <p:cNvSpPr txBox="1"/>
          <p:nvPr/>
        </p:nvSpPr>
        <p:spPr>
          <a:xfrm>
            <a:off x="479425" y="3761203"/>
            <a:ext cx="4092575" cy="707886"/>
          </a:xfrm>
          <a:prstGeom prst="rect">
            <a:avLst/>
          </a:prstGeom>
          <a:noFill/>
        </p:spPr>
        <p:txBody>
          <a:bodyPr wrap="square">
            <a:spAutoFit/>
          </a:bodyPr>
          <a:lstStyle/>
          <a:p>
            <a:r>
              <a:rPr lang="fr-BE" sz="2000" dirty="0">
                <a:latin typeface="Roboto" panose="02000000000000000000" pitchFamily="2" charset="0"/>
                <a:ea typeface="Roboto" panose="02000000000000000000" pitchFamily="2" charset="0"/>
              </a:rPr>
              <a:t>Faire face aux </a:t>
            </a:r>
            <a:r>
              <a:rPr lang="fr-BE" sz="2000" b="1" dirty="0">
                <a:latin typeface="Roboto" panose="02000000000000000000" pitchFamily="2" charset="0"/>
                <a:ea typeface="Roboto" panose="02000000000000000000" pitchFamily="2" charset="0"/>
              </a:rPr>
              <a:t>risques de précarité pour les ménages</a:t>
            </a:r>
            <a:r>
              <a:rPr lang="fr-BE" sz="2000" dirty="0">
                <a:latin typeface="Roboto" panose="02000000000000000000" pitchFamily="2" charset="0"/>
                <a:ea typeface="Roboto" panose="02000000000000000000" pitchFamily="2" charset="0"/>
              </a:rPr>
              <a:t> </a:t>
            </a:r>
          </a:p>
        </p:txBody>
      </p:sp>
      <p:sp>
        <p:nvSpPr>
          <p:cNvPr id="10" name="ZoneTexte 9">
            <a:extLst>
              <a:ext uri="{FF2B5EF4-FFF2-40B4-BE49-F238E27FC236}">
                <a16:creationId xmlns:a16="http://schemas.microsoft.com/office/drawing/2014/main" id="{A7D1E9D6-0055-35B0-543B-E3AD61A94AC4}"/>
              </a:ext>
            </a:extLst>
          </p:cNvPr>
          <p:cNvSpPr txBox="1"/>
          <p:nvPr/>
        </p:nvSpPr>
        <p:spPr>
          <a:xfrm>
            <a:off x="479425" y="5157359"/>
            <a:ext cx="4092575" cy="707886"/>
          </a:xfrm>
          <a:prstGeom prst="rect">
            <a:avLst/>
          </a:prstGeom>
          <a:noFill/>
        </p:spPr>
        <p:txBody>
          <a:bodyPr wrap="square">
            <a:spAutoFit/>
          </a:bodyPr>
          <a:lstStyle/>
          <a:p>
            <a:r>
              <a:rPr lang="fr-BE" sz="2000" b="1" dirty="0">
                <a:latin typeface="Roboto" panose="02000000000000000000" pitchFamily="2" charset="0"/>
                <a:ea typeface="Roboto" panose="02000000000000000000" pitchFamily="2" charset="0"/>
              </a:rPr>
              <a:t>Concertation entre les différents niveaux de pouvoir</a:t>
            </a:r>
            <a:r>
              <a:rPr lang="fr-BE" sz="2000" dirty="0">
                <a:latin typeface="Roboto" panose="02000000000000000000" pitchFamily="2" charset="0"/>
                <a:ea typeface="Roboto" panose="02000000000000000000" pitchFamily="2" charset="0"/>
              </a:rPr>
              <a:t> en Belgique </a:t>
            </a:r>
          </a:p>
        </p:txBody>
      </p:sp>
      <p:pic>
        <p:nvPicPr>
          <p:cNvPr id="13" name="Image 12">
            <a:extLst>
              <a:ext uri="{FF2B5EF4-FFF2-40B4-BE49-F238E27FC236}">
                <a16:creationId xmlns:a16="http://schemas.microsoft.com/office/drawing/2014/main" id="{7FB91B67-28D9-1828-9E67-8DF8CEF67254}"/>
              </a:ext>
            </a:extLst>
          </p:cNvPr>
          <p:cNvPicPr>
            <a:picLocks noChangeAspect="1"/>
          </p:cNvPicPr>
          <p:nvPr/>
        </p:nvPicPr>
        <p:blipFill>
          <a:blip r:embed="rId4"/>
          <a:stretch>
            <a:fillRect/>
          </a:stretch>
        </p:blipFill>
        <p:spPr>
          <a:xfrm>
            <a:off x="6454837" y="1820059"/>
            <a:ext cx="1422426" cy="1283652"/>
          </a:xfrm>
          <a:prstGeom prst="rect">
            <a:avLst/>
          </a:prstGeom>
        </p:spPr>
      </p:pic>
      <p:pic>
        <p:nvPicPr>
          <p:cNvPr id="17" name="Image 16">
            <a:extLst>
              <a:ext uri="{FF2B5EF4-FFF2-40B4-BE49-F238E27FC236}">
                <a16:creationId xmlns:a16="http://schemas.microsoft.com/office/drawing/2014/main" id="{665C175A-ECBB-803B-349B-43BB549E1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084" y="3429000"/>
            <a:ext cx="1752958" cy="1294668"/>
          </a:xfrm>
          <a:prstGeom prst="rect">
            <a:avLst/>
          </a:prstGeom>
        </p:spPr>
      </p:pic>
      <p:pic>
        <p:nvPicPr>
          <p:cNvPr id="18" name="Afbeelding 4">
            <a:extLst>
              <a:ext uri="{FF2B5EF4-FFF2-40B4-BE49-F238E27FC236}">
                <a16:creationId xmlns:a16="http://schemas.microsoft.com/office/drawing/2014/main" id="{DDD2421D-FA20-20A9-7DE0-FFECDCFCC2D9}"/>
              </a:ext>
            </a:extLst>
          </p:cNvPr>
          <p:cNvPicPr>
            <a:picLocks noChangeAspect="1"/>
          </p:cNvPicPr>
          <p:nvPr/>
        </p:nvPicPr>
        <p:blipFill>
          <a:blip r:embed="rId6"/>
          <a:stretch>
            <a:fillRect/>
          </a:stretch>
        </p:blipFill>
        <p:spPr>
          <a:xfrm>
            <a:off x="6548879" y="4894131"/>
            <a:ext cx="1234342" cy="1234342"/>
          </a:xfrm>
          <a:prstGeom prst="rect">
            <a:avLst/>
          </a:prstGeom>
        </p:spPr>
      </p:pic>
      <p:sp>
        <p:nvSpPr>
          <p:cNvPr id="2" name="Espace réservé du numéro de diapositive 1">
            <a:extLst>
              <a:ext uri="{FF2B5EF4-FFF2-40B4-BE49-F238E27FC236}">
                <a16:creationId xmlns:a16="http://schemas.microsoft.com/office/drawing/2014/main" id="{BBBEFEE6-8224-3C15-9283-3DBF671E98BC}"/>
              </a:ext>
            </a:extLst>
          </p:cNvPr>
          <p:cNvSpPr>
            <a:spLocks noGrp="1"/>
          </p:cNvSpPr>
          <p:nvPr>
            <p:ph type="sldNum" sz="quarter" idx="12"/>
          </p:nvPr>
        </p:nvSpPr>
        <p:spPr/>
        <p:txBody>
          <a:bodyPr/>
          <a:lstStyle/>
          <a:p>
            <a:fld id="{534D449F-4C49-4668-836B-17D08AB72CE5}" type="slidenum">
              <a:rPr lang="fr-BE" smtClean="0"/>
              <a:t>114</a:t>
            </a:fld>
            <a:endParaRPr lang="fr-BE"/>
          </a:p>
        </p:txBody>
      </p:sp>
    </p:spTree>
    <p:extLst>
      <p:ext uri="{BB962C8B-B14F-4D97-AF65-F5344CB8AC3E}">
        <p14:creationId xmlns:p14="http://schemas.microsoft.com/office/powerpoint/2010/main" val="4175855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515318" y="-809972"/>
            <a:ext cx="8279969" cy="2387600"/>
          </a:xfrm>
        </p:spPr>
        <p:txBody>
          <a:bodyPr>
            <a:noAutofit/>
          </a:bodyPr>
          <a:lstStyle/>
          <a:p>
            <a:r>
              <a:rPr lang="fr-FR" sz="3200" dirty="0">
                <a:solidFill>
                  <a:srgbClr val="C00000"/>
                </a:solidFill>
              </a:rPr>
              <a:t>Les enjeux à moyen terme</a:t>
            </a:r>
            <a:endParaRPr lang="en-BE" sz="3200" dirty="0"/>
          </a:p>
        </p:txBody>
      </p:sp>
      <p:pic>
        <p:nvPicPr>
          <p:cNvPr id="5" name="Afbeelding 4">
            <a:extLst>
              <a:ext uri="{FF2B5EF4-FFF2-40B4-BE49-F238E27FC236}">
                <a16:creationId xmlns:a16="http://schemas.microsoft.com/office/drawing/2014/main" id="{EAB49D93-F864-AA45-85E9-AEFF6361EE5F}"/>
              </a:ext>
            </a:extLst>
          </p:cNvPr>
          <p:cNvPicPr>
            <a:picLocks noChangeAspect="1"/>
          </p:cNvPicPr>
          <p:nvPr/>
        </p:nvPicPr>
        <p:blipFill>
          <a:blip r:embed="rId3"/>
          <a:stretch>
            <a:fillRect/>
          </a:stretch>
        </p:blipFill>
        <p:spPr>
          <a:xfrm>
            <a:off x="3212063" y="2039655"/>
            <a:ext cx="2886478" cy="4048690"/>
          </a:xfrm>
          <a:prstGeom prst="rect">
            <a:avLst/>
          </a:prstGeom>
        </p:spPr>
      </p:pic>
      <p:sp>
        <p:nvSpPr>
          <p:cNvPr id="3" name="Espace réservé du numéro de diapositive 2">
            <a:extLst>
              <a:ext uri="{FF2B5EF4-FFF2-40B4-BE49-F238E27FC236}">
                <a16:creationId xmlns:a16="http://schemas.microsoft.com/office/drawing/2014/main" id="{D65456FA-287F-5A0D-7326-EDB0C2B810EA}"/>
              </a:ext>
            </a:extLst>
          </p:cNvPr>
          <p:cNvSpPr>
            <a:spLocks noGrp="1"/>
          </p:cNvSpPr>
          <p:nvPr>
            <p:ph type="sldNum" sz="quarter" idx="12"/>
          </p:nvPr>
        </p:nvSpPr>
        <p:spPr/>
        <p:txBody>
          <a:bodyPr/>
          <a:lstStyle/>
          <a:p>
            <a:fld id="{534D449F-4C49-4668-836B-17D08AB72CE5}" type="slidenum">
              <a:rPr lang="fr-BE" smtClean="0"/>
              <a:t>115</a:t>
            </a:fld>
            <a:endParaRPr lang="fr-BE"/>
          </a:p>
        </p:txBody>
      </p:sp>
    </p:spTree>
    <p:extLst>
      <p:ext uri="{BB962C8B-B14F-4D97-AF65-F5344CB8AC3E}">
        <p14:creationId xmlns:p14="http://schemas.microsoft.com/office/powerpoint/2010/main" val="16110657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3DBCA45-5E40-6E67-5D3F-3C7DE551F179}"/>
              </a:ext>
            </a:extLst>
          </p:cNvPr>
          <p:cNvPicPr>
            <a:picLocks noChangeAspect="1"/>
          </p:cNvPicPr>
          <p:nvPr/>
        </p:nvPicPr>
        <p:blipFill>
          <a:blip r:embed="rId3"/>
          <a:stretch>
            <a:fillRect/>
          </a:stretch>
        </p:blipFill>
        <p:spPr>
          <a:xfrm>
            <a:off x="1644058" y="2016381"/>
            <a:ext cx="1438005" cy="1369676"/>
          </a:xfrm>
          <a:prstGeom prst="rect">
            <a:avLst/>
          </a:prstGeom>
        </p:spPr>
      </p:pic>
      <p:pic>
        <p:nvPicPr>
          <p:cNvPr id="6" name="Afbeelding 5">
            <a:extLst>
              <a:ext uri="{FF2B5EF4-FFF2-40B4-BE49-F238E27FC236}">
                <a16:creationId xmlns:a16="http://schemas.microsoft.com/office/drawing/2014/main" id="{3C9599AC-ACF5-6457-F70C-17496F2AF3D2}"/>
              </a:ext>
            </a:extLst>
          </p:cNvPr>
          <p:cNvPicPr>
            <a:picLocks noChangeAspect="1"/>
          </p:cNvPicPr>
          <p:nvPr/>
        </p:nvPicPr>
        <p:blipFill>
          <a:blip r:embed="rId4"/>
          <a:stretch>
            <a:fillRect/>
          </a:stretch>
        </p:blipFill>
        <p:spPr>
          <a:xfrm>
            <a:off x="738548" y="4506271"/>
            <a:ext cx="1222328" cy="1179612"/>
          </a:xfrm>
          <a:prstGeom prst="rect">
            <a:avLst/>
          </a:prstGeom>
        </p:spPr>
      </p:pic>
      <p:pic>
        <p:nvPicPr>
          <p:cNvPr id="8" name="Afbeelding 7">
            <a:extLst>
              <a:ext uri="{FF2B5EF4-FFF2-40B4-BE49-F238E27FC236}">
                <a16:creationId xmlns:a16="http://schemas.microsoft.com/office/drawing/2014/main" id="{B4796549-28D0-DE84-5806-E9F07809B4F0}"/>
              </a:ext>
            </a:extLst>
          </p:cNvPr>
          <p:cNvPicPr>
            <a:picLocks noChangeAspect="1"/>
          </p:cNvPicPr>
          <p:nvPr/>
        </p:nvPicPr>
        <p:blipFill>
          <a:blip r:embed="rId5"/>
          <a:stretch>
            <a:fillRect/>
          </a:stretch>
        </p:blipFill>
        <p:spPr>
          <a:xfrm>
            <a:off x="4010258" y="4484343"/>
            <a:ext cx="1233629" cy="1201540"/>
          </a:xfrm>
          <a:prstGeom prst="rect">
            <a:avLst/>
          </a:prstGeom>
        </p:spPr>
      </p:pic>
      <p:pic>
        <p:nvPicPr>
          <p:cNvPr id="11" name="Afbeelding 10">
            <a:extLst>
              <a:ext uri="{FF2B5EF4-FFF2-40B4-BE49-F238E27FC236}">
                <a16:creationId xmlns:a16="http://schemas.microsoft.com/office/drawing/2014/main" id="{555AD18D-6BBD-F3E1-58B7-581D6439B9A4}"/>
              </a:ext>
            </a:extLst>
          </p:cNvPr>
          <p:cNvPicPr>
            <a:picLocks noChangeAspect="1"/>
          </p:cNvPicPr>
          <p:nvPr/>
        </p:nvPicPr>
        <p:blipFill>
          <a:blip r:embed="rId6"/>
          <a:stretch>
            <a:fillRect/>
          </a:stretch>
        </p:blipFill>
        <p:spPr>
          <a:xfrm>
            <a:off x="6225381" y="2100448"/>
            <a:ext cx="1260564" cy="1201541"/>
          </a:xfrm>
          <a:prstGeom prst="rect">
            <a:avLst/>
          </a:prstGeom>
        </p:spPr>
      </p:pic>
      <p:sp>
        <p:nvSpPr>
          <p:cNvPr id="4" name="ZoneTexte 3">
            <a:extLst>
              <a:ext uri="{FF2B5EF4-FFF2-40B4-BE49-F238E27FC236}">
                <a16:creationId xmlns:a16="http://schemas.microsoft.com/office/drawing/2014/main" id="{1A06623B-64DC-ADDC-39C2-CA6C61D10E23}"/>
              </a:ext>
            </a:extLst>
          </p:cNvPr>
          <p:cNvSpPr txBox="1"/>
          <p:nvPr/>
        </p:nvSpPr>
        <p:spPr>
          <a:xfrm>
            <a:off x="738548" y="621866"/>
            <a:ext cx="7663344" cy="750975"/>
          </a:xfrm>
          <a:prstGeom prst="rect">
            <a:avLst/>
          </a:prstGeom>
          <a:noFill/>
        </p:spPr>
        <p:txBody>
          <a:bodyPr wrap="square">
            <a:spAutoFit/>
          </a:bodyPr>
          <a:lstStyle/>
          <a:p>
            <a:pPr marL="0" lvl="1" fontAlgn="ctr">
              <a:lnSpc>
                <a:spcPct val="107000"/>
              </a:lnSpc>
              <a:spcAft>
                <a:spcPts val="600"/>
              </a:spcAft>
              <a:tabLst>
                <a:tab pos="342900" algn="l"/>
              </a:tabLst>
            </a:pPr>
            <a:r>
              <a:rPr lang="fr-BE" sz="2000" dirty="0">
                <a:latin typeface="Roboto" panose="02000000000000000000" pitchFamily="2" charset="0"/>
                <a:ea typeface="Roboto" panose="02000000000000000000" pitchFamily="2" charset="0"/>
                <a:sym typeface="Wingdings" panose="05000000000000000000" pitchFamily="2" charset="2"/>
              </a:rPr>
              <a:t>À moyen terme, la répartition du coût du choc énergétique </a:t>
            </a:r>
            <a:r>
              <a:rPr lang="fr-BE" sz="2000" b="1" dirty="0">
                <a:latin typeface="Roboto" panose="02000000000000000000" pitchFamily="2" charset="0"/>
                <a:ea typeface="Roboto" panose="02000000000000000000" pitchFamily="2" charset="0"/>
                <a:sym typeface="Wingdings" panose="05000000000000000000" pitchFamily="2" charset="2"/>
              </a:rPr>
              <a:t>entre entreprises, ménages et État</a:t>
            </a:r>
            <a:r>
              <a:rPr lang="fr-BE" sz="2000" dirty="0">
                <a:latin typeface="Roboto" panose="02000000000000000000" pitchFamily="2" charset="0"/>
                <a:ea typeface="Roboto" panose="02000000000000000000" pitchFamily="2" charset="0"/>
                <a:sym typeface="Wingdings" panose="05000000000000000000" pitchFamily="2" charset="2"/>
              </a:rPr>
              <a:t> dépendra de :</a:t>
            </a:r>
          </a:p>
        </p:txBody>
      </p:sp>
      <p:sp>
        <p:nvSpPr>
          <p:cNvPr id="9" name="ZoneTexte 8">
            <a:extLst>
              <a:ext uri="{FF2B5EF4-FFF2-40B4-BE49-F238E27FC236}">
                <a16:creationId xmlns:a16="http://schemas.microsoft.com/office/drawing/2014/main" id="{142D1DAC-0377-748D-6965-7D2AFD55B3B4}"/>
              </a:ext>
            </a:extLst>
          </p:cNvPr>
          <p:cNvSpPr txBox="1"/>
          <p:nvPr/>
        </p:nvSpPr>
        <p:spPr>
          <a:xfrm>
            <a:off x="738548" y="1652833"/>
            <a:ext cx="3523059" cy="338554"/>
          </a:xfrm>
          <a:prstGeom prst="rect">
            <a:avLst/>
          </a:prstGeom>
          <a:noFill/>
        </p:spPr>
        <p:txBody>
          <a:bodyPr wrap="square">
            <a:spAutoFit/>
          </a:bodyPr>
          <a:lstStyle/>
          <a:p>
            <a:r>
              <a:rPr lang="fr-BE" sz="1600" dirty="0">
                <a:solidFill>
                  <a:prstClr val="black"/>
                </a:solidFill>
                <a:latin typeface="Roboto" panose="02000000000000000000" pitchFamily="2" charset="0"/>
                <a:ea typeface="Roboto" panose="02000000000000000000" pitchFamily="2" charset="0"/>
                <a:sym typeface="Wingdings" panose="05000000000000000000" pitchFamily="2" charset="2"/>
              </a:rPr>
              <a:t>La négociation salariale en Belgique </a:t>
            </a:r>
            <a:endParaRPr lang="en-BE" sz="1600" dirty="0"/>
          </a:p>
        </p:txBody>
      </p:sp>
      <p:sp>
        <p:nvSpPr>
          <p:cNvPr id="12" name="ZoneTexte 11">
            <a:extLst>
              <a:ext uri="{FF2B5EF4-FFF2-40B4-BE49-F238E27FC236}">
                <a16:creationId xmlns:a16="http://schemas.microsoft.com/office/drawing/2014/main" id="{5883BEA8-5BE9-82F4-3712-8DDF7EFA7AEC}"/>
              </a:ext>
            </a:extLst>
          </p:cNvPr>
          <p:cNvSpPr txBox="1"/>
          <p:nvPr/>
        </p:nvSpPr>
        <p:spPr>
          <a:xfrm>
            <a:off x="-296524" y="3765225"/>
            <a:ext cx="2862779" cy="584775"/>
          </a:xfrm>
          <a:prstGeom prst="rect">
            <a:avLst/>
          </a:prstGeom>
          <a:noFill/>
        </p:spPr>
        <p:txBody>
          <a:bodyPr wrap="square">
            <a:spAutoFit/>
          </a:bodyPr>
          <a:lstStyle/>
          <a:p>
            <a:pPr marL="342900" lvl="1" algn="ctr" defTabSz="342900"/>
            <a:r>
              <a:rPr lang="fr-BE" sz="1600" dirty="0">
                <a:solidFill>
                  <a:prstClr val="black"/>
                </a:solidFill>
                <a:latin typeface="Roboto" panose="02000000000000000000" pitchFamily="2" charset="0"/>
                <a:ea typeface="Roboto" panose="02000000000000000000" pitchFamily="2" charset="0"/>
                <a:sym typeface="Wingdings" panose="05000000000000000000" pitchFamily="2" charset="2"/>
              </a:rPr>
              <a:t>L’évolution de la productivité</a:t>
            </a:r>
          </a:p>
        </p:txBody>
      </p:sp>
      <p:sp>
        <p:nvSpPr>
          <p:cNvPr id="14" name="ZoneTexte 13">
            <a:extLst>
              <a:ext uri="{FF2B5EF4-FFF2-40B4-BE49-F238E27FC236}">
                <a16:creationId xmlns:a16="http://schemas.microsoft.com/office/drawing/2014/main" id="{7F286CEB-7C58-F2F7-CE9A-4B2211E18C29}"/>
              </a:ext>
            </a:extLst>
          </p:cNvPr>
          <p:cNvSpPr txBox="1"/>
          <p:nvPr/>
        </p:nvSpPr>
        <p:spPr>
          <a:xfrm>
            <a:off x="3421467" y="3765225"/>
            <a:ext cx="2297506" cy="584775"/>
          </a:xfrm>
          <a:prstGeom prst="rect">
            <a:avLst/>
          </a:prstGeom>
          <a:noFill/>
        </p:spPr>
        <p:txBody>
          <a:bodyPr wrap="square">
            <a:spAutoFit/>
          </a:bodyPr>
          <a:lstStyle/>
          <a:p>
            <a:pPr algn="ctr"/>
            <a:r>
              <a:rPr lang="fr-BE" sz="1600" dirty="0">
                <a:solidFill>
                  <a:prstClr val="black"/>
                </a:solidFill>
                <a:latin typeface="Roboto" panose="02000000000000000000" pitchFamily="2" charset="0"/>
                <a:ea typeface="Roboto" panose="02000000000000000000" pitchFamily="2" charset="0"/>
                <a:sym typeface="Wingdings" panose="05000000000000000000" pitchFamily="2" charset="2"/>
              </a:rPr>
              <a:t>L’évolution des prix de l’énergie </a:t>
            </a:r>
            <a:endParaRPr lang="en-BE" sz="1600" dirty="0"/>
          </a:p>
        </p:txBody>
      </p:sp>
      <p:sp>
        <p:nvSpPr>
          <p:cNvPr id="16" name="ZoneTexte 15">
            <a:extLst>
              <a:ext uri="{FF2B5EF4-FFF2-40B4-BE49-F238E27FC236}">
                <a16:creationId xmlns:a16="http://schemas.microsoft.com/office/drawing/2014/main" id="{2EFDDA13-8872-F965-F78C-F1A5E1500140}"/>
              </a:ext>
            </a:extLst>
          </p:cNvPr>
          <p:cNvSpPr txBox="1"/>
          <p:nvPr/>
        </p:nvSpPr>
        <p:spPr>
          <a:xfrm>
            <a:off x="4695498" y="1638862"/>
            <a:ext cx="4320330" cy="338554"/>
          </a:xfrm>
          <a:prstGeom prst="rect">
            <a:avLst/>
          </a:prstGeom>
          <a:noFill/>
        </p:spPr>
        <p:txBody>
          <a:bodyPr wrap="square">
            <a:spAutoFit/>
          </a:bodyPr>
          <a:lstStyle/>
          <a:p>
            <a:r>
              <a:rPr lang="fr-BE" sz="1600" dirty="0">
                <a:solidFill>
                  <a:prstClr val="black"/>
                </a:solidFill>
                <a:latin typeface="Roboto" panose="02000000000000000000" pitchFamily="2" charset="0"/>
                <a:ea typeface="Roboto" panose="02000000000000000000" pitchFamily="2" charset="0"/>
                <a:sym typeface="Wingdings" panose="05000000000000000000" pitchFamily="2" charset="2"/>
              </a:rPr>
              <a:t>L’évolution des salaires dans les autres pays</a:t>
            </a:r>
            <a:endParaRPr lang="en-BE" sz="1600" dirty="0"/>
          </a:p>
        </p:txBody>
      </p:sp>
      <p:sp>
        <p:nvSpPr>
          <p:cNvPr id="18" name="ZoneTexte 17">
            <a:extLst>
              <a:ext uri="{FF2B5EF4-FFF2-40B4-BE49-F238E27FC236}">
                <a16:creationId xmlns:a16="http://schemas.microsoft.com/office/drawing/2014/main" id="{D6804D50-4469-62E5-D0ED-E08CE612639E}"/>
              </a:ext>
            </a:extLst>
          </p:cNvPr>
          <p:cNvSpPr txBox="1"/>
          <p:nvPr/>
        </p:nvSpPr>
        <p:spPr>
          <a:xfrm>
            <a:off x="6348369" y="3642113"/>
            <a:ext cx="2599034" cy="830997"/>
          </a:xfrm>
          <a:prstGeom prst="rect">
            <a:avLst/>
          </a:prstGeom>
          <a:noFill/>
        </p:spPr>
        <p:txBody>
          <a:bodyPr wrap="square">
            <a:spAutoFit/>
          </a:bodyPr>
          <a:lstStyle/>
          <a:p>
            <a:pPr algn="ctr"/>
            <a:r>
              <a:rPr lang="fr-BE" sz="1600" dirty="0">
                <a:solidFill>
                  <a:prstClr val="black"/>
                </a:solidFill>
                <a:latin typeface="Roboto" panose="02000000000000000000" pitchFamily="2" charset="0"/>
                <a:ea typeface="Roboto" panose="02000000000000000000" pitchFamily="2" charset="0"/>
                <a:sym typeface="Wingdings" panose="05000000000000000000" pitchFamily="2" charset="2"/>
              </a:rPr>
              <a:t>Les mesures prises en Belgique et dans les autres pays</a:t>
            </a:r>
            <a:endParaRPr lang="en-BE" sz="1600" dirty="0"/>
          </a:p>
        </p:txBody>
      </p:sp>
      <p:pic>
        <p:nvPicPr>
          <p:cNvPr id="5" name="Afbeelding 4">
            <a:extLst>
              <a:ext uri="{FF2B5EF4-FFF2-40B4-BE49-F238E27FC236}">
                <a16:creationId xmlns:a16="http://schemas.microsoft.com/office/drawing/2014/main" id="{6DE624BD-1374-28D9-59BA-A1228C29EAD1}"/>
              </a:ext>
            </a:extLst>
          </p:cNvPr>
          <p:cNvPicPr>
            <a:picLocks noChangeAspect="1"/>
          </p:cNvPicPr>
          <p:nvPr/>
        </p:nvPicPr>
        <p:blipFill>
          <a:blip r:embed="rId7"/>
          <a:stretch>
            <a:fillRect/>
          </a:stretch>
        </p:blipFill>
        <p:spPr>
          <a:xfrm>
            <a:off x="6572480" y="4506271"/>
            <a:ext cx="2150812" cy="1781005"/>
          </a:xfrm>
          <a:prstGeom prst="rect">
            <a:avLst/>
          </a:prstGeom>
        </p:spPr>
      </p:pic>
      <p:sp>
        <p:nvSpPr>
          <p:cNvPr id="2" name="Espace réservé du numéro de diapositive 1">
            <a:extLst>
              <a:ext uri="{FF2B5EF4-FFF2-40B4-BE49-F238E27FC236}">
                <a16:creationId xmlns:a16="http://schemas.microsoft.com/office/drawing/2014/main" id="{B48A90B8-8E4F-A591-4486-6D6FEFAA89CC}"/>
              </a:ext>
            </a:extLst>
          </p:cNvPr>
          <p:cNvSpPr>
            <a:spLocks noGrp="1"/>
          </p:cNvSpPr>
          <p:nvPr>
            <p:ph type="sldNum" sz="quarter" idx="12"/>
          </p:nvPr>
        </p:nvSpPr>
        <p:spPr/>
        <p:txBody>
          <a:bodyPr/>
          <a:lstStyle/>
          <a:p>
            <a:fld id="{534D449F-4C49-4668-836B-17D08AB72CE5}" type="slidenum">
              <a:rPr lang="fr-BE" smtClean="0"/>
              <a:t>116</a:t>
            </a:fld>
            <a:endParaRPr lang="fr-BE"/>
          </a:p>
        </p:txBody>
      </p:sp>
    </p:spTree>
    <p:extLst>
      <p:ext uri="{BB962C8B-B14F-4D97-AF65-F5344CB8AC3E}">
        <p14:creationId xmlns:p14="http://schemas.microsoft.com/office/powerpoint/2010/main" val="16352513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D41F310-079F-EBD0-37B2-38344EE36045}"/>
              </a:ext>
            </a:extLst>
          </p:cNvPr>
          <p:cNvSpPr txBox="1"/>
          <p:nvPr/>
        </p:nvSpPr>
        <p:spPr>
          <a:xfrm>
            <a:off x="625809" y="736509"/>
            <a:ext cx="7962713" cy="750975"/>
          </a:xfrm>
          <a:prstGeom prst="rect">
            <a:avLst/>
          </a:prstGeom>
          <a:noFill/>
        </p:spPr>
        <p:txBody>
          <a:bodyPr wrap="square">
            <a:spAutoFit/>
          </a:bodyPr>
          <a:lstStyle/>
          <a:p>
            <a:pPr marL="0" lvl="1" fontAlgn="ctr">
              <a:lnSpc>
                <a:spcPct val="107000"/>
              </a:lnSpc>
              <a:spcAft>
                <a:spcPts val="600"/>
              </a:spcAft>
              <a:tabLst>
                <a:tab pos="342900" algn="l"/>
              </a:tabLst>
            </a:pPr>
            <a:r>
              <a:rPr lang="fr-BE" sz="2000" b="1" dirty="0">
                <a:latin typeface="Roboto" panose="02000000000000000000" pitchFamily="2" charset="0"/>
                <a:ea typeface="Roboto" panose="02000000000000000000" pitchFamily="2" charset="0"/>
                <a:sym typeface="Wingdings" panose="05000000000000000000" pitchFamily="2" charset="2"/>
              </a:rPr>
              <a:t>Diversité des conséquences entre secteurs </a:t>
            </a:r>
            <a:r>
              <a:rPr lang="fr-BE" sz="2000" dirty="0">
                <a:latin typeface="Roboto" panose="02000000000000000000" pitchFamily="2" charset="0"/>
                <a:ea typeface="Roboto" panose="02000000000000000000" pitchFamily="2" charset="0"/>
                <a:sym typeface="Wingdings" panose="05000000000000000000" pitchFamily="2" charset="2"/>
              </a:rPr>
              <a:t>et des entreprises </a:t>
            </a:r>
            <a:r>
              <a:rPr lang="fr-BE" sz="2000" b="1" dirty="0">
                <a:latin typeface="Roboto" panose="02000000000000000000" pitchFamily="2" charset="0"/>
                <a:ea typeface="Roboto" panose="02000000000000000000" pitchFamily="2" charset="0"/>
                <a:sym typeface="Wingdings" panose="05000000000000000000" pitchFamily="2" charset="2"/>
              </a:rPr>
              <a:t>au sein des secteurs</a:t>
            </a:r>
            <a:r>
              <a:rPr lang="fr-BE" sz="2000" dirty="0">
                <a:latin typeface="Roboto" panose="02000000000000000000" pitchFamily="2" charset="0"/>
                <a:ea typeface="Roboto" panose="02000000000000000000" pitchFamily="2" charset="0"/>
                <a:sym typeface="Wingdings" panose="05000000000000000000" pitchFamily="2" charset="2"/>
              </a:rPr>
              <a:t> :</a:t>
            </a:r>
          </a:p>
        </p:txBody>
      </p:sp>
      <p:sp>
        <p:nvSpPr>
          <p:cNvPr id="11" name="TextBox 10">
            <a:extLst>
              <a:ext uri="{FF2B5EF4-FFF2-40B4-BE49-F238E27FC236}">
                <a16:creationId xmlns:a16="http://schemas.microsoft.com/office/drawing/2014/main" id="{140FC118-D2C7-EC9C-9A5F-31BC05437AFB}"/>
              </a:ext>
            </a:extLst>
          </p:cNvPr>
          <p:cNvSpPr txBox="1"/>
          <p:nvPr/>
        </p:nvSpPr>
        <p:spPr>
          <a:xfrm>
            <a:off x="500270" y="1975955"/>
            <a:ext cx="3495588" cy="584775"/>
          </a:xfrm>
          <a:prstGeom prst="rect">
            <a:avLst/>
          </a:prstGeom>
          <a:noFill/>
        </p:spPr>
        <p:txBody>
          <a:bodyPr wrap="square">
            <a:spAutoFit/>
          </a:bodyPr>
          <a:lstStyle/>
          <a:p>
            <a:pPr lvl="1" defTabSz="342900"/>
            <a:r>
              <a:rPr lang="fr-BE" sz="1600" dirty="0">
                <a:solidFill>
                  <a:prstClr val="black"/>
                </a:solidFill>
                <a:latin typeface="Roboto" panose="02000000000000000000" pitchFamily="2" charset="0"/>
                <a:ea typeface="Roboto" panose="02000000000000000000" pitchFamily="2" charset="0"/>
                <a:sym typeface="Wingdings" panose="05000000000000000000" pitchFamily="2" charset="2"/>
              </a:rPr>
              <a:t>Orientation marché intérieur / extérieur</a:t>
            </a:r>
          </a:p>
        </p:txBody>
      </p:sp>
      <p:sp>
        <p:nvSpPr>
          <p:cNvPr id="15" name="TextBox 14">
            <a:extLst>
              <a:ext uri="{FF2B5EF4-FFF2-40B4-BE49-F238E27FC236}">
                <a16:creationId xmlns:a16="http://schemas.microsoft.com/office/drawing/2014/main" id="{DC6313BF-A16F-3BEF-09BA-3F885F487110}"/>
              </a:ext>
            </a:extLst>
          </p:cNvPr>
          <p:cNvSpPr txBox="1"/>
          <p:nvPr/>
        </p:nvSpPr>
        <p:spPr>
          <a:xfrm>
            <a:off x="5148143" y="1975955"/>
            <a:ext cx="3372374" cy="584775"/>
          </a:xfrm>
          <a:prstGeom prst="rect">
            <a:avLst/>
          </a:prstGeom>
          <a:noFill/>
        </p:spPr>
        <p:txBody>
          <a:bodyPr wrap="square">
            <a:spAutoFit/>
          </a:bodyPr>
          <a:lstStyle/>
          <a:p>
            <a:pPr lvl="1" defTabSz="342900"/>
            <a:r>
              <a:rPr lang="fr-BE" sz="1600" dirty="0">
                <a:solidFill>
                  <a:prstClr val="black"/>
                </a:solidFill>
                <a:latin typeface="Roboto" panose="02000000000000000000" pitchFamily="2" charset="0"/>
                <a:ea typeface="Roboto" panose="02000000000000000000" pitchFamily="2" charset="0"/>
                <a:sym typeface="Wingdings" panose="05000000000000000000" pitchFamily="2" charset="2"/>
              </a:rPr>
              <a:t>Electro intensive / labour intensive</a:t>
            </a:r>
          </a:p>
        </p:txBody>
      </p:sp>
      <p:sp>
        <p:nvSpPr>
          <p:cNvPr id="17" name="TextBox 16">
            <a:extLst>
              <a:ext uri="{FF2B5EF4-FFF2-40B4-BE49-F238E27FC236}">
                <a16:creationId xmlns:a16="http://schemas.microsoft.com/office/drawing/2014/main" id="{91EC433C-A933-2F47-A286-BDA836962DB4}"/>
              </a:ext>
            </a:extLst>
          </p:cNvPr>
          <p:cNvSpPr txBox="1"/>
          <p:nvPr/>
        </p:nvSpPr>
        <p:spPr>
          <a:xfrm>
            <a:off x="579193" y="4089836"/>
            <a:ext cx="3108121" cy="830997"/>
          </a:xfrm>
          <a:prstGeom prst="rect">
            <a:avLst/>
          </a:prstGeom>
          <a:noFill/>
        </p:spPr>
        <p:txBody>
          <a:bodyPr wrap="square">
            <a:spAutoFit/>
          </a:bodyPr>
          <a:lstStyle/>
          <a:p>
            <a:pPr lvl="1" defTabSz="342900"/>
            <a:r>
              <a:rPr lang="fr-BE" sz="1600" dirty="0">
                <a:solidFill>
                  <a:prstClr val="black"/>
                </a:solidFill>
                <a:latin typeface="Roboto" panose="02000000000000000000" pitchFamily="2" charset="0"/>
                <a:ea typeface="Roboto" panose="02000000000000000000" pitchFamily="2" charset="0"/>
                <a:sym typeface="Wingdings" panose="05000000000000000000" pitchFamily="2" charset="2"/>
              </a:rPr>
              <a:t>Orientation des électro-intensif marché européen / grande exportation</a:t>
            </a:r>
          </a:p>
        </p:txBody>
      </p:sp>
      <p:pic>
        <p:nvPicPr>
          <p:cNvPr id="1026" name="Picture 2" descr="World - Free web icons">
            <a:extLst>
              <a:ext uri="{FF2B5EF4-FFF2-40B4-BE49-F238E27FC236}">
                <a16:creationId xmlns:a16="http://schemas.microsoft.com/office/drawing/2014/main" id="{9F27C2C7-0EB8-8B8F-E141-23F68700A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407" y="2682688"/>
            <a:ext cx="1137088" cy="1137088"/>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ACA1418C-73BE-7DF7-654F-2A9DC121C3D8}"/>
              </a:ext>
            </a:extLst>
          </p:cNvPr>
          <p:cNvPicPr>
            <a:picLocks noChangeAspect="1"/>
          </p:cNvPicPr>
          <p:nvPr/>
        </p:nvPicPr>
        <p:blipFill>
          <a:blip r:embed="rId4"/>
          <a:stretch>
            <a:fillRect/>
          </a:stretch>
        </p:blipFill>
        <p:spPr>
          <a:xfrm>
            <a:off x="2359069" y="2560730"/>
            <a:ext cx="1328245" cy="1387808"/>
          </a:xfrm>
          <a:prstGeom prst="rect">
            <a:avLst/>
          </a:prstGeom>
        </p:spPr>
      </p:pic>
      <p:pic>
        <p:nvPicPr>
          <p:cNvPr id="1028" name="Picture 4" descr="labor Icon - Free PNG &amp; SVG 175831 - Noun Project">
            <a:extLst>
              <a:ext uri="{FF2B5EF4-FFF2-40B4-BE49-F238E27FC236}">
                <a16:creationId xmlns:a16="http://schemas.microsoft.com/office/drawing/2014/main" id="{E3C0F9BA-2390-FA46-A6A9-376B2C48E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5268" y="2650097"/>
            <a:ext cx="1202269" cy="12022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84 Energy intensive industry Stock Vectors, Images &amp; Vector Art |  Shutterstock">
            <a:extLst>
              <a:ext uri="{FF2B5EF4-FFF2-40B4-BE49-F238E27FC236}">
                <a16:creationId xmlns:a16="http://schemas.microsoft.com/office/drawing/2014/main" id="{4F9734CB-613B-260D-52F7-1B1E770231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834"/>
          <a:stretch/>
        </p:blipFill>
        <p:spPr bwMode="auto">
          <a:xfrm>
            <a:off x="5457032" y="2652362"/>
            <a:ext cx="1428236" cy="1202269"/>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9342A5B6-A904-3ED7-8A9C-85A638E1FC18}"/>
              </a:ext>
            </a:extLst>
          </p:cNvPr>
          <p:cNvPicPr>
            <a:picLocks noChangeAspect="1"/>
          </p:cNvPicPr>
          <p:nvPr/>
        </p:nvPicPr>
        <p:blipFill>
          <a:blip r:embed="rId7"/>
          <a:stretch>
            <a:fillRect/>
          </a:stretch>
        </p:blipFill>
        <p:spPr>
          <a:xfrm>
            <a:off x="1185166" y="4943020"/>
            <a:ext cx="1738329" cy="1238396"/>
          </a:xfrm>
          <a:prstGeom prst="rect">
            <a:avLst/>
          </a:prstGeom>
        </p:spPr>
      </p:pic>
      <p:sp>
        <p:nvSpPr>
          <p:cNvPr id="4" name="ZoneTexte 3">
            <a:extLst>
              <a:ext uri="{FF2B5EF4-FFF2-40B4-BE49-F238E27FC236}">
                <a16:creationId xmlns:a16="http://schemas.microsoft.com/office/drawing/2014/main" id="{BACEFA44-F632-E521-5FD8-588B64FF7586}"/>
              </a:ext>
            </a:extLst>
          </p:cNvPr>
          <p:cNvSpPr txBox="1"/>
          <p:nvPr/>
        </p:nvSpPr>
        <p:spPr>
          <a:xfrm>
            <a:off x="5054115" y="4152343"/>
            <a:ext cx="3898043" cy="584775"/>
          </a:xfrm>
          <a:prstGeom prst="rect">
            <a:avLst/>
          </a:prstGeom>
          <a:noFill/>
        </p:spPr>
        <p:txBody>
          <a:bodyPr wrap="square">
            <a:spAutoFit/>
          </a:bodyPr>
          <a:lstStyle/>
          <a:p>
            <a:pPr lvl="1" defTabSz="342900"/>
            <a:r>
              <a:rPr lang="fr-BE" sz="1600" dirty="0">
                <a:solidFill>
                  <a:prstClr val="black"/>
                </a:solidFill>
                <a:latin typeface="Roboto" panose="02000000000000000000" pitchFamily="2" charset="0"/>
                <a:ea typeface="Roboto" panose="02000000000000000000" pitchFamily="2" charset="0"/>
                <a:sym typeface="Wingdings" panose="05000000000000000000" pitchFamily="2" charset="2"/>
              </a:rPr>
              <a:t>Producteurs / consommateurs d’électricité</a:t>
            </a:r>
          </a:p>
        </p:txBody>
      </p:sp>
      <p:pic>
        <p:nvPicPr>
          <p:cNvPr id="5" name="Image 4">
            <a:extLst>
              <a:ext uri="{FF2B5EF4-FFF2-40B4-BE49-F238E27FC236}">
                <a16:creationId xmlns:a16="http://schemas.microsoft.com/office/drawing/2014/main" id="{D76C7DC4-BA6E-5401-51D6-C383EA41C929}"/>
              </a:ext>
            </a:extLst>
          </p:cNvPr>
          <p:cNvPicPr>
            <a:picLocks noChangeAspect="1"/>
          </p:cNvPicPr>
          <p:nvPr/>
        </p:nvPicPr>
        <p:blipFill>
          <a:blip r:embed="rId8"/>
          <a:stretch>
            <a:fillRect/>
          </a:stretch>
        </p:blipFill>
        <p:spPr>
          <a:xfrm>
            <a:off x="5488496" y="4756182"/>
            <a:ext cx="1365309" cy="1365309"/>
          </a:xfrm>
          <a:prstGeom prst="rect">
            <a:avLst/>
          </a:prstGeom>
        </p:spPr>
      </p:pic>
      <p:pic>
        <p:nvPicPr>
          <p:cNvPr id="12" name="Image 11">
            <a:extLst>
              <a:ext uri="{FF2B5EF4-FFF2-40B4-BE49-F238E27FC236}">
                <a16:creationId xmlns:a16="http://schemas.microsoft.com/office/drawing/2014/main" id="{E8A50BBC-38F4-1D9D-0E47-B6816FD43CD7}"/>
              </a:ext>
            </a:extLst>
          </p:cNvPr>
          <p:cNvPicPr>
            <a:picLocks noChangeAspect="1"/>
          </p:cNvPicPr>
          <p:nvPr/>
        </p:nvPicPr>
        <p:blipFill>
          <a:blip r:embed="rId9"/>
          <a:stretch>
            <a:fillRect/>
          </a:stretch>
        </p:blipFill>
        <p:spPr>
          <a:xfrm>
            <a:off x="7067879" y="4845683"/>
            <a:ext cx="1222965" cy="1196594"/>
          </a:xfrm>
          <a:prstGeom prst="rect">
            <a:avLst/>
          </a:prstGeom>
        </p:spPr>
      </p:pic>
      <p:sp>
        <p:nvSpPr>
          <p:cNvPr id="2" name="Espace réservé du numéro de diapositive 1">
            <a:extLst>
              <a:ext uri="{FF2B5EF4-FFF2-40B4-BE49-F238E27FC236}">
                <a16:creationId xmlns:a16="http://schemas.microsoft.com/office/drawing/2014/main" id="{0E6F96FB-AC61-39F5-560F-27DC7755C07B}"/>
              </a:ext>
            </a:extLst>
          </p:cNvPr>
          <p:cNvSpPr>
            <a:spLocks noGrp="1"/>
          </p:cNvSpPr>
          <p:nvPr>
            <p:ph type="sldNum" sz="quarter" idx="12"/>
          </p:nvPr>
        </p:nvSpPr>
        <p:spPr/>
        <p:txBody>
          <a:bodyPr/>
          <a:lstStyle/>
          <a:p>
            <a:fld id="{534D449F-4C49-4668-836B-17D08AB72CE5}" type="slidenum">
              <a:rPr lang="fr-BE" smtClean="0"/>
              <a:t>117</a:t>
            </a:fld>
            <a:endParaRPr lang="fr-BE"/>
          </a:p>
        </p:txBody>
      </p:sp>
    </p:spTree>
    <p:extLst>
      <p:ext uri="{BB962C8B-B14F-4D97-AF65-F5344CB8AC3E}">
        <p14:creationId xmlns:p14="http://schemas.microsoft.com/office/powerpoint/2010/main" val="23368215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515318" y="-809972"/>
            <a:ext cx="8279969" cy="2387600"/>
          </a:xfrm>
        </p:spPr>
        <p:txBody>
          <a:bodyPr>
            <a:noAutofit/>
          </a:bodyPr>
          <a:lstStyle/>
          <a:p>
            <a:r>
              <a:rPr lang="fr-FR" sz="3200" dirty="0">
                <a:solidFill>
                  <a:srgbClr val="C00000"/>
                </a:solidFill>
              </a:rPr>
              <a:t>Les enjeux à long terme</a:t>
            </a:r>
            <a:endParaRPr lang="en-BE" sz="3200" dirty="0"/>
          </a:p>
        </p:txBody>
      </p:sp>
      <p:pic>
        <p:nvPicPr>
          <p:cNvPr id="7" name="Afbeelding 6">
            <a:extLst>
              <a:ext uri="{FF2B5EF4-FFF2-40B4-BE49-F238E27FC236}">
                <a16:creationId xmlns:a16="http://schemas.microsoft.com/office/drawing/2014/main" id="{6F314198-8543-2DA7-44C3-138F65189E20}"/>
              </a:ext>
            </a:extLst>
          </p:cNvPr>
          <p:cNvPicPr>
            <a:picLocks noChangeAspect="1"/>
          </p:cNvPicPr>
          <p:nvPr/>
        </p:nvPicPr>
        <p:blipFill>
          <a:blip r:embed="rId3"/>
          <a:stretch>
            <a:fillRect/>
          </a:stretch>
        </p:blipFill>
        <p:spPr>
          <a:xfrm>
            <a:off x="2942997" y="2209529"/>
            <a:ext cx="3258005" cy="3886742"/>
          </a:xfrm>
          <a:prstGeom prst="rect">
            <a:avLst/>
          </a:prstGeom>
        </p:spPr>
      </p:pic>
      <p:sp>
        <p:nvSpPr>
          <p:cNvPr id="3" name="Espace réservé du numéro de diapositive 2">
            <a:extLst>
              <a:ext uri="{FF2B5EF4-FFF2-40B4-BE49-F238E27FC236}">
                <a16:creationId xmlns:a16="http://schemas.microsoft.com/office/drawing/2014/main" id="{B8E2E7F1-448A-6D49-A39E-F4A4D85E41CD}"/>
              </a:ext>
            </a:extLst>
          </p:cNvPr>
          <p:cNvSpPr>
            <a:spLocks noGrp="1"/>
          </p:cNvSpPr>
          <p:nvPr>
            <p:ph type="sldNum" sz="quarter" idx="12"/>
          </p:nvPr>
        </p:nvSpPr>
        <p:spPr/>
        <p:txBody>
          <a:bodyPr/>
          <a:lstStyle/>
          <a:p>
            <a:fld id="{534D449F-4C49-4668-836B-17D08AB72CE5}" type="slidenum">
              <a:rPr lang="fr-BE" smtClean="0"/>
              <a:t>118</a:t>
            </a:fld>
            <a:endParaRPr lang="fr-BE"/>
          </a:p>
        </p:txBody>
      </p:sp>
    </p:spTree>
    <p:extLst>
      <p:ext uri="{BB962C8B-B14F-4D97-AF65-F5344CB8AC3E}">
        <p14:creationId xmlns:p14="http://schemas.microsoft.com/office/powerpoint/2010/main" val="10092348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2">
            <a:extLst>
              <a:ext uri="{FF2B5EF4-FFF2-40B4-BE49-F238E27FC236}">
                <a16:creationId xmlns:a16="http://schemas.microsoft.com/office/drawing/2014/main" id="{79F9843B-0C63-CFC6-143C-EB2F9E20CA36}"/>
              </a:ext>
            </a:extLst>
          </p:cNvPr>
          <p:cNvPicPr>
            <a:picLocks noGrp="1" noChangeAspect="1"/>
          </p:cNvPicPr>
          <p:nvPr>
            <p:ph idx="1"/>
          </p:nvPr>
        </p:nvPicPr>
        <p:blipFill>
          <a:blip r:embed="rId3"/>
          <a:stretch>
            <a:fillRect/>
          </a:stretch>
        </p:blipFill>
        <p:spPr>
          <a:xfrm>
            <a:off x="6502399" y="176587"/>
            <a:ext cx="2328943" cy="1978804"/>
          </a:xfrm>
          <a:prstGeom prst="rect">
            <a:avLst/>
          </a:prstGeom>
        </p:spPr>
      </p:pic>
      <p:sp>
        <p:nvSpPr>
          <p:cNvPr id="6" name="Tekstvak 5">
            <a:extLst>
              <a:ext uri="{FF2B5EF4-FFF2-40B4-BE49-F238E27FC236}">
                <a16:creationId xmlns:a16="http://schemas.microsoft.com/office/drawing/2014/main" id="{136155D6-DBC2-13D9-22BA-FC32B5F7300A}"/>
              </a:ext>
            </a:extLst>
          </p:cNvPr>
          <p:cNvSpPr txBox="1"/>
          <p:nvPr/>
        </p:nvSpPr>
        <p:spPr>
          <a:xfrm>
            <a:off x="628650" y="1021534"/>
            <a:ext cx="4467242" cy="1409617"/>
          </a:xfrm>
          <a:prstGeom prst="rect">
            <a:avLst/>
          </a:prstGeom>
          <a:noFill/>
        </p:spPr>
        <p:txBody>
          <a:bodyPr wrap="square">
            <a:spAutoFit/>
          </a:bodyPr>
          <a:lstStyle/>
          <a:p>
            <a:pPr marL="0" lvl="1" fontAlgn="ctr">
              <a:lnSpc>
                <a:spcPct val="107000"/>
              </a:lnSpc>
              <a:spcAft>
                <a:spcPts val="600"/>
              </a:spcAft>
              <a:tabLst>
                <a:tab pos="342900" algn="l"/>
              </a:tabLst>
            </a:pPr>
            <a:r>
              <a:rPr lang="fr-BE" sz="2000" dirty="0">
                <a:latin typeface="Roboto" panose="02000000000000000000" pitchFamily="2" charset="0"/>
                <a:ea typeface="Roboto" panose="02000000000000000000" pitchFamily="2" charset="0"/>
              </a:rPr>
              <a:t>Faire de la crise une</a:t>
            </a:r>
            <a:r>
              <a:rPr lang="fr-BE" sz="2000" b="1" dirty="0">
                <a:latin typeface="Roboto" panose="02000000000000000000" pitchFamily="2" charset="0"/>
                <a:ea typeface="Roboto" panose="02000000000000000000" pitchFamily="2" charset="0"/>
              </a:rPr>
              <a:t> opportunité </a:t>
            </a:r>
            <a:r>
              <a:rPr lang="fr-BE" sz="2000" dirty="0">
                <a:latin typeface="Roboto" panose="02000000000000000000" pitchFamily="2" charset="0"/>
                <a:ea typeface="Roboto" panose="02000000000000000000" pitchFamily="2" charset="0"/>
              </a:rPr>
              <a:t>pour accélérer la transition vers la réalisation du </a:t>
            </a:r>
            <a:r>
              <a:rPr lang="fr-BE" sz="2000" b="1" dirty="0">
                <a:latin typeface="Roboto" panose="02000000000000000000" pitchFamily="2" charset="0"/>
                <a:ea typeface="Roboto" panose="02000000000000000000" pitchFamily="2" charset="0"/>
              </a:rPr>
              <a:t>Green Deal</a:t>
            </a:r>
            <a:r>
              <a:rPr lang="fr-BE" sz="2000" dirty="0">
                <a:latin typeface="Roboto" panose="02000000000000000000" pitchFamily="2" charset="0"/>
                <a:ea typeface="Roboto" panose="02000000000000000000" pitchFamily="2" charset="0"/>
              </a:rPr>
              <a:t> à l’horizon 2050</a:t>
            </a:r>
            <a:endParaRPr lang="en-BE" sz="2000" dirty="0">
              <a:latin typeface="Roboto" panose="02000000000000000000" pitchFamily="2" charset="0"/>
              <a:ea typeface="Roboto" panose="02000000000000000000" pitchFamily="2" charset="0"/>
            </a:endParaRPr>
          </a:p>
        </p:txBody>
      </p:sp>
      <p:sp>
        <p:nvSpPr>
          <p:cNvPr id="7" name="ZoneTexte 6">
            <a:extLst>
              <a:ext uri="{FF2B5EF4-FFF2-40B4-BE49-F238E27FC236}">
                <a16:creationId xmlns:a16="http://schemas.microsoft.com/office/drawing/2014/main" id="{9D6B8B3D-A226-798F-1058-BC295DF10F10}"/>
              </a:ext>
            </a:extLst>
          </p:cNvPr>
          <p:cNvSpPr txBox="1"/>
          <p:nvPr/>
        </p:nvSpPr>
        <p:spPr>
          <a:xfrm>
            <a:off x="613497" y="3175084"/>
            <a:ext cx="4691270" cy="707886"/>
          </a:xfrm>
          <a:prstGeom prst="rect">
            <a:avLst/>
          </a:prstGeom>
          <a:noFill/>
        </p:spPr>
        <p:txBody>
          <a:bodyPr wrap="square" rtlCol="0">
            <a:spAutoFit/>
          </a:bodyPr>
          <a:lstStyle/>
          <a:p>
            <a:r>
              <a:rPr lang="fr-FR" sz="2000" dirty="0">
                <a:latin typeface="Roboto" panose="02000000000000000000" pitchFamily="2" charset="0"/>
                <a:ea typeface="Roboto" panose="02000000000000000000" pitchFamily="2" charset="0"/>
              </a:rPr>
              <a:t>U</a:t>
            </a:r>
            <a:r>
              <a:rPr lang="fr-FR" sz="2000" kern="1200" dirty="0">
                <a:solidFill>
                  <a:schemeClr val="tx1"/>
                </a:solidFill>
                <a:latin typeface="Roboto" panose="02000000000000000000" pitchFamily="2" charset="0"/>
                <a:ea typeface="Roboto" panose="02000000000000000000" pitchFamily="2" charset="0"/>
              </a:rPr>
              <a:t>ne </a:t>
            </a:r>
            <a:r>
              <a:rPr lang="fr-FR" sz="2000" b="1" kern="1200" dirty="0">
                <a:solidFill>
                  <a:schemeClr val="tx1"/>
                </a:solidFill>
                <a:latin typeface="Roboto" panose="02000000000000000000" pitchFamily="2" charset="0"/>
                <a:ea typeface="Roboto" panose="02000000000000000000" pitchFamily="2" charset="0"/>
              </a:rPr>
              <a:t>sortie des mesures de crise </a:t>
            </a:r>
            <a:r>
              <a:rPr lang="fr-FR" sz="2000" kern="1200" dirty="0">
                <a:solidFill>
                  <a:schemeClr val="tx1"/>
                </a:solidFill>
                <a:latin typeface="Roboto" panose="02000000000000000000" pitchFamily="2" charset="0"/>
                <a:ea typeface="Roboto" panose="02000000000000000000" pitchFamily="2" charset="0"/>
              </a:rPr>
              <a:t>qui prend en compte les enjeux du futur</a:t>
            </a:r>
          </a:p>
        </p:txBody>
      </p:sp>
      <p:sp>
        <p:nvSpPr>
          <p:cNvPr id="3" name="Tekstvak 5">
            <a:extLst>
              <a:ext uri="{FF2B5EF4-FFF2-40B4-BE49-F238E27FC236}">
                <a16:creationId xmlns:a16="http://schemas.microsoft.com/office/drawing/2014/main" id="{C85677B7-BD6B-0DD3-148C-03F094FB634F}"/>
              </a:ext>
            </a:extLst>
          </p:cNvPr>
          <p:cNvSpPr txBox="1"/>
          <p:nvPr/>
        </p:nvSpPr>
        <p:spPr>
          <a:xfrm>
            <a:off x="628650" y="5084884"/>
            <a:ext cx="4467242" cy="750975"/>
          </a:xfrm>
          <a:prstGeom prst="rect">
            <a:avLst/>
          </a:prstGeom>
          <a:noFill/>
        </p:spPr>
        <p:txBody>
          <a:bodyPr wrap="square">
            <a:spAutoFit/>
          </a:bodyPr>
          <a:lstStyle/>
          <a:p>
            <a:pPr marL="0" lvl="1" fontAlgn="ctr">
              <a:lnSpc>
                <a:spcPct val="107000"/>
              </a:lnSpc>
              <a:spcAft>
                <a:spcPts val="600"/>
              </a:spcAft>
              <a:tabLst>
                <a:tab pos="342900" algn="l"/>
              </a:tabLst>
            </a:pPr>
            <a:r>
              <a:rPr lang="fr-BE" sz="2000" dirty="0">
                <a:latin typeface="Roboto" panose="02000000000000000000" pitchFamily="2" charset="0"/>
                <a:ea typeface="Roboto" panose="02000000000000000000" pitchFamily="2" charset="0"/>
              </a:rPr>
              <a:t>Concertation entre les </a:t>
            </a:r>
            <a:r>
              <a:rPr lang="fr-BE" sz="2000" b="1" dirty="0">
                <a:latin typeface="Roboto" panose="02000000000000000000" pitchFamily="2" charset="0"/>
                <a:ea typeface="Roboto" panose="02000000000000000000" pitchFamily="2" charset="0"/>
              </a:rPr>
              <a:t>différents niveaux de pouvoir</a:t>
            </a:r>
            <a:endParaRPr lang="en-BE" sz="2000" b="1" dirty="0">
              <a:latin typeface="Roboto" panose="02000000000000000000" pitchFamily="2" charset="0"/>
              <a:ea typeface="Roboto" panose="02000000000000000000" pitchFamily="2" charset="0"/>
            </a:endParaRPr>
          </a:p>
        </p:txBody>
      </p:sp>
      <p:sp>
        <p:nvSpPr>
          <p:cNvPr id="2" name="Tekstvak 1">
            <a:extLst>
              <a:ext uri="{FF2B5EF4-FFF2-40B4-BE49-F238E27FC236}">
                <a16:creationId xmlns:a16="http://schemas.microsoft.com/office/drawing/2014/main" id="{F1B27AF5-8327-2679-BC68-6A48CEAEEFFA}"/>
              </a:ext>
            </a:extLst>
          </p:cNvPr>
          <p:cNvSpPr txBox="1"/>
          <p:nvPr/>
        </p:nvSpPr>
        <p:spPr>
          <a:xfrm>
            <a:off x="7376983" y="1478693"/>
            <a:ext cx="708455" cy="369332"/>
          </a:xfrm>
          <a:prstGeom prst="rect">
            <a:avLst/>
          </a:prstGeom>
          <a:noFill/>
        </p:spPr>
        <p:txBody>
          <a:bodyPr wrap="square" rtlCol="0">
            <a:spAutoFit/>
          </a:bodyPr>
          <a:lstStyle/>
          <a:p>
            <a:r>
              <a:rPr lang="en-US" dirty="0">
                <a:latin typeface="Rockwell" panose="02060603020205020403" pitchFamily="18" charset="0"/>
              </a:rPr>
              <a:t>2050</a:t>
            </a:r>
            <a:endParaRPr lang="en-BE" dirty="0">
              <a:latin typeface="Rockwell" panose="02060603020205020403" pitchFamily="18" charset="0"/>
            </a:endParaRPr>
          </a:p>
        </p:txBody>
      </p:sp>
      <p:pic>
        <p:nvPicPr>
          <p:cNvPr id="5" name="Afbeelding 4">
            <a:extLst>
              <a:ext uri="{FF2B5EF4-FFF2-40B4-BE49-F238E27FC236}">
                <a16:creationId xmlns:a16="http://schemas.microsoft.com/office/drawing/2014/main" id="{1AB9F3A8-3BD5-2A89-C2FC-461D0871CABB}"/>
              </a:ext>
            </a:extLst>
          </p:cNvPr>
          <p:cNvPicPr>
            <a:picLocks noChangeAspect="1"/>
          </p:cNvPicPr>
          <p:nvPr/>
        </p:nvPicPr>
        <p:blipFill>
          <a:blip r:embed="rId4"/>
          <a:stretch>
            <a:fillRect/>
          </a:stretch>
        </p:blipFill>
        <p:spPr>
          <a:xfrm>
            <a:off x="6792759" y="4421093"/>
            <a:ext cx="1722591" cy="1722591"/>
          </a:xfrm>
          <a:prstGeom prst="rect">
            <a:avLst/>
          </a:prstGeom>
        </p:spPr>
      </p:pic>
      <p:pic>
        <p:nvPicPr>
          <p:cNvPr id="3074" name="Picture 2" descr="Crisis - Free ui icons">
            <a:extLst>
              <a:ext uri="{FF2B5EF4-FFF2-40B4-BE49-F238E27FC236}">
                <a16:creationId xmlns:a16="http://schemas.microsoft.com/office/drawing/2014/main" id="{3D0FE0D7-0D89-2679-F565-B405BB29B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3214" y="2381440"/>
            <a:ext cx="1392136" cy="1392136"/>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8B34217A-F59C-F0A4-45AF-2118A65E45A1}"/>
              </a:ext>
            </a:extLst>
          </p:cNvPr>
          <p:cNvPicPr>
            <a:picLocks noChangeAspect="1"/>
          </p:cNvPicPr>
          <p:nvPr/>
        </p:nvPicPr>
        <p:blipFill>
          <a:blip r:embed="rId6"/>
          <a:stretch>
            <a:fillRect/>
          </a:stretch>
        </p:blipFill>
        <p:spPr>
          <a:xfrm>
            <a:off x="6246801" y="2833539"/>
            <a:ext cx="1420070" cy="1518903"/>
          </a:xfrm>
          <a:prstGeom prst="rect">
            <a:avLst/>
          </a:prstGeom>
        </p:spPr>
      </p:pic>
      <p:sp>
        <p:nvSpPr>
          <p:cNvPr id="8" name="Espace réservé du numéro de diapositive 7">
            <a:extLst>
              <a:ext uri="{FF2B5EF4-FFF2-40B4-BE49-F238E27FC236}">
                <a16:creationId xmlns:a16="http://schemas.microsoft.com/office/drawing/2014/main" id="{EE15767A-D279-FA19-97F3-35755FC3D234}"/>
              </a:ext>
            </a:extLst>
          </p:cNvPr>
          <p:cNvSpPr>
            <a:spLocks noGrp="1"/>
          </p:cNvSpPr>
          <p:nvPr>
            <p:ph type="sldNum" sz="quarter" idx="12"/>
          </p:nvPr>
        </p:nvSpPr>
        <p:spPr/>
        <p:txBody>
          <a:bodyPr/>
          <a:lstStyle/>
          <a:p>
            <a:fld id="{534D449F-4C49-4668-836B-17D08AB72CE5}" type="slidenum">
              <a:rPr lang="fr-BE" smtClean="0"/>
              <a:t>119</a:t>
            </a:fld>
            <a:endParaRPr lang="fr-BE"/>
          </a:p>
        </p:txBody>
      </p:sp>
    </p:spTree>
    <p:extLst>
      <p:ext uri="{BB962C8B-B14F-4D97-AF65-F5344CB8AC3E}">
        <p14:creationId xmlns:p14="http://schemas.microsoft.com/office/powerpoint/2010/main" val="1234633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6DE91EF-2CE7-9FDB-02B6-CAEF490BD35A}"/>
              </a:ext>
            </a:extLst>
          </p:cNvPr>
          <p:cNvPicPr>
            <a:picLocks noChangeAspect="1"/>
          </p:cNvPicPr>
          <p:nvPr/>
        </p:nvPicPr>
        <p:blipFill>
          <a:blip r:embed="rId3"/>
          <a:stretch>
            <a:fillRect/>
          </a:stretch>
        </p:blipFill>
        <p:spPr>
          <a:xfrm>
            <a:off x="428014" y="1219200"/>
            <a:ext cx="4076700" cy="4419600"/>
          </a:xfrm>
          <a:prstGeom prst="rect">
            <a:avLst/>
          </a:prstGeom>
        </p:spPr>
      </p:pic>
      <p:pic>
        <p:nvPicPr>
          <p:cNvPr id="6" name="Image 5">
            <a:extLst>
              <a:ext uri="{FF2B5EF4-FFF2-40B4-BE49-F238E27FC236}">
                <a16:creationId xmlns:a16="http://schemas.microsoft.com/office/drawing/2014/main" id="{F506BDE3-9865-52F3-CF11-723FD8949391}"/>
              </a:ext>
            </a:extLst>
          </p:cNvPr>
          <p:cNvPicPr>
            <a:picLocks noChangeAspect="1"/>
          </p:cNvPicPr>
          <p:nvPr/>
        </p:nvPicPr>
        <p:blipFill>
          <a:blip r:embed="rId4"/>
          <a:stretch>
            <a:fillRect/>
          </a:stretch>
        </p:blipFill>
        <p:spPr>
          <a:xfrm>
            <a:off x="4896461" y="1298546"/>
            <a:ext cx="3819525" cy="4495800"/>
          </a:xfrm>
          <a:prstGeom prst="rect">
            <a:avLst/>
          </a:prstGeom>
        </p:spPr>
      </p:pic>
      <p:sp>
        <p:nvSpPr>
          <p:cNvPr id="8" name="Titre 1">
            <a:extLst>
              <a:ext uri="{FF2B5EF4-FFF2-40B4-BE49-F238E27FC236}">
                <a16:creationId xmlns:a16="http://schemas.microsoft.com/office/drawing/2014/main" id="{8322971D-033D-2610-8244-69800E2883CC}"/>
              </a:ext>
            </a:extLst>
          </p:cNvPr>
          <p:cNvSpPr>
            <a:spLocks noGrp="1"/>
          </p:cNvSpPr>
          <p:nvPr>
            <p:ph type="title"/>
          </p:nvPr>
        </p:nvSpPr>
        <p:spPr>
          <a:xfrm>
            <a:off x="880843" y="63123"/>
            <a:ext cx="8078599" cy="951946"/>
          </a:xfrm>
        </p:spPr>
        <p:txBody>
          <a:bodyPr>
            <a:noAutofit/>
          </a:bodyPr>
          <a:lstStyle/>
          <a:p>
            <a:pPr algn="ctr"/>
            <a:r>
              <a:rPr lang="fr-BE" sz="3200" dirty="0"/>
              <a:t>Hausse des prix des matières premières</a:t>
            </a:r>
          </a:p>
        </p:txBody>
      </p:sp>
      <p:sp>
        <p:nvSpPr>
          <p:cNvPr id="4" name="Espace réservé du numéro de diapositive 3">
            <a:extLst>
              <a:ext uri="{FF2B5EF4-FFF2-40B4-BE49-F238E27FC236}">
                <a16:creationId xmlns:a16="http://schemas.microsoft.com/office/drawing/2014/main" id="{B55549BE-A037-2F10-49C5-BCE83E82AB5D}"/>
              </a:ext>
            </a:extLst>
          </p:cNvPr>
          <p:cNvSpPr>
            <a:spLocks noGrp="1"/>
          </p:cNvSpPr>
          <p:nvPr>
            <p:ph type="sldNum" sz="quarter" idx="12"/>
          </p:nvPr>
        </p:nvSpPr>
        <p:spPr/>
        <p:txBody>
          <a:bodyPr/>
          <a:lstStyle/>
          <a:p>
            <a:fld id="{534D449F-4C49-4668-836B-17D08AB72CE5}" type="slidenum">
              <a:rPr lang="fr-BE" smtClean="0"/>
              <a:t>12</a:t>
            </a:fld>
            <a:endParaRPr lang="fr-BE"/>
          </a:p>
        </p:txBody>
      </p:sp>
      <p:sp>
        <p:nvSpPr>
          <p:cNvPr id="7" name="ZoneTexte 6">
            <a:extLst>
              <a:ext uri="{FF2B5EF4-FFF2-40B4-BE49-F238E27FC236}">
                <a16:creationId xmlns:a16="http://schemas.microsoft.com/office/drawing/2014/main" id="{C21A8F02-F64E-7650-E223-85D40F4A2D2A}"/>
              </a:ext>
            </a:extLst>
          </p:cNvPr>
          <p:cNvSpPr txBox="1"/>
          <p:nvPr/>
        </p:nvSpPr>
        <p:spPr>
          <a:xfrm>
            <a:off x="3476988" y="5842931"/>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993843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B7C4265F-4E67-F444-6987-FCE317468ADC}"/>
              </a:ext>
            </a:extLst>
          </p:cNvPr>
          <p:cNvSpPr txBox="1"/>
          <p:nvPr/>
        </p:nvSpPr>
        <p:spPr>
          <a:xfrm>
            <a:off x="435769" y="1121899"/>
            <a:ext cx="4572000" cy="355803"/>
          </a:xfrm>
          <a:prstGeom prst="rect">
            <a:avLst/>
          </a:prstGeom>
          <a:noFill/>
        </p:spPr>
        <p:txBody>
          <a:bodyPr wrap="square">
            <a:spAutoFit/>
          </a:bodyPr>
          <a:lstStyle/>
          <a:p>
            <a:pPr marL="0" lvl="1" fontAlgn="ctr">
              <a:lnSpc>
                <a:spcPct val="107000"/>
              </a:lnSpc>
              <a:spcAft>
                <a:spcPts val="600"/>
              </a:spcAft>
              <a:tabLst>
                <a:tab pos="342900" algn="l"/>
              </a:tabLst>
            </a:pPr>
            <a:r>
              <a:rPr lang="fr-BE" sz="1600" dirty="0">
                <a:latin typeface="Roboto" panose="02000000000000000000" pitchFamily="2" charset="0"/>
                <a:ea typeface="Roboto" panose="02000000000000000000" pitchFamily="2" charset="0"/>
              </a:rPr>
              <a:t>1. La transition du </a:t>
            </a:r>
            <a:r>
              <a:rPr lang="fr-BE" sz="1600" b="1" dirty="0">
                <a:latin typeface="Roboto" panose="02000000000000000000" pitchFamily="2" charset="0"/>
                <a:ea typeface="Roboto" panose="02000000000000000000" pitchFamily="2" charset="0"/>
              </a:rPr>
              <a:t>mix énergétique</a:t>
            </a:r>
            <a:endParaRPr lang="en-BE" sz="1600" b="1" dirty="0">
              <a:latin typeface="Roboto" panose="02000000000000000000" pitchFamily="2" charset="0"/>
              <a:ea typeface="Roboto" panose="02000000000000000000" pitchFamily="2" charset="0"/>
            </a:endParaRPr>
          </a:p>
        </p:txBody>
      </p:sp>
      <p:sp>
        <p:nvSpPr>
          <p:cNvPr id="13" name="Tekstvak 12">
            <a:extLst>
              <a:ext uri="{FF2B5EF4-FFF2-40B4-BE49-F238E27FC236}">
                <a16:creationId xmlns:a16="http://schemas.microsoft.com/office/drawing/2014/main" id="{2880BA1F-832C-9B5E-5A6E-BC9EE1DDE350}"/>
              </a:ext>
            </a:extLst>
          </p:cNvPr>
          <p:cNvSpPr txBox="1"/>
          <p:nvPr/>
        </p:nvSpPr>
        <p:spPr>
          <a:xfrm>
            <a:off x="435769" y="2942562"/>
            <a:ext cx="5009198" cy="355803"/>
          </a:xfrm>
          <a:prstGeom prst="rect">
            <a:avLst/>
          </a:prstGeom>
          <a:noFill/>
        </p:spPr>
        <p:txBody>
          <a:bodyPr wrap="square">
            <a:spAutoFit/>
          </a:bodyPr>
          <a:lstStyle/>
          <a:p>
            <a:pPr marL="0" lvl="1" fontAlgn="ctr">
              <a:lnSpc>
                <a:spcPct val="107000"/>
              </a:lnSpc>
              <a:spcAft>
                <a:spcPts val="600"/>
              </a:spcAft>
              <a:tabLst>
                <a:tab pos="342900" algn="l"/>
              </a:tabLst>
            </a:pPr>
            <a:r>
              <a:rPr lang="fr-BE" sz="1600" dirty="0">
                <a:latin typeface="Roboto" panose="02000000000000000000" pitchFamily="2" charset="0"/>
                <a:ea typeface="Roboto" panose="02000000000000000000" pitchFamily="2" charset="0"/>
              </a:rPr>
              <a:t>2. L’organisation des </a:t>
            </a:r>
            <a:r>
              <a:rPr lang="fr-BE" sz="1600" b="1" dirty="0">
                <a:latin typeface="Roboto" panose="02000000000000000000" pitchFamily="2" charset="0"/>
                <a:ea typeface="Roboto" panose="02000000000000000000" pitchFamily="2" charset="0"/>
              </a:rPr>
              <a:t>marchés de l’énergie</a:t>
            </a:r>
            <a:endParaRPr lang="en-BE" sz="1600" b="1" dirty="0">
              <a:latin typeface="Roboto" panose="02000000000000000000" pitchFamily="2" charset="0"/>
              <a:ea typeface="Roboto" panose="02000000000000000000" pitchFamily="2" charset="0"/>
            </a:endParaRPr>
          </a:p>
        </p:txBody>
      </p:sp>
      <p:sp>
        <p:nvSpPr>
          <p:cNvPr id="15" name="Tekstvak 14">
            <a:extLst>
              <a:ext uri="{FF2B5EF4-FFF2-40B4-BE49-F238E27FC236}">
                <a16:creationId xmlns:a16="http://schemas.microsoft.com/office/drawing/2014/main" id="{5E5F9F85-3F70-0824-51C8-9FB9993747E1}"/>
              </a:ext>
            </a:extLst>
          </p:cNvPr>
          <p:cNvSpPr txBox="1"/>
          <p:nvPr/>
        </p:nvSpPr>
        <p:spPr>
          <a:xfrm>
            <a:off x="355668" y="4748874"/>
            <a:ext cx="5009198" cy="355803"/>
          </a:xfrm>
          <a:prstGeom prst="rect">
            <a:avLst/>
          </a:prstGeom>
          <a:noFill/>
        </p:spPr>
        <p:txBody>
          <a:bodyPr wrap="square">
            <a:spAutoFit/>
          </a:bodyPr>
          <a:lstStyle/>
          <a:p>
            <a:pPr marL="0" lvl="1" fontAlgn="ctr">
              <a:lnSpc>
                <a:spcPct val="107000"/>
              </a:lnSpc>
              <a:spcAft>
                <a:spcPts val="600"/>
              </a:spcAft>
              <a:tabLst>
                <a:tab pos="342900" algn="l"/>
              </a:tabLst>
            </a:pPr>
            <a:r>
              <a:rPr lang="fr-BE" sz="1600" dirty="0">
                <a:latin typeface="Roboto" panose="02000000000000000000" pitchFamily="2" charset="0"/>
                <a:ea typeface="Roboto" panose="02000000000000000000" pitchFamily="2" charset="0"/>
              </a:rPr>
              <a:t>3. La transition des </a:t>
            </a:r>
            <a:r>
              <a:rPr lang="fr-BE" sz="1600" b="1" dirty="0">
                <a:latin typeface="Roboto" panose="02000000000000000000" pitchFamily="2" charset="0"/>
                <a:ea typeface="Roboto" panose="02000000000000000000" pitchFamily="2" charset="0"/>
              </a:rPr>
              <a:t>industries électro-intensives</a:t>
            </a:r>
            <a:endParaRPr lang="en-BE" sz="1600" b="1" dirty="0">
              <a:latin typeface="Roboto" panose="02000000000000000000" pitchFamily="2" charset="0"/>
              <a:ea typeface="Roboto" panose="02000000000000000000" pitchFamily="2" charset="0"/>
            </a:endParaRPr>
          </a:p>
        </p:txBody>
      </p:sp>
      <p:pic>
        <p:nvPicPr>
          <p:cNvPr id="3074" name="Picture 2" descr="Energy Transition Icons Electricity Out Solar Stock Vector (Royalty Free)  1400146862 | Shutterstock">
            <a:extLst>
              <a:ext uri="{FF2B5EF4-FFF2-40B4-BE49-F238E27FC236}">
                <a16:creationId xmlns:a16="http://schemas.microsoft.com/office/drawing/2014/main" id="{73A0E08F-EAB5-8F0B-746C-E8CCC37530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590"/>
          <a:stretch/>
        </p:blipFill>
        <p:spPr bwMode="auto">
          <a:xfrm>
            <a:off x="4500562" y="291522"/>
            <a:ext cx="4643438" cy="17084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lectricity Market Template Icon Symbol Stock Illustration - Download Image  Now - Battery, Bolt - Fastener, Business - iStock">
            <a:extLst>
              <a:ext uri="{FF2B5EF4-FFF2-40B4-BE49-F238E27FC236}">
                <a16:creationId xmlns:a16="http://schemas.microsoft.com/office/drawing/2014/main" id="{EF89FBE6-5305-6E18-2B20-0990610530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46" t="18523" r="23172" b="13180"/>
          <a:stretch/>
        </p:blipFill>
        <p:spPr bwMode="auto">
          <a:xfrm>
            <a:off x="6157215" y="2395066"/>
            <a:ext cx="1527152" cy="1450793"/>
          </a:xfrm>
          <a:prstGeom prst="rect">
            <a:avLst/>
          </a:prstGeom>
          <a:noFill/>
          <a:extLst>
            <a:ext uri="{909E8E84-426E-40DD-AFC4-6F175D3DCCD1}">
              <a14:hiddenFill xmlns:a14="http://schemas.microsoft.com/office/drawing/2010/main">
                <a:solidFill>
                  <a:srgbClr val="FFFFFF"/>
                </a:solidFill>
              </a14:hiddenFill>
            </a:ext>
          </a:extLst>
        </p:spPr>
      </p:pic>
      <p:pic>
        <p:nvPicPr>
          <p:cNvPr id="30" name="Afbeelding 29">
            <a:extLst>
              <a:ext uri="{FF2B5EF4-FFF2-40B4-BE49-F238E27FC236}">
                <a16:creationId xmlns:a16="http://schemas.microsoft.com/office/drawing/2014/main" id="{8F66589E-0F74-E916-6211-87F3B7CFE693}"/>
              </a:ext>
            </a:extLst>
          </p:cNvPr>
          <p:cNvPicPr>
            <a:picLocks noChangeAspect="1"/>
          </p:cNvPicPr>
          <p:nvPr/>
        </p:nvPicPr>
        <p:blipFill rotWithShape="1">
          <a:blip r:embed="rId5"/>
          <a:srcRect r="32533"/>
          <a:stretch/>
        </p:blipFill>
        <p:spPr>
          <a:xfrm>
            <a:off x="5087475" y="4240983"/>
            <a:ext cx="3666632" cy="1371584"/>
          </a:xfrm>
          <a:prstGeom prst="rect">
            <a:avLst/>
          </a:prstGeom>
        </p:spPr>
      </p:pic>
      <p:sp>
        <p:nvSpPr>
          <p:cNvPr id="2" name="ZoneTexte 1">
            <a:extLst>
              <a:ext uri="{FF2B5EF4-FFF2-40B4-BE49-F238E27FC236}">
                <a16:creationId xmlns:a16="http://schemas.microsoft.com/office/drawing/2014/main" id="{6275B0B8-549B-C950-5A42-0F5ECBA7EBE7}"/>
              </a:ext>
            </a:extLst>
          </p:cNvPr>
          <p:cNvSpPr txBox="1"/>
          <p:nvPr/>
        </p:nvSpPr>
        <p:spPr>
          <a:xfrm>
            <a:off x="3124899" y="121935"/>
            <a:ext cx="2894201" cy="584775"/>
          </a:xfrm>
          <a:prstGeom prst="rect">
            <a:avLst/>
          </a:prstGeom>
          <a:noFill/>
        </p:spPr>
        <p:txBody>
          <a:bodyPr wrap="square" rtlCol="0">
            <a:spAutoFit/>
          </a:bodyPr>
          <a:lstStyle/>
          <a:p>
            <a:pPr algn="ctr"/>
            <a:r>
              <a:rPr lang="en-GB" sz="3200" b="1" dirty="0" err="1">
                <a:latin typeface="Roboto" panose="02000000000000000000" pitchFamily="2" charset="0"/>
                <a:ea typeface="Roboto" panose="02000000000000000000" pitchFamily="2" charset="0"/>
              </a:rPr>
              <a:t>Thèmes</a:t>
            </a:r>
            <a:endParaRPr lang="fr-BE" sz="3200" b="1" dirty="0">
              <a:latin typeface="Roboto" panose="02000000000000000000" pitchFamily="2" charset="0"/>
              <a:ea typeface="Roboto" panose="02000000000000000000" pitchFamily="2" charset="0"/>
            </a:endParaRPr>
          </a:p>
        </p:txBody>
      </p:sp>
      <p:sp>
        <p:nvSpPr>
          <p:cNvPr id="3" name="Espace réservé du numéro de diapositive 2">
            <a:extLst>
              <a:ext uri="{FF2B5EF4-FFF2-40B4-BE49-F238E27FC236}">
                <a16:creationId xmlns:a16="http://schemas.microsoft.com/office/drawing/2014/main" id="{C0F512C1-65A4-D454-D6EF-D1369B192D1C}"/>
              </a:ext>
            </a:extLst>
          </p:cNvPr>
          <p:cNvSpPr>
            <a:spLocks noGrp="1"/>
          </p:cNvSpPr>
          <p:nvPr>
            <p:ph type="sldNum" sz="quarter" idx="12"/>
          </p:nvPr>
        </p:nvSpPr>
        <p:spPr/>
        <p:txBody>
          <a:bodyPr/>
          <a:lstStyle/>
          <a:p>
            <a:fld id="{534D449F-4C49-4668-836B-17D08AB72CE5}" type="slidenum">
              <a:rPr lang="fr-BE" smtClean="0"/>
              <a:t>120</a:t>
            </a:fld>
            <a:endParaRPr lang="fr-BE"/>
          </a:p>
        </p:txBody>
      </p:sp>
    </p:spTree>
    <p:extLst>
      <p:ext uri="{BB962C8B-B14F-4D97-AF65-F5344CB8AC3E}">
        <p14:creationId xmlns:p14="http://schemas.microsoft.com/office/powerpoint/2010/main" val="11833728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8F370878-545C-23B0-7151-B78EFE998BB1}"/>
              </a:ext>
            </a:extLst>
          </p:cNvPr>
          <p:cNvSpPr txBox="1"/>
          <p:nvPr/>
        </p:nvSpPr>
        <p:spPr>
          <a:xfrm>
            <a:off x="302895" y="932164"/>
            <a:ext cx="5229225" cy="619272"/>
          </a:xfrm>
          <a:prstGeom prst="rect">
            <a:avLst/>
          </a:prstGeom>
          <a:noFill/>
        </p:spPr>
        <p:txBody>
          <a:bodyPr wrap="square">
            <a:spAutoFit/>
          </a:bodyPr>
          <a:lstStyle/>
          <a:p>
            <a:pPr marL="0" lvl="1" fontAlgn="ctr">
              <a:lnSpc>
                <a:spcPct val="107000"/>
              </a:lnSpc>
              <a:spcAft>
                <a:spcPts val="600"/>
              </a:spcAft>
              <a:tabLst>
                <a:tab pos="342900" algn="l"/>
              </a:tabLst>
            </a:pPr>
            <a:r>
              <a:rPr lang="fr-BE" sz="1600" dirty="0">
                <a:latin typeface="Roboto" panose="02000000000000000000" pitchFamily="2" charset="0"/>
                <a:ea typeface="Roboto" panose="02000000000000000000" pitchFamily="2" charset="0"/>
              </a:rPr>
              <a:t>4. La </a:t>
            </a:r>
            <a:r>
              <a:rPr lang="fr-BE" sz="1600" b="1" dirty="0">
                <a:latin typeface="Roboto" panose="02000000000000000000" pitchFamily="2" charset="0"/>
                <a:ea typeface="Roboto" panose="02000000000000000000" pitchFamily="2" charset="0"/>
              </a:rPr>
              <a:t>consommation</a:t>
            </a:r>
            <a:r>
              <a:rPr lang="fr-BE" sz="1600" dirty="0">
                <a:latin typeface="Roboto" panose="02000000000000000000" pitchFamily="2" charset="0"/>
                <a:ea typeface="Roboto" panose="02000000000000000000" pitchFamily="2" charset="0"/>
              </a:rPr>
              <a:t> </a:t>
            </a:r>
            <a:r>
              <a:rPr lang="fr-BE" sz="1600" b="1" dirty="0">
                <a:latin typeface="Roboto" panose="02000000000000000000" pitchFamily="2" charset="0"/>
                <a:ea typeface="Roboto" panose="02000000000000000000" pitchFamily="2" charset="0"/>
              </a:rPr>
              <a:t>finale d’énergie des ménages </a:t>
            </a:r>
            <a:r>
              <a:rPr lang="fr-BE" sz="1600" dirty="0">
                <a:latin typeface="Roboto" panose="02000000000000000000" pitchFamily="2" charset="0"/>
                <a:ea typeface="Roboto" panose="02000000000000000000" pitchFamily="2" charset="0"/>
              </a:rPr>
              <a:t>dans les bâtiments et les transports</a:t>
            </a:r>
            <a:endParaRPr lang="en-BE" sz="1600" dirty="0">
              <a:latin typeface="Roboto" panose="02000000000000000000" pitchFamily="2" charset="0"/>
              <a:ea typeface="Roboto" panose="02000000000000000000" pitchFamily="2" charset="0"/>
            </a:endParaRPr>
          </a:p>
        </p:txBody>
      </p:sp>
      <p:sp>
        <p:nvSpPr>
          <p:cNvPr id="9" name="Tekstvak 8">
            <a:extLst>
              <a:ext uri="{FF2B5EF4-FFF2-40B4-BE49-F238E27FC236}">
                <a16:creationId xmlns:a16="http://schemas.microsoft.com/office/drawing/2014/main" id="{F9C574DB-7A21-3AA0-8912-907935693D9B}"/>
              </a:ext>
            </a:extLst>
          </p:cNvPr>
          <p:cNvSpPr txBox="1"/>
          <p:nvPr/>
        </p:nvSpPr>
        <p:spPr>
          <a:xfrm>
            <a:off x="302895" y="2617060"/>
            <a:ext cx="4572000" cy="619272"/>
          </a:xfrm>
          <a:prstGeom prst="rect">
            <a:avLst/>
          </a:prstGeom>
          <a:noFill/>
        </p:spPr>
        <p:txBody>
          <a:bodyPr wrap="square">
            <a:spAutoFit/>
          </a:bodyPr>
          <a:lstStyle/>
          <a:p>
            <a:pPr marL="0" lvl="1" fontAlgn="ctr">
              <a:lnSpc>
                <a:spcPct val="107000"/>
              </a:lnSpc>
              <a:spcAft>
                <a:spcPts val="600"/>
              </a:spcAft>
              <a:tabLst>
                <a:tab pos="342900" algn="l"/>
              </a:tabLst>
            </a:pPr>
            <a:r>
              <a:rPr lang="fr-BE" sz="1600" dirty="0">
                <a:latin typeface="Roboto" panose="02000000000000000000" pitchFamily="2" charset="0"/>
                <a:ea typeface="Roboto" panose="02000000000000000000" pitchFamily="2" charset="0"/>
              </a:rPr>
              <a:t>5. La </a:t>
            </a:r>
            <a:r>
              <a:rPr lang="fr-BE" sz="1600" b="1" dirty="0">
                <a:latin typeface="Roboto" panose="02000000000000000000" pitchFamily="2" charset="0"/>
                <a:ea typeface="Roboto" panose="02000000000000000000" pitchFamily="2" charset="0"/>
              </a:rPr>
              <a:t>stabilité des signaux prix </a:t>
            </a:r>
            <a:r>
              <a:rPr lang="fr-BE" sz="1600" dirty="0">
                <a:latin typeface="Roboto" panose="02000000000000000000" pitchFamily="2" charset="0"/>
                <a:ea typeface="Roboto" panose="02000000000000000000" pitchFamily="2" charset="0"/>
              </a:rPr>
              <a:t>(TVA, accises, taxes CO2)</a:t>
            </a:r>
            <a:endParaRPr lang="en-BE" sz="1600" dirty="0">
              <a:latin typeface="Roboto" panose="02000000000000000000" pitchFamily="2" charset="0"/>
              <a:ea typeface="Roboto" panose="02000000000000000000" pitchFamily="2" charset="0"/>
            </a:endParaRPr>
          </a:p>
        </p:txBody>
      </p:sp>
      <p:sp>
        <p:nvSpPr>
          <p:cNvPr id="11" name="Tekstvak 10">
            <a:extLst>
              <a:ext uri="{FF2B5EF4-FFF2-40B4-BE49-F238E27FC236}">
                <a16:creationId xmlns:a16="http://schemas.microsoft.com/office/drawing/2014/main" id="{C513C240-265C-083E-EFF7-B0EC09B663AB}"/>
              </a:ext>
            </a:extLst>
          </p:cNvPr>
          <p:cNvSpPr txBox="1"/>
          <p:nvPr/>
        </p:nvSpPr>
        <p:spPr>
          <a:xfrm>
            <a:off x="302895" y="4186581"/>
            <a:ext cx="4572000" cy="584775"/>
          </a:xfrm>
          <a:prstGeom prst="rect">
            <a:avLst/>
          </a:prstGeom>
          <a:noFill/>
        </p:spPr>
        <p:txBody>
          <a:bodyPr wrap="square">
            <a:spAutoFit/>
          </a:bodyPr>
          <a:lstStyle/>
          <a:p>
            <a:r>
              <a:rPr lang="fr-BE" sz="1600" dirty="0">
                <a:latin typeface="Roboto" panose="02000000000000000000" pitchFamily="2" charset="0"/>
                <a:ea typeface="Roboto" panose="02000000000000000000" pitchFamily="2" charset="0"/>
              </a:rPr>
              <a:t>6. Les </a:t>
            </a:r>
            <a:r>
              <a:rPr lang="fr-BE" sz="1600" b="1" dirty="0">
                <a:latin typeface="Roboto" panose="02000000000000000000" pitchFamily="2" charset="0"/>
                <a:ea typeface="Roboto" panose="02000000000000000000" pitchFamily="2" charset="0"/>
              </a:rPr>
              <a:t>modalités de compensation des ménages </a:t>
            </a:r>
            <a:r>
              <a:rPr lang="fr-BE" sz="1600" dirty="0">
                <a:latin typeface="Roboto" panose="02000000000000000000" pitchFamily="2" charset="0"/>
                <a:ea typeface="Roboto" panose="02000000000000000000" pitchFamily="2" charset="0"/>
              </a:rPr>
              <a:t>et le </a:t>
            </a:r>
            <a:r>
              <a:rPr lang="fr-BE" sz="1600" b="1" dirty="0">
                <a:latin typeface="Roboto" panose="02000000000000000000" pitchFamily="2" charset="0"/>
                <a:ea typeface="Roboto" panose="02000000000000000000" pitchFamily="2" charset="0"/>
              </a:rPr>
              <a:t>maintien des signaux prix</a:t>
            </a:r>
            <a:endParaRPr lang="en-BE" sz="1600" b="1" dirty="0"/>
          </a:p>
        </p:txBody>
      </p:sp>
      <p:pic>
        <p:nvPicPr>
          <p:cNvPr id="13" name="Afbeelding 12">
            <a:extLst>
              <a:ext uri="{FF2B5EF4-FFF2-40B4-BE49-F238E27FC236}">
                <a16:creationId xmlns:a16="http://schemas.microsoft.com/office/drawing/2014/main" id="{0AD29B9E-68ED-C901-2F1C-5613F1B6215C}"/>
              </a:ext>
            </a:extLst>
          </p:cNvPr>
          <p:cNvPicPr>
            <a:picLocks noChangeAspect="1"/>
          </p:cNvPicPr>
          <p:nvPr/>
        </p:nvPicPr>
        <p:blipFill>
          <a:blip r:embed="rId3"/>
          <a:stretch>
            <a:fillRect/>
          </a:stretch>
        </p:blipFill>
        <p:spPr>
          <a:xfrm>
            <a:off x="6074960" y="351478"/>
            <a:ext cx="1645852" cy="1080000"/>
          </a:xfrm>
          <a:prstGeom prst="rect">
            <a:avLst/>
          </a:prstGeom>
        </p:spPr>
      </p:pic>
      <p:pic>
        <p:nvPicPr>
          <p:cNvPr id="15" name="Afbeelding 14">
            <a:extLst>
              <a:ext uri="{FF2B5EF4-FFF2-40B4-BE49-F238E27FC236}">
                <a16:creationId xmlns:a16="http://schemas.microsoft.com/office/drawing/2014/main" id="{74BD1C2C-96EC-A049-3D74-E9F3B17AB2BB}"/>
              </a:ext>
            </a:extLst>
          </p:cNvPr>
          <p:cNvPicPr>
            <a:picLocks noChangeAspect="1"/>
          </p:cNvPicPr>
          <p:nvPr/>
        </p:nvPicPr>
        <p:blipFill rotWithShape="1">
          <a:blip r:embed="rId4"/>
          <a:srcRect l="8531" r="25393"/>
          <a:stretch/>
        </p:blipFill>
        <p:spPr>
          <a:xfrm>
            <a:off x="6262715" y="2077060"/>
            <a:ext cx="1270342" cy="1080000"/>
          </a:xfrm>
          <a:prstGeom prst="rect">
            <a:avLst/>
          </a:prstGeom>
        </p:spPr>
      </p:pic>
      <p:pic>
        <p:nvPicPr>
          <p:cNvPr id="17" name="Afbeelding 16">
            <a:extLst>
              <a:ext uri="{FF2B5EF4-FFF2-40B4-BE49-F238E27FC236}">
                <a16:creationId xmlns:a16="http://schemas.microsoft.com/office/drawing/2014/main" id="{BE9C8E08-34A6-C653-493A-BE317DA6BC5D}"/>
              </a:ext>
            </a:extLst>
          </p:cNvPr>
          <p:cNvPicPr>
            <a:picLocks noChangeAspect="1"/>
          </p:cNvPicPr>
          <p:nvPr/>
        </p:nvPicPr>
        <p:blipFill rotWithShape="1">
          <a:blip r:embed="rId5"/>
          <a:srcRect l="5527" t="3733" r="12425" b="10400"/>
          <a:stretch/>
        </p:blipFill>
        <p:spPr>
          <a:xfrm>
            <a:off x="6349039" y="3530576"/>
            <a:ext cx="1097694" cy="1080000"/>
          </a:xfrm>
          <a:prstGeom prst="rect">
            <a:avLst/>
          </a:prstGeom>
        </p:spPr>
      </p:pic>
      <p:sp>
        <p:nvSpPr>
          <p:cNvPr id="3" name="Tekstvak 10">
            <a:extLst>
              <a:ext uri="{FF2B5EF4-FFF2-40B4-BE49-F238E27FC236}">
                <a16:creationId xmlns:a16="http://schemas.microsoft.com/office/drawing/2014/main" id="{EAF569C6-434B-7B2C-C6E2-67FC3E9E4D17}"/>
              </a:ext>
            </a:extLst>
          </p:cNvPr>
          <p:cNvSpPr txBox="1"/>
          <p:nvPr/>
        </p:nvSpPr>
        <p:spPr>
          <a:xfrm>
            <a:off x="302895" y="5441464"/>
            <a:ext cx="4572000" cy="584775"/>
          </a:xfrm>
          <a:prstGeom prst="rect">
            <a:avLst/>
          </a:prstGeom>
          <a:noFill/>
        </p:spPr>
        <p:txBody>
          <a:bodyPr wrap="square">
            <a:spAutoFit/>
          </a:bodyPr>
          <a:lstStyle/>
          <a:p>
            <a:r>
              <a:rPr lang="fr-BE" sz="1600" dirty="0">
                <a:latin typeface="Roboto" panose="02000000000000000000" pitchFamily="2" charset="0"/>
                <a:ea typeface="Roboto" panose="02000000000000000000" pitchFamily="2" charset="0"/>
              </a:rPr>
              <a:t>7. L’</a:t>
            </a:r>
            <a:r>
              <a:rPr lang="fr-BE" sz="1600" b="1" dirty="0">
                <a:latin typeface="Roboto" panose="02000000000000000000" pitchFamily="2" charset="0"/>
                <a:ea typeface="Roboto" panose="02000000000000000000" pitchFamily="2" charset="0"/>
              </a:rPr>
              <a:t>autonomie stratégique</a:t>
            </a:r>
            <a:r>
              <a:rPr lang="fr-BE" sz="1600" dirty="0">
                <a:latin typeface="Roboto" panose="02000000000000000000" pitchFamily="2" charset="0"/>
                <a:ea typeface="Roboto" panose="02000000000000000000" pitchFamily="2" charset="0"/>
              </a:rPr>
              <a:t> pour faire face au nouveau contexte géopolitique</a:t>
            </a:r>
            <a:endParaRPr lang="en-BE" sz="1600" b="1" dirty="0"/>
          </a:p>
        </p:txBody>
      </p:sp>
      <p:pic>
        <p:nvPicPr>
          <p:cNvPr id="2" name="Image 1">
            <a:extLst>
              <a:ext uri="{FF2B5EF4-FFF2-40B4-BE49-F238E27FC236}">
                <a16:creationId xmlns:a16="http://schemas.microsoft.com/office/drawing/2014/main" id="{78AEDC32-4A98-DFB1-7691-511D1B97BF6A}"/>
              </a:ext>
            </a:extLst>
          </p:cNvPr>
          <p:cNvPicPr>
            <a:picLocks noChangeAspect="1"/>
          </p:cNvPicPr>
          <p:nvPr/>
        </p:nvPicPr>
        <p:blipFill>
          <a:blip r:embed="rId6"/>
          <a:stretch>
            <a:fillRect/>
          </a:stretch>
        </p:blipFill>
        <p:spPr>
          <a:xfrm>
            <a:off x="6465886" y="4983346"/>
            <a:ext cx="864000" cy="1080000"/>
          </a:xfrm>
          <a:prstGeom prst="rect">
            <a:avLst/>
          </a:prstGeom>
        </p:spPr>
      </p:pic>
      <p:sp>
        <p:nvSpPr>
          <p:cNvPr id="4" name="Espace réservé du numéro de diapositive 3">
            <a:extLst>
              <a:ext uri="{FF2B5EF4-FFF2-40B4-BE49-F238E27FC236}">
                <a16:creationId xmlns:a16="http://schemas.microsoft.com/office/drawing/2014/main" id="{C8896F3E-BC42-258C-A8E9-9AE34BEE421B}"/>
              </a:ext>
            </a:extLst>
          </p:cNvPr>
          <p:cNvSpPr>
            <a:spLocks noGrp="1"/>
          </p:cNvSpPr>
          <p:nvPr>
            <p:ph type="sldNum" sz="quarter" idx="12"/>
          </p:nvPr>
        </p:nvSpPr>
        <p:spPr/>
        <p:txBody>
          <a:bodyPr/>
          <a:lstStyle/>
          <a:p>
            <a:fld id="{534D449F-4C49-4668-836B-17D08AB72CE5}" type="slidenum">
              <a:rPr lang="fr-BE" smtClean="0"/>
              <a:t>121</a:t>
            </a:fld>
            <a:endParaRPr lang="fr-BE"/>
          </a:p>
        </p:txBody>
      </p:sp>
    </p:spTree>
    <p:extLst>
      <p:ext uri="{BB962C8B-B14F-4D97-AF65-F5344CB8AC3E}">
        <p14:creationId xmlns:p14="http://schemas.microsoft.com/office/powerpoint/2010/main" val="36525944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13FF9510-4BCC-004D-8477-ECB79C7348FC}"/>
              </a:ext>
            </a:extLst>
          </p:cNvPr>
          <p:cNvSpPr txBox="1"/>
          <p:nvPr/>
        </p:nvSpPr>
        <p:spPr>
          <a:xfrm>
            <a:off x="230418" y="766381"/>
            <a:ext cx="8683164" cy="5613203"/>
          </a:xfrm>
          <a:prstGeom prst="rect">
            <a:avLst/>
          </a:prstGeom>
          <a:noFill/>
        </p:spPr>
        <p:txBody>
          <a:bodyPr wrap="square" rtlCol="0">
            <a:spAutoFit/>
          </a:bodyPr>
          <a:lstStyle/>
          <a:p>
            <a:pPr>
              <a:lnSpc>
                <a:spcPct val="107000"/>
              </a:lnSpc>
              <a:spcAft>
                <a:spcPts val="800"/>
              </a:spcAft>
            </a:pPr>
            <a:r>
              <a:rPr lang="fr-BE" sz="1400" dirty="0">
                <a:effectLst/>
                <a:latin typeface="Roboto" panose="02000000000000000000" pitchFamily="2" charset="0"/>
                <a:ea typeface="Roboto" panose="02000000000000000000" pitchFamily="2" charset="0"/>
                <a:cs typeface="Times New Roman" panose="02020603050405020304" pitchFamily="18" charset="0"/>
              </a:rPr>
              <a:t>BANQUE CENTRALE EUROPÉENNE (BCE) (2022), </a:t>
            </a:r>
            <a:r>
              <a:rPr lang="fr-BE" sz="1400" i="1" dirty="0">
                <a:effectLst/>
                <a:latin typeface="Roboto" panose="02000000000000000000" pitchFamily="2" charset="0"/>
                <a:ea typeface="Roboto" panose="02000000000000000000" pitchFamily="2" charset="0"/>
                <a:cs typeface="Times New Roman" panose="02020603050405020304" pitchFamily="18" charset="0"/>
              </a:rPr>
              <a:t>Bulletin économique</a:t>
            </a:r>
            <a:r>
              <a:rPr lang="fr-BE" sz="1400" dirty="0">
                <a:effectLst/>
                <a:latin typeface="Roboto" panose="02000000000000000000" pitchFamily="2" charset="0"/>
                <a:ea typeface="Roboto" panose="02000000000000000000" pitchFamily="2" charset="0"/>
                <a:cs typeface="Times New Roman" panose="02020603050405020304" pitchFamily="18" charset="0"/>
              </a:rPr>
              <a:t>, Numéro 5 / 2022.</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BANQUE NATIONALE DE BELGIQUE (BNB) (2022),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Baromètre</a:t>
            </a:r>
            <a:r>
              <a:rPr lang="en-US" sz="1400" i="1" dirty="0">
                <a:effectLst/>
                <a:latin typeface="Roboto" panose="02000000000000000000" pitchFamily="2" charset="0"/>
                <a:ea typeface="Roboto" panose="02000000000000000000" pitchFamily="2" charset="0"/>
                <a:cs typeface="Times New Roman" panose="02020603050405020304" pitchFamily="18" charset="0"/>
              </a:rPr>
              <a:t> de conjuncture de la Banque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Nationale</a:t>
            </a:r>
            <a:r>
              <a:rPr lang="en-US" sz="1400" i="1" dirty="0">
                <a:effectLst/>
                <a:latin typeface="Roboto" panose="02000000000000000000" pitchFamily="2" charset="0"/>
                <a:ea typeface="Roboto" panose="02000000000000000000" pitchFamily="2" charset="0"/>
                <a:cs typeface="Times New Roman" panose="02020603050405020304" pitchFamily="18" charset="0"/>
              </a:rPr>
              <a:t> de Belgique</a:t>
            </a:r>
            <a:r>
              <a:rPr lang="en-US" sz="1400" dirty="0">
                <a:effectLst/>
                <a:latin typeface="Roboto" panose="02000000000000000000" pitchFamily="2" charset="0"/>
                <a:ea typeface="Roboto" panose="02000000000000000000" pitchFamily="2" charset="0"/>
                <a:cs typeface="Times New Roman" panose="02020603050405020304" pitchFamily="18" charset="0"/>
              </a:rPr>
              <a:t>, </a:t>
            </a:r>
            <a:r>
              <a:rPr lang="en-US" sz="1400" dirty="0" err="1">
                <a:effectLst/>
                <a:latin typeface="Roboto" panose="02000000000000000000" pitchFamily="2" charset="0"/>
                <a:ea typeface="Roboto" panose="02000000000000000000" pitchFamily="2" charset="0"/>
                <a:cs typeface="Times New Roman" panose="02020603050405020304" pitchFamily="18" charset="0"/>
              </a:rPr>
              <a:t>Août</a:t>
            </a:r>
            <a:r>
              <a:rPr lang="en-US" sz="1400" dirty="0">
                <a:effectLst/>
                <a:latin typeface="Roboto" panose="02000000000000000000" pitchFamily="2" charset="0"/>
                <a:ea typeface="Roboto" panose="02000000000000000000" pitchFamily="2" charset="0"/>
                <a:cs typeface="Times New Roman" panose="02020603050405020304" pitchFamily="18" charset="0"/>
              </a:rPr>
              <a:t> 2022.</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BANK FOR INTERNATIONAL SETTLEMENTS (BIS) (2021), </a:t>
            </a:r>
            <a:r>
              <a:rPr lang="en-US" sz="1400" i="1" dirty="0">
                <a:effectLst/>
                <a:latin typeface="Roboto" panose="02000000000000000000" pitchFamily="2" charset="0"/>
                <a:ea typeface="Roboto" panose="02000000000000000000" pitchFamily="2" charset="0"/>
                <a:cs typeface="Times New Roman" panose="02020603050405020304" pitchFamily="18" charset="0"/>
              </a:rPr>
              <a:t>Annual economic report</a:t>
            </a:r>
            <a:r>
              <a:rPr lang="en-US" sz="1400" dirty="0">
                <a:effectLst/>
                <a:latin typeface="Roboto" panose="02000000000000000000" pitchFamily="2" charset="0"/>
                <a:ea typeface="Roboto" panose="02000000000000000000" pitchFamily="2" charset="0"/>
                <a:cs typeface="Times New Roman" panose="02020603050405020304" pitchFamily="18" charset="0"/>
              </a:rPr>
              <a:t>, June 2021.</a:t>
            </a: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BANK FOR INTERNATIONAL SETTLEMENTS (BIS) (2022), </a:t>
            </a:r>
            <a:r>
              <a:rPr lang="en-US" sz="1400" i="1" dirty="0">
                <a:effectLst/>
                <a:latin typeface="Roboto" panose="02000000000000000000" pitchFamily="2" charset="0"/>
                <a:ea typeface="Roboto" panose="02000000000000000000" pitchFamily="2" charset="0"/>
                <a:cs typeface="Times New Roman" panose="02020603050405020304" pitchFamily="18" charset="0"/>
              </a:rPr>
              <a:t>Annual economic report</a:t>
            </a:r>
            <a:r>
              <a:rPr lang="en-US" sz="1400" dirty="0">
                <a:effectLst/>
                <a:latin typeface="Roboto" panose="02000000000000000000" pitchFamily="2" charset="0"/>
                <a:ea typeface="Roboto" panose="02000000000000000000" pitchFamily="2" charset="0"/>
                <a:cs typeface="Times New Roman" panose="02020603050405020304" pitchFamily="18" charset="0"/>
              </a:rPr>
              <a:t>, June 2022.</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BIJNENS, Gert et DUPREZ, C. (2022), “Les </a:t>
            </a:r>
            <a:r>
              <a:rPr lang="en-US" sz="1400" dirty="0" err="1">
                <a:effectLst/>
                <a:latin typeface="Roboto" panose="02000000000000000000" pitchFamily="2" charset="0"/>
                <a:ea typeface="Roboto" panose="02000000000000000000" pitchFamily="2" charset="0"/>
                <a:cs typeface="Times New Roman" panose="02020603050405020304" pitchFamily="18" charset="0"/>
              </a:rPr>
              <a:t>firmes</a:t>
            </a:r>
            <a:r>
              <a:rPr lang="en-US" sz="1400" dirty="0">
                <a:effectLst/>
                <a:latin typeface="Roboto" panose="02000000000000000000" pitchFamily="2" charset="0"/>
                <a:ea typeface="Roboto" panose="02000000000000000000" pitchFamily="2" charset="0"/>
                <a:cs typeface="Times New Roman" panose="02020603050405020304" pitchFamily="18" charset="0"/>
              </a:rPr>
              <a:t> et la </a:t>
            </a:r>
            <a:r>
              <a:rPr lang="en-US" sz="1400" dirty="0" err="1">
                <a:effectLst/>
                <a:latin typeface="Roboto" panose="02000000000000000000" pitchFamily="2" charset="0"/>
                <a:ea typeface="Roboto" panose="02000000000000000000" pitchFamily="2" charset="0"/>
                <a:cs typeface="Times New Roman" panose="02020603050405020304" pitchFamily="18" charset="0"/>
              </a:rPr>
              <a:t>hausse</a:t>
            </a:r>
            <a:r>
              <a:rPr lang="en-US" sz="1400" dirty="0">
                <a:effectLst/>
                <a:latin typeface="Roboto" panose="02000000000000000000" pitchFamily="2" charset="0"/>
                <a:ea typeface="Roboto" panose="02000000000000000000" pitchFamily="2" charset="0"/>
                <a:cs typeface="Times New Roman" panose="02020603050405020304" pitchFamily="18" charset="0"/>
              </a:rPr>
              <a:t> des prix </a:t>
            </a:r>
            <a:r>
              <a:rPr lang="en-US" sz="1400" dirty="0" err="1">
                <a:effectLst/>
                <a:latin typeface="Roboto" panose="02000000000000000000" pitchFamily="2" charset="0"/>
                <a:ea typeface="Roboto" panose="02000000000000000000" pitchFamily="2" charset="0"/>
                <a:cs typeface="Times New Roman" panose="02020603050405020304" pitchFamily="18" charset="0"/>
              </a:rPr>
              <a:t>énergétiques</a:t>
            </a:r>
            <a:r>
              <a:rPr lang="en-US" sz="1400" dirty="0">
                <a:effectLst/>
                <a:latin typeface="Roboto" panose="02000000000000000000" pitchFamily="2" charset="0"/>
                <a:ea typeface="Roboto" panose="02000000000000000000" pitchFamily="2" charset="0"/>
                <a:cs typeface="Times New Roman" panose="02020603050405020304" pitchFamily="18" charset="0"/>
              </a:rPr>
              <a:t>”, étude de la Banque </a:t>
            </a:r>
            <a:r>
              <a:rPr lang="en-US" sz="1400" dirty="0" err="1">
                <a:effectLst/>
                <a:latin typeface="Roboto" panose="02000000000000000000" pitchFamily="2" charset="0"/>
                <a:ea typeface="Roboto" panose="02000000000000000000" pitchFamily="2" charset="0"/>
                <a:cs typeface="Times New Roman" panose="02020603050405020304" pitchFamily="18" charset="0"/>
              </a:rPr>
              <a:t>Nationale</a:t>
            </a:r>
            <a:r>
              <a:rPr lang="en-US" sz="1400" dirty="0">
                <a:effectLst/>
                <a:latin typeface="Roboto" panose="02000000000000000000" pitchFamily="2" charset="0"/>
                <a:ea typeface="Roboto" panose="02000000000000000000" pitchFamily="2" charset="0"/>
                <a:cs typeface="Times New Roman" panose="02020603050405020304" pitchFamily="18" charset="0"/>
              </a:rPr>
              <a:t> de Belgique. </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BUREAU FEDERAL DU PLAN (BFP) (2022), </a:t>
            </a:r>
            <a:r>
              <a:rPr lang="en-US" sz="1400" i="1" dirty="0">
                <a:effectLst/>
                <a:latin typeface="Roboto" panose="02000000000000000000" pitchFamily="2" charset="0"/>
                <a:ea typeface="Roboto" panose="02000000000000000000" pitchFamily="2" charset="0"/>
                <a:cs typeface="Times New Roman" panose="02020603050405020304" pitchFamily="18" charset="0"/>
              </a:rPr>
              <a:t>Perspectives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économiques</a:t>
            </a:r>
            <a:r>
              <a:rPr lang="en-US" sz="1400" i="1" dirty="0">
                <a:effectLst/>
                <a:latin typeface="Roboto" panose="02000000000000000000" pitchFamily="2" charset="0"/>
                <a:ea typeface="Roboto" panose="02000000000000000000" pitchFamily="2" charset="0"/>
                <a:cs typeface="Times New Roman" panose="02020603050405020304" pitchFamily="18" charset="0"/>
              </a:rPr>
              <a:t> 2022-2027</a:t>
            </a:r>
            <a:r>
              <a:rPr lang="en-US" sz="1400" dirty="0">
                <a:effectLst/>
                <a:latin typeface="Roboto" panose="02000000000000000000" pitchFamily="2" charset="0"/>
                <a:ea typeface="Roboto" panose="02000000000000000000" pitchFamily="2" charset="0"/>
                <a:cs typeface="Times New Roman" panose="02020603050405020304" pitchFamily="18" charset="0"/>
              </a:rPr>
              <a:t>, </a:t>
            </a:r>
            <a:r>
              <a:rPr lang="en-US" sz="1400" dirty="0" err="1">
                <a:effectLst/>
                <a:latin typeface="Roboto" panose="02000000000000000000" pitchFamily="2" charset="0"/>
                <a:ea typeface="Roboto" panose="02000000000000000000" pitchFamily="2" charset="0"/>
                <a:cs typeface="Times New Roman" panose="02020603050405020304" pitchFamily="18" charset="0"/>
              </a:rPr>
              <a:t>Juin</a:t>
            </a:r>
            <a:r>
              <a:rPr lang="en-US" sz="1400" dirty="0">
                <a:effectLst/>
                <a:latin typeface="Roboto" panose="02000000000000000000" pitchFamily="2" charset="0"/>
                <a:ea typeface="Roboto" panose="02000000000000000000" pitchFamily="2" charset="0"/>
                <a:cs typeface="Times New Roman" panose="02020603050405020304" pitchFamily="18" charset="0"/>
              </a:rPr>
              <a:t> 2022.</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CAPÉAU, Bart, DECOSTER, André, GÜNER, </a:t>
            </a:r>
            <a:r>
              <a:rPr lang="en-US" sz="1400" dirty="0" err="1">
                <a:effectLst/>
                <a:latin typeface="Roboto" panose="02000000000000000000" pitchFamily="2" charset="0"/>
                <a:ea typeface="Roboto" panose="02000000000000000000" pitchFamily="2" charset="0"/>
                <a:cs typeface="Times New Roman" panose="02020603050405020304" pitchFamily="18" charset="0"/>
              </a:rPr>
              <a:t>Duygu</a:t>
            </a:r>
            <a:r>
              <a:rPr lang="en-US" sz="1400" dirty="0">
                <a:effectLst/>
                <a:latin typeface="Roboto" panose="02000000000000000000" pitchFamily="2" charset="0"/>
                <a:ea typeface="Roboto" panose="02000000000000000000" pitchFamily="2" charset="0"/>
                <a:cs typeface="Times New Roman" panose="02020603050405020304" pitchFamily="18" charset="0"/>
              </a:rPr>
              <a:t>, SHEIKH HASSAN, Nabil, VANDERKELEN, Jonas, VANHEUKELOM, Toon and VAN HOUTVEN, Stijn (2022), “We are all facing the same storm, but not all are in the same boat. A distributional picture of the purchasing power effects of the 2021‐22 energy price shock and compensating measures”, </a:t>
            </a:r>
            <a:r>
              <a:rPr lang="en-US" sz="1400" i="1" dirty="0">
                <a:effectLst/>
                <a:latin typeface="Roboto" panose="02000000000000000000" pitchFamily="2" charset="0"/>
                <a:ea typeface="Roboto" panose="02000000000000000000" pitchFamily="2" charset="0"/>
                <a:cs typeface="Times New Roman" panose="02020603050405020304" pitchFamily="18" charset="0"/>
              </a:rPr>
              <a:t>ECARES working paper</a:t>
            </a:r>
            <a:r>
              <a:rPr lang="en-US" sz="1400" dirty="0">
                <a:effectLst/>
                <a:latin typeface="Roboto" panose="02000000000000000000" pitchFamily="2" charset="0"/>
                <a:ea typeface="Roboto" panose="02000000000000000000" pitchFamily="2" charset="0"/>
                <a:cs typeface="Times New Roman" panose="02020603050405020304" pitchFamily="18" charset="0"/>
              </a:rPr>
              <a:t>, 2022-05.</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CELASUN, Oya, HANSEN, Niels-Jakob, MINESHIMA, Aiko, SPECTOR, Mariano, and ZHOU Jing (2022), “Supply Bottlenecks: Where, Why, How Much, and What Next?”, </a:t>
            </a:r>
            <a:r>
              <a:rPr lang="en-US" sz="1400" i="1" dirty="0">
                <a:effectLst/>
                <a:latin typeface="Roboto" panose="02000000000000000000" pitchFamily="2" charset="0"/>
                <a:ea typeface="Roboto" panose="02000000000000000000" pitchFamily="2" charset="0"/>
                <a:cs typeface="Times New Roman" panose="02020603050405020304" pitchFamily="18" charset="0"/>
              </a:rPr>
              <a:t>IMF Working Paper</a:t>
            </a:r>
            <a:r>
              <a:rPr lang="en-US" sz="1400" dirty="0">
                <a:effectLst/>
                <a:latin typeface="Roboto" panose="02000000000000000000" pitchFamily="2" charset="0"/>
                <a:ea typeface="Roboto" panose="02000000000000000000" pitchFamily="2" charset="0"/>
                <a:cs typeface="Times New Roman" panose="02020603050405020304" pitchFamily="18" charset="0"/>
              </a:rPr>
              <a:t>, 22/31. </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COMMISSION DE REGULATION DE L’ELECTRICITE ET DU GAZ (CREG) (2019), </a:t>
            </a:r>
            <a:r>
              <a:rPr lang="en-US" sz="1400" i="1" dirty="0">
                <a:effectLst/>
                <a:latin typeface="Roboto" panose="02000000000000000000" pitchFamily="2" charset="0"/>
                <a:ea typeface="Roboto" panose="02000000000000000000" pitchFamily="2" charset="0"/>
                <a:cs typeface="Times New Roman" panose="02020603050405020304" pitchFamily="18" charset="0"/>
              </a:rPr>
              <a:t>Etude sur le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poids</a:t>
            </a:r>
            <a:r>
              <a:rPr lang="en-US" sz="1400" i="1" dirty="0">
                <a:effectLst/>
                <a:latin typeface="Roboto" panose="02000000000000000000" pitchFamily="2" charset="0"/>
                <a:ea typeface="Roboto" panose="02000000000000000000" pitchFamily="2" charset="0"/>
                <a:cs typeface="Times New Roman" panose="02020603050405020304" pitchFamily="18" charset="0"/>
              </a:rPr>
              <a:t> de la facture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d’électricité</a:t>
            </a:r>
            <a:r>
              <a:rPr lang="en-US" sz="1400" i="1" dirty="0">
                <a:effectLst/>
                <a:latin typeface="Roboto" panose="02000000000000000000" pitchFamily="2" charset="0"/>
                <a:ea typeface="Roboto" panose="02000000000000000000" pitchFamily="2" charset="0"/>
                <a:cs typeface="Times New Roman" panose="02020603050405020304" pitchFamily="18" charset="0"/>
              </a:rPr>
              <a:t> et de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gaz</a:t>
            </a:r>
            <a:r>
              <a:rPr lang="en-US" sz="1400" i="1" dirty="0">
                <a:effectLst/>
                <a:latin typeface="Roboto" panose="02000000000000000000" pitchFamily="2" charset="0"/>
                <a:ea typeface="Roboto" panose="02000000000000000000" pitchFamily="2" charset="0"/>
                <a:cs typeface="Times New Roman" panose="02020603050405020304" pitchFamily="18" charset="0"/>
              </a:rPr>
              <a:t> naturel dans le budget des ménages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belges</a:t>
            </a:r>
            <a:r>
              <a:rPr lang="en-US" sz="1400" i="1" dirty="0">
                <a:effectLst/>
                <a:latin typeface="Roboto" panose="02000000000000000000" pitchFamily="2" charset="0"/>
                <a:ea typeface="Roboto" panose="02000000000000000000" pitchFamily="2" charset="0"/>
                <a:cs typeface="Times New Roman" panose="02020603050405020304" pitchFamily="18" charset="0"/>
              </a:rPr>
              <a:t>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en</a:t>
            </a:r>
            <a:r>
              <a:rPr lang="en-US" sz="1400" i="1" dirty="0">
                <a:effectLst/>
                <a:latin typeface="Roboto" panose="02000000000000000000" pitchFamily="2" charset="0"/>
                <a:ea typeface="Roboto" panose="02000000000000000000" pitchFamily="2" charset="0"/>
                <a:cs typeface="Times New Roman" panose="02020603050405020304" pitchFamily="18" charset="0"/>
              </a:rPr>
              <a:t> 2018</a:t>
            </a:r>
            <a:r>
              <a:rPr lang="en-US" sz="1400" dirty="0">
                <a:effectLst/>
                <a:latin typeface="Roboto" panose="02000000000000000000" pitchFamily="2" charset="0"/>
                <a:ea typeface="Roboto" panose="02000000000000000000" pitchFamily="2" charset="0"/>
                <a:cs typeface="Times New Roman" panose="02020603050405020304" pitchFamily="18" charset="0"/>
              </a:rPr>
              <a:t>, 14 </a:t>
            </a:r>
            <a:r>
              <a:rPr lang="en-US" sz="1400" dirty="0" err="1">
                <a:effectLst/>
                <a:latin typeface="Roboto" panose="02000000000000000000" pitchFamily="2" charset="0"/>
                <a:ea typeface="Roboto" panose="02000000000000000000" pitchFamily="2" charset="0"/>
                <a:cs typeface="Times New Roman" panose="02020603050405020304" pitchFamily="18" charset="0"/>
              </a:rPr>
              <a:t>Novembre</a:t>
            </a:r>
            <a:r>
              <a:rPr lang="en-US" sz="1400" dirty="0">
                <a:effectLst/>
                <a:latin typeface="Roboto" panose="02000000000000000000" pitchFamily="2" charset="0"/>
                <a:ea typeface="Roboto" panose="02000000000000000000" pitchFamily="2" charset="0"/>
                <a:cs typeface="Times New Roman" panose="02020603050405020304" pitchFamily="18" charset="0"/>
              </a:rPr>
              <a:t> 2019.</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fr-FR" sz="1400" dirty="0">
                <a:effectLst/>
                <a:latin typeface="Roboto" panose="02000000000000000000" pitchFamily="2" charset="0"/>
                <a:ea typeface="Roboto" panose="02000000000000000000" pitchFamily="2" charset="0"/>
                <a:cs typeface="Times New Roman" panose="02020603050405020304" pitchFamily="18" charset="0"/>
              </a:rPr>
              <a:t>CONSEIL CENTRAL DE </a:t>
            </a:r>
            <a:r>
              <a:rPr lang="fr-FR" sz="1400" dirty="0">
                <a:latin typeface="Roboto" panose="02000000000000000000" pitchFamily="2" charset="0"/>
                <a:ea typeface="Roboto" panose="02000000000000000000" pitchFamily="2" charset="0"/>
                <a:cs typeface="Times New Roman" panose="02020603050405020304" pitchFamily="18" charset="0"/>
              </a:rPr>
              <a:t>L’ECONOMIE (CCE) (2016), </a:t>
            </a:r>
            <a:r>
              <a:rPr lang="fr-FR" sz="1400" i="1" dirty="0">
                <a:latin typeface="Roboto" panose="02000000000000000000" pitchFamily="2" charset="0"/>
                <a:ea typeface="Roboto" panose="02000000000000000000" pitchFamily="2" charset="0"/>
                <a:cs typeface="Times New Roman" panose="02020603050405020304" pitchFamily="18" charset="0"/>
              </a:rPr>
              <a:t>I</a:t>
            </a:r>
            <a:r>
              <a:rPr lang="fr-FR" sz="1400" i="1" dirty="0">
                <a:effectLst/>
                <a:latin typeface="Roboto" panose="02000000000000000000" pitchFamily="2" charset="0"/>
                <a:ea typeface="Roboto" panose="02000000000000000000" pitchFamily="2" charset="0"/>
                <a:cs typeface="Times New Roman" panose="02020603050405020304" pitchFamily="18" charset="0"/>
              </a:rPr>
              <a:t>nterventions de l’employeur dans le coût des déplacements domicile-travail</a:t>
            </a:r>
            <a:r>
              <a:rPr lang="fr-FR" sz="1400" dirty="0">
                <a:effectLst/>
                <a:latin typeface="Roboto" panose="02000000000000000000" pitchFamily="2" charset="0"/>
                <a:ea typeface="Roboto" panose="02000000000000000000" pitchFamily="2" charset="0"/>
                <a:cs typeface="Times New Roman" panose="02020603050405020304" pitchFamily="18" charset="0"/>
              </a:rPr>
              <a:t>, Note documentaire, CCE 2016-2595, Bruxelles, Conseil Central de l’Economie, 72 pages. Disponible à </a:t>
            </a:r>
            <a:r>
              <a:rPr lang="fr-FR" sz="1400" dirty="0">
                <a:effectLst/>
                <a:latin typeface="Roboto" panose="02000000000000000000" pitchFamily="2" charset="0"/>
                <a:ea typeface="Roboto" panose="02000000000000000000" pitchFamily="2" charset="0"/>
                <a:cs typeface="Times New Roman" panose="02020603050405020304" pitchFamily="18" charset="0"/>
                <a:hlinkClick r:id="rId3"/>
              </a:rPr>
              <a:t>https://www.ccecrb.fgov.be/p/fr/359/interventions-de-l-employeur-dans-le-cout-des-deplacements-domicile-travail</a:t>
            </a:r>
            <a:r>
              <a:rPr lang="fr-FR" sz="1400" dirty="0">
                <a:effectLst/>
                <a:latin typeface="Roboto" panose="02000000000000000000" pitchFamily="2" charset="0"/>
                <a:ea typeface="Roboto" panose="02000000000000000000" pitchFamily="2" charset="0"/>
                <a:cs typeface="Times New Roman" panose="02020603050405020304" pitchFamily="18" charset="0"/>
              </a:rPr>
              <a:t> </a:t>
            </a:r>
            <a:endParaRPr lang="en-US" sz="1400" i="1"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ZoneTexte 4">
            <a:extLst>
              <a:ext uri="{FF2B5EF4-FFF2-40B4-BE49-F238E27FC236}">
                <a16:creationId xmlns:a16="http://schemas.microsoft.com/office/drawing/2014/main" id="{EA0A8264-4BDA-446C-4945-21212B7A3947}"/>
              </a:ext>
            </a:extLst>
          </p:cNvPr>
          <p:cNvSpPr txBox="1"/>
          <p:nvPr/>
        </p:nvSpPr>
        <p:spPr>
          <a:xfrm>
            <a:off x="1181199" y="93303"/>
            <a:ext cx="6781602" cy="523220"/>
          </a:xfrm>
          <a:prstGeom prst="rect">
            <a:avLst/>
          </a:prstGeom>
          <a:noFill/>
        </p:spPr>
        <p:txBody>
          <a:bodyPr wrap="square">
            <a:spAutoFit/>
          </a:bodyPr>
          <a:lstStyle/>
          <a:p>
            <a:pPr algn="ctr" defTabSz="457200"/>
            <a:r>
              <a:rPr lang="fr-BE" sz="2800" b="1" dirty="0">
                <a:solidFill>
                  <a:prstClr val="black"/>
                </a:solidFill>
                <a:latin typeface="Roboto" panose="02000000000000000000" pitchFamily="2" charset="0"/>
                <a:ea typeface="Roboto" panose="02000000000000000000" pitchFamily="2" charset="0"/>
              </a:rPr>
              <a:t>Bibliographie</a:t>
            </a:r>
          </a:p>
        </p:txBody>
      </p:sp>
      <p:sp>
        <p:nvSpPr>
          <p:cNvPr id="4" name="Espace réservé du numéro de diapositive 3">
            <a:extLst>
              <a:ext uri="{FF2B5EF4-FFF2-40B4-BE49-F238E27FC236}">
                <a16:creationId xmlns:a16="http://schemas.microsoft.com/office/drawing/2014/main" id="{3A15FB3E-8F15-6354-5E79-F8D0E04F8FE6}"/>
              </a:ext>
            </a:extLst>
          </p:cNvPr>
          <p:cNvSpPr>
            <a:spLocks noGrp="1"/>
          </p:cNvSpPr>
          <p:nvPr>
            <p:ph type="sldNum" sz="quarter" idx="12"/>
          </p:nvPr>
        </p:nvSpPr>
        <p:spPr/>
        <p:txBody>
          <a:bodyPr/>
          <a:lstStyle/>
          <a:p>
            <a:fld id="{534D449F-4C49-4668-836B-17D08AB72CE5}" type="slidenum">
              <a:rPr lang="fr-BE" smtClean="0"/>
              <a:t>122</a:t>
            </a:fld>
            <a:endParaRPr lang="fr-BE"/>
          </a:p>
        </p:txBody>
      </p:sp>
    </p:spTree>
    <p:extLst>
      <p:ext uri="{BB962C8B-B14F-4D97-AF65-F5344CB8AC3E}">
        <p14:creationId xmlns:p14="http://schemas.microsoft.com/office/powerpoint/2010/main" val="35336345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13FF9510-4BCC-004D-8477-ECB79C7348FC}"/>
              </a:ext>
            </a:extLst>
          </p:cNvPr>
          <p:cNvSpPr txBox="1"/>
          <p:nvPr/>
        </p:nvSpPr>
        <p:spPr>
          <a:xfrm>
            <a:off x="230418" y="792699"/>
            <a:ext cx="8683164" cy="5408019"/>
          </a:xfrm>
          <a:prstGeom prst="rect">
            <a:avLst/>
          </a:prstGeom>
          <a:noFill/>
        </p:spPr>
        <p:txBody>
          <a:bodyPr wrap="square" rtlCol="0">
            <a:spAutoFit/>
          </a:bodyPr>
          <a:lstStyle/>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DE SOLA PEREA, M. and VAN BELLE, L. (2022), “Early results of the fourth wave of the Belgian Household Finance and Consumption Survey”, </a:t>
            </a:r>
            <a:r>
              <a:rPr lang="en-US" sz="1400" i="1" dirty="0">
                <a:effectLst/>
                <a:latin typeface="Roboto" panose="02000000000000000000" pitchFamily="2" charset="0"/>
                <a:ea typeface="Roboto" panose="02000000000000000000" pitchFamily="2" charset="0"/>
                <a:cs typeface="Times New Roman" panose="02020603050405020304" pitchFamily="18" charset="0"/>
              </a:rPr>
              <a:t>NBB Economic Review</a:t>
            </a:r>
            <a:r>
              <a:rPr lang="en-US" sz="1400" dirty="0">
                <a:effectLst/>
                <a:latin typeface="Roboto" panose="02000000000000000000" pitchFamily="2" charset="0"/>
                <a:ea typeface="Roboto" panose="02000000000000000000" pitchFamily="2" charset="0"/>
                <a:cs typeface="Times New Roman" panose="02020603050405020304" pitchFamily="18" charset="0"/>
              </a:rPr>
              <a:t>, 2022 / #09. (</a:t>
            </a:r>
            <a:r>
              <a:rPr lang="en-US" sz="1400" dirty="0" err="1">
                <a:effectLst/>
                <a:latin typeface="Roboto" panose="02000000000000000000" pitchFamily="2" charset="0"/>
                <a:ea typeface="Roboto" panose="02000000000000000000" pitchFamily="2" charset="0"/>
                <a:cs typeface="Times New Roman" panose="02020603050405020304" pitchFamily="18" charset="0"/>
              </a:rPr>
              <a:t>Données</a:t>
            </a:r>
            <a:r>
              <a:rPr lang="en-US" sz="1400" dirty="0">
                <a:effectLst/>
                <a:latin typeface="Roboto" panose="02000000000000000000" pitchFamily="2" charset="0"/>
                <a:ea typeface="Roboto" panose="02000000000000000000" pitchFamily="2" charset="0"/>
                <a:cs typeface="Times New Roman" panose="02020603050405020304" pitchFamily="18" charset="0"/>
              </a:rPr>
              <a:t> </a:t>
            </a:r>
            <a:r>
              <a:rPr lang="en-US" sz="1400" dirty="0" err="1">
                <a:effectLst/>
                <a:latin typeface="Roboto" panose="02000000000000000000" pitchFamily="2" charset="0"/>
                <a:ea typeface="Roboto" panose="02000000000000000000" pitchFamily="2" charset="0"/>
                <a:cs typeface="Times New Roman" panose="02020603050405020304" pitchFamily="18" charset="0"/>
              </a:rPr>
              <a:t>supplémentaires</a:t>
            </a:r>
            <a:r>
              <a:rPr lang="en-US" sz="1400" dirty="0">
                <a:effectLst/>
                <a:latin typeface="Roboto" panose="02000000000000000000" pitchFamily="2" charset="0"/>
                <a:ea typeface="Roboto" panose="02000000000000000000" pitchFamily="2" charset="0"/>
                <a:cs typeface="Times New Roman" panose="02020603050405020304" pitchFamily="18" charset="0"/>
              </a:rPr>
              <a:t> </a:t>
            </a:r>
            <a:r>
              <a:rPr lang="en-US" sz="1400" dirty="0" err="1">
                <a:effectLst/>
                <a:latin typeface="Roboto" panose="02000000000000000000" pitchFamily="2" charset="0"/>
                <a:ea typeface="Roboto" panose="02000000000000000000" pitchFamily="2" charset="0"/>
                <a:cs typeface="Times New Roman" panose="02020603050405020304" pitchFamily="18" charset="0"/>
              </a:rPr>
              <a:t>fournies</a:t>
            </a:r>
            <a:r>
              <a:rPr lang="en-US" sz="1400" dirty="0">
                <a:effectLst/>
                <a:latin typeface="Roboto" panose="02000000000000000000" pitchFamily="2" charset="0"/>
                <a:ea typeface="Roboto" panose="02000000000000000000" pitchFamily="2" charset="0"/>
                <a:cs typeface="Times New Roman" panose="02020603050405020304" pitchFamily="18" charset="0"/>
              </a:rPr>
              <a:t> par les auteurs). </a:t>
            </a: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EUROPEAN UNION AGENCY FOR THE COOPERATION OF ENERGY REGULATORS (ACER) (2022), </a:t>
            </a:r>
            <a:r>
              <a:rPr lang="en-US" sz="1400" i="1" dirty="0">
                <a:effectLst/>
                <a:latin typeface="Roboto" panose="02000000000000000000" pitchFamily="2" charset="0"/>
                <a:ea typeface="Roboto" panose="02000000000000000000" pitchFamily="2" charset="0"/>
                <a:cs typeface="Times New Roman" panose="02020603050405020304" pitchFamily="18" charset="0"/>
              </a:rPr>
              <a:t>ACER’s Final Assessment of the EU Wholesale Electricity Market Design</a:t>
            </a:r>
            <a:r>
              <a:rPr lang="en-US" sz="1400" dirty="0">
                <a:effectLst/>
                <a:latin typeface="Roboto" panose="02000000000000000000" pitchFamily="2" charset="0"/>
                <a:ea typeface="Roboto" panose="02000000000000000000" pitchFamily="2" charset="0"/>
                <a:cs typeface="Times New Roman" panose="02020603050405020304" pitchFamily="18" charset="0"/>
              </a:rPr>
              <a:t>, April 2022.</a:t>
            </a: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FONDATION ROI BAUDOIN (FRB) (2022),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Baromètres</a:t>
            </a:r>
            <a:r>
              <a:rPr lang="en-US" sz="1400" i="1" dirty="0">
                <a:effectLst/>
                <a:latin typeface="Roboto" panose="02000000000000000000" pitchFamily="2" charset="0"/>
                <a:ea typeface="Roboto" panose="02000000000000000000" pitchFamily="2" charset="0"/>
                <a:cs typeface="Times New Roman" panose="02020603050405020304" pitchFamily="18" charset="0"/>
              </a:rPr>
              <a:t> de la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précarité</a:t>
            </a:r>
            <a:r>
              <a:rPr lang="en-US" sz="1400" i="1" dirty="0">
                <a:effectLst/>
                <a:latin typeface="Roboto" panose="02000000000000000000" pitchFamily="2" charset="0"/>
                <a:ea typeface="Roboto" panose="02000000000000000000" pitchFamily="2" charset="0"/>
                <a:cs typeface="Times New Roman" panose="02020603050405020304" pitchFamily="18" charset="0"/>
              </a:rPr>
              <a:t>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énergétique</a:t>
            </a:r>
            <a:r>
              <a:rPr lang="en-US" sz="1400" i="1" dirty="0">
                <a:effectLst/>
                <a:latin typeface="Roboto" panose="02000000000000000000" pitchFamily="2" charset="0"/>
                <a:ea typeface="Roboto" panose="02000000000000000000" pitchFamily="2" charset="0"/>
                <a:cs typeface="Times New Roman" panose="02020603050405020304" pitchFamily="18" charset="0"/>
              </a:rPr>
              <a:t> et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hydrique</a:t>
            </a:r>
            <a:r>
              <a:rPr lang="en-US" sz="1400" i="1" dirty="0">
                <a:latin typeface="Roboto" panose="02000000000000000000" pitchFamily="2" charset="0"/>
                <a:ea typeface="Roboto" panose="02000000000000000000" pitchFamily="2" charset="0"/>
                <a:cs typeface="Times New Roman" panose="02020603050405020304" pitchFamily="18" charset="0"/>
              </a:rPr>
              <a:t>. </a:t>
            </a:r>
            <a:r>
              <a:rPr lang="en-US" sz="1400" i="1" dirty="0" err="1">
                <a:latin typeface="Roboto" panose="02000000000000000000" pitchFamily="2" charset="0"/>
                <a:ea typeface="Roboto" panose="02000000000000000000" pitchFamily="2" charset="0"/>
                <a:cs typeface="Times New Roman" panose="02020603050405020304" pitchFamily="18" charset="0"/>
              </a:rPr>
              <a:t>Analyse</a:t>
            </a:r>
            <a:r>
              <a:rPr lang="en-US" sz="1400" i="1" dirty="0">
                <a:latin typeface="Roboto" panose="02000000000000000000" pitchFamily="2" charset="0"/>
                <a:ea typeface="Roboto" panose="02000000000000000000" pitchFamily="2" charset="0"/>
                <a:cs typeface="Times New Roman" panose="02020603050405020304" pitchFamily="18" charset="0"/>
              </a:rPr>
              <a:t> et interpretation des </a:t>
            </a:r>
            <a:r>
              <a:rPr lang="en-US" sz="1400" i="1" dirty="0" err="1">
                <a:latin typeface="Roboto" panose="02000000000000000000" pitchFamily="2" charset="0"/>
                <a:ea typeface="Roboto" panose="02000000000000000000" pitchFamily="2" charset="0"/>
                <a:cs typeface="Times New Roman" panose="02020603050405020304" pitchFamily="18" charset="0"/>
              </a:rPr>
              <a:t>résultats</a:t>
            </a:r>
            <a:r>
              <a:rPr lang="en-US" sz="1400" i="1" dirty="0">
                <a:latin typeface="Roboto" panose="02000000000000000000" pitchFamily="2" charset="0"/>
                <a:ea typeface="Roboto" panose="02000000000000000000" pitchFamily="2" charset="0"/>
                <a:cs typeface="Times New Roman" panose="02020603050405020304" pitchFamily="18" charset="0"/>
              </a:rPr>
              <a:t> 2020</a:t>
            </a:r>
            <a:r>
              <a:rPr lang="en-US" sz="1400" dirty="0">
                <a:latin typeface="Roboto" panose="02000000000000000000" pitchFamily="2" charset="0"/>
                <a:ea typeface="Roboto" panose="02000000000000000000" pitchFamily="2" charset="0"/>
                <a:cs typeface="Times New Roman" panose="02020603050405020304" pitchFamily="18" charset="0"/>
              </a:rPr>
              <a:t>, </a:t>
            </a:r>
            <a:r>
              <a:rPr lang="en-US" sz="1400" dirty="0" err="1">
                <a:latin typeface="Roboto" panose="02000000000000000000" pitchFamily="2" charset="0"/>
                <a:ea typeface="Roboto" panose="02000000000000000000" pitchFamily="2" charset="0"/>
                <a:cs typeface="Times New Roman" panose="02020603050405020304" pitchFamily="18" charset="0"/>
              </a:rPr>
              <a:t>huitième</a:t>
            </a:r>
            <a:r>
              <a:rPr lang="en-US" sz="1400" dirty="0">
                <a:latin typeface="Roboto" panose="02000000000000000000" pitchFamily="2" charset="0"/>
                <a:ea typeface="Roboto" panose="02000000000000000000" pitchFamily="2" charset="0"/>
                <a:cs typeface="Times New Roman" panose="02020603050405020304" pitchFamily="18" charset="0"/>
              </a:rPr>
              <a:t> edition. </a:t>
            </a:r>
            <a:endParaRPr lang="en-US"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INTERNATIONAL MONETARY FUND (IMF) (2022), </a:t>
            </a:r>
            <a:r>
              <a:rPr lang="en-US" sz="1400" i="1" dirty="0">
                <a:effectLst/>
                <a:latin typeface="Roboto" panose="02000000000000000000" pitchFamily="2" charset="0"/>
                <a:ea typeface="Roboto" panose="02000000000000000000" pitchFamily="2" charset="0"/>
                <a:cs typeface="Times New Roman" panose="02020603050405020304" pitchFamily="18" charset="0"/>
              </a:rPr>
              <a:t>Fiscal Monitor: Fiscal Policy from Pandemic to War</a:t>
            </a:r>
            <a:r>
              <a:rPr lang="en-US" sz="1400" i="1" dirty="0">
                <a:latin typeface="Roboto" panose="02000000000000000000" pitchFamily="2" charset="0"/>
                <a:ea typeface="Roboto" panose="02000000000000000000" pitchFamily="2" charset="0"/>
                <a:cs typeface="Times New Roman" panose="02020603050405020304" pitchFamily="18" charset="0"/>
              </a:rPr>
              <a:t>,</a:t>
            </a:r>
            <a:r>
              <a:rPr lang="en-US" sz="1400" dirty="0">
                <a:effectLst/>
                <a:latin typeface="Roboto" panose="02000000000000000000" pitchFamily="2" charset="0"/>
                <a:ea typeface="Roboto" panose="02000000000000000000" pitchFamily="2" charset="0"/>
                <a:cs typeface="Times New Roman" panose="02020603050405020304" pitchFamily="18" charset="0"/>
              </a:rPr>
              <a:t> Washington, DC: IMF.</a:t>
            </a: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LEPOITTEVIN, Daniel (2017), “</a:t>
            </a:r>
            <a:r>
              <a:rPr lang="en-US" sz="1400" dirty="0" err="1">
                <a:effectLst/>
                <a:latin typeface="Roboto" panose="02000000000000000000" pitchFamily="2" charset="0"/>
                <a:ea typeface="Roboto" panose="02000000000000000000" pitchFamily="2" charset="0"/>
                <a:cs typeface="Times New Roman" panose="02020603050405020304" pitchFamily="18" charset="0"/>
              </a:rPr>
              <a:t>Analyse</a:t>
            </a:r>
            <a:r>
              <a:rPr lang="en-US" sz="1400" dirty="0">
                <a:effectLst/>
                <a:latin typeface="Roboto" panose="02000000000000000000" pitchFamily="2" charset="0"/>
                <a:ea typeface="Roboto" panose="02000000000000000000" pitchFamily="2" charset="0"/>
                <a:cs typeface="Times New Roman" panose="02020603050405020304" pitchFamily="18" charset="0"/>
              </a:rPr>
              <a:t> des residences </a:t>
            </a:r>
            <a:r>
              <a:rPr lang="en-US" sz="1400" dirty="0" err="1">
                <a:effectLst/>
                <a:latin typeface="Roboto" panose="02000000000000000000" pitchFamily="2" charset="0"/>
                <a:ea typeface="Roboto" panose="02000000000000000000" pitchFamily="2" charset="0"/>
                <a:cs typeface="Times New Roman" panose="02020603050405020304" pitchFamily="18" charset="0"/>
              </a:rPr>
              <a:t>principales</a:t>
            </a:r>
            <a:r>
              <a:rPr lang="en-US" sz="1400" dirty="0">
                <a:effectLst/>
                <a:latin typeface="Roboto" panose="02000000000000000000" pitchFamily="2" charset="0"/>
                <a:ea typeface="Roboto" panose="02000000000000000000" pitchFamily="2" charset="0"/>
                <a:cs typeface="Times New Roman" panose="02020603050405020304" pitchFamily="18" charset="0"/>
              </a:rPr>
              <a:t> et de </a:t>
            </a:r>
            <a:r>
              <a:rPr lang="en-US" sz="1400" dirty="0" err="1">
                <a:effectLst/>
                <a:latin typeface="Roboto" panose="02000000000000000000" pitchFamily="2" charset="0"/>
                <a:ea typeface="Roboto" panose="02000000000000000000" pitchFamily="2" charset="0"/>
                <a:cs typeface="Times New Roman" panose="02020603050405020304" pitchFamily="18" charset="0"/>
              </a:rPr>
              <a:t>leurs</a:t>
            </a:r>
            <a:r>
              <a:rPr lang="en-US" sz="1400" dirty="0">
                <a:effectLst/>
                <a:latin typeface="Roboto" panose="02000000000000000000" pitchFamily="2" charset="0"/>
                <a:ea typeface="Roboto" panose="02000000000000000000" pitchFamily="2" charset="0"/>
                <a:cs typeface="Times New Roman" panose="02020603050405020304" pitchFamily="18" charset="0"/>
              </a:rPr>
              <a:t> occupants, au travers de </a:t>
            </a:r>
            <a:r>
              <a:rPr lang="en-US" sz="1400" dirty="0" err="1">
                <a:effectLst/>
                <a:latin typeface="Roboto" panose="02000000000000000000" pitchFamily="2" charset="0"/>
                <a:ea typeface="Roboto" panose="02000000000000000000" pitchFamily="2" charset="0"/>
                <a:cs typeface="Times New Roman" panose="02020603050405020304" pitchFamily="18" charset="0"/>
              </a:rPr>
              <a:t>l'étiquette</a:t>
            </a:r>
            <a:r>
              <a:rPr lang="en-US" sz="1400" dirty="0">
                <a:effectLst/>
                <a:latin typeface="Roboto" panose="02000000000000000000" pitchFamily="2" charset="0"/>
                <a:ea typeface="Roboto" panose="02000000000000000000" pitchFamily="2" charset="0"/>
                <a:cs typeface="Times New Roman" panose="02020603050405020304" pitchFamily="18" charset="0"/>
              </a:rPr>
              <a:t> </a:t>
            </a:r>
            <a:r>
              <a:rPr lang="en-US" sz="1400" dirty="0" err="1">
                <a:effectLst/>
                <a:latin typeface="Roboto" panose="02000000000000000000" pitchFamily="2" charset="0"/>
                <a:ea typeface="Roboto" panose="02000000000000000000" pitchFamily="2" charset="0"/>
                <a:cs typeface="Times New Roman" panose="02020603050405020304" pitchFamily="18" charset="0"/>
              </a:rPr>
              <a:t>énergie</a:t>
            </a:r>
            <a:r>
              <a:rPr lang="en-US" sz="1400" dirty="0">
                <a:effectLst/>
                <a:latin typeface="Roboto" panose="02000000000000000000" pitchFamily="2" charset="0"/>
                <a:ea typeface="Roboto" panose="02000000000000000000" pitchFamily="2" charset="0"/>
                <a:cs typeface="Times New Roman" panose="02020603050405020304" pitchFamily="18" charset="0"/>
              </a:rPr>
              <a:t> </a:t>
            </a:r>
            <a:r>
              <a:rPr lang="en-US" sz="1400" dirty="0" err="1">
                <a:effectLst/>
                <a:latin typeface="Roboto" panose="02000000000000000000" pitchFamily="2" charset="0"/>
                <a:ea typeface="Roboto" panose="02000000000000000000" pitchFamily="2" charset="0"/>
                <a:cs typeface="Times New Roman" panose="02020603050405020304" pitchFamily="18" charset="0"/>
              </a:rPr>
              <a:t>conventionnelle</a:t>
            </a:r>
            <a:r>
              <a:rPr lang="en-US" sz="1400" dirty="0">
                <a:effectLst/>
                <a:latin typeface="Roboto" panose="02000000000000000000" pitchFamily="2" charset="0"/>
                <a:ea typeface="Roboto" panose="02000000000000000000" pitchFamily="2" charset="0"/>
                <a:cs typeface="Times New Roman" panose="02020603050405020304" pitchFamily="18" charset="0"/>
              </a:rPr>
              <a:t> du diagnostic de performance </a:t>
            </a:r>
            <a:r>
              <a:rPr lang="en-US" sz="1400" dirty="0" err="1">
                <a:effectLst/>
                <a:latin typeface="Roboto" panose="02000000000000000000" pitchFamily="2" charset="0"/>
                <a:ea typeface="Roboto" panose="02000000000000000000" pitchFamily="2" charset="0"/>
                <a:cs typeface="Times New Roman" panose="02020603050405020304" pitchFamily="18" charset="0"/>
              </a:rPr>
              <a:t>énergétique</a:t>
            </a:r>
            <a:r>
              <a:rPr lang="en-US" sz="1400" dirty="0">
                <a:effectLst/>
                <a:latin typeface="Roboto" panose="02000000000000000000" pitchFamily="2" charset="0"/>
                <a:ea typeface="Roboto" panose="02000000000000000000" pitchFamily="2" charset="0"/>
                <a:cs typeface="Times New Roman" panose="02020603050405020304" pitchFamily="18" charset="0"/>
              </a:rPr>
              <a:t> (DPE)”, in MINISTÈRE DE L’ENVIRONNEMENT, DE L’ÉNERGIE ET DE LA MER, EN CHARGE DES RELATIONS INTERNATIONALES SUR LE CLIMAT,</a:t>
            </a:r>
            <a:r>
              <a:rPr lang="en-US" sz="1400" i="1" dirty="0">
                <a:effectLst/>
                <a:latin typeface="Roboto" panose="02000000000000000000" pitchFamily="2" charset="0"/>
                <a:ea typeface="Roboto" panose="02000000000000000000" pitchFamily="2" charset="0"/>
                <a:cs typeface="Times New Roman" panose="02020603050405020304" pitchFamily="18" charset="0"/>
              </a:rPr>
              <a:t> Les ménages et la consummation </a:t>
            </a:r>
            <a:r>
              <a:rPr lang="en-US" sz="1400" i="1" dirty="0" err="1">
                <a:effectLst/>
                <a:latin typeface="Roboto" panose="02000000000000000000" pitchFamily="2" charset="0"/>
                <a:ea typeface="Roboto" panose="02000000000000000000" pitchFamily="2" charset="0"/>
                <a:cs typeface="Times New Roman" panose="02020603050405020304" pitchFamily="18" charset="0"/>
              </a:rPr>
              <a:t>d’énergie</a:t>
            </a:r>
            <a:r>
              <a:rPr lang="en-US" sz="1400" dirty="0">
                <a:effectLst/>
                <a:latin typeface="Roboto" panose="02000000000000000000" pitchFamily="2" charset="0"/>
                <a:ea typeface="Roboto" panose="02000000000000000000" pitchFamily="2" charset="0"/>
                <a:cs typeface="Times New Roman" panose="02020603050405020304" pitchFamily="18" charset="0"/>
              </a:rPr>
              <a:t>, , Mars 2017.</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NATIONAL BANK OF BELGIUM (NBB) (2022), “Economic projections for Belgium – June 2022”, </a:t>
            </a:r>
            <a:r>
              <a:rPr lang="en-US" sz="1400" i="1" dirty="0">
                <a:effectLst/>
                <a:latin typeface="Roboto" panose="02000000000000000000" pitchFamily="2" charset="0"/>
                <a:ea typeface="Roboto" panose="02000000000000000000" pitchFamily="2" charset="0"/>
                <a:cs typeface="Times New Roman" panose="02020603050405020304" pitchFamily="18" charset="0"/>
              </a:rPr>
              <a:t>NBB Economic Review</a:t>
            </a:r>
            <a:r>
              <a:rPr lang="en-US" sz="1400" dirty="0">
                <a:effectLst/>
                <a:latin typeface="Roboto" panose="02000000000000000000" pitchFamily="2" charset="0"/>
                <a:ea typeface="Roboto" panose="02000000000000000000" pitchFamily="2" charset="0"/>
                <a:cs typeface="Times New Roman" panose="02020603050405020304" pitchFamily="18" charset="0"/>
              </a:rPr>
              <a:t>, 2022 / #08.  </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NATIONAL BANK OF BELGIUM (NBB), FEDERAL PLANNING BUREAU and FPS ECONOMY (2022), </a:t>
            </a:r>
            <a:r>
              <a:rPr lang="en-US" sz="1400" i="1" dirty="0">
                <a:effectLst/>
                <a:latin typeface="Roboto" panose="02000000000000000000" pitchFamily="2" charset="0"/>
                <a:ea typeface="Roboto" panose="02000000000000000000" pitchFamily="2" charset="0"/>
                <a:cs typeface="Times New Roman" panose="02020603050405020304" pitchFamily="18" charset="0"/>
              </a:rPr>
              <a:t>Economic impact of the war in Ukraine: a Belgian perspective,</a:t>
            </a:r>
            <a:r>
              <a:rPr lang="en-US" sz="1400" dirty="0">
                <a:effectLst/>
                <a:latin typeface="Roboto" panose="02000000000000000000" pitchFamily="2" charset="0"/>
                <a:ea typeface="Roboto" panose="02000000000000000000" pitchFamily="2" charset="0"/>
                <a:cs typeface="Times New Roman" panose="02020603050405020304" pitchFamily="18" charset="0"/>
              </a:rPr>
              <a:t> 7 </a:t>
            </a:r>
            <a:r>
              <a:rPr lang="en-US" sz="1400" dirty="0" err="1">
                <a:effectLst/>
                <a:latin typeface="Roboto" panose="02000000000000000000" pitchFamily="2" charset="0"/>
                <a:ea typeface="Roboto" panose="02000000000000000000" pitchFamily="2" charset="0"/>
                <a:cs typeface="Times New Roman" panose="02020603050405020304" pitchFamily="18" charset="0"/>
              </a:rPr>
              <a:t>july</a:t>
            </a:r>
            <a:r>
              <a:rPr lang="en-US" sz="1400" dirty="0">
                <a:effectLst/>
                <a:latin typeface="Roboto" panose="02000000000000000000" pitchFamily="2" charset="0"/>
                <a:ea typeface="Roboto" panose="02000000000000000000" pitchFamily="2" charset="0"/>
                <a:cs typeface="Times New Roman" panose="02020603050405020304" pitchFamily="18" charset="0"/>
              </a:rPr>
              <a:t> 202, available at </a:t>
            </a:r>
            <a:r>
              <a:rPr lang="en-US" sz="1400" u="sng" dirty="0">
                <a:solidFill>
                  <a:srgbClr val="0563C1"/>
                </a:solidFill>
                <a:effectLst/>
                <a:latin typeface="Roboto" panose="02000000000000000000" pitchFamily="2" charset="0"/>
                <a:ea typeface="Roboto" panose="02000000000000000000" pitchFamily="2" charset="0"/>
                <a:cs typeface="Times New Roman" panose="02020603050405020304" pitchFamily="18" charset="0"/>
                <a:hlinkClick r:id="rId3"/>
              </a:rPr>
              <a:t>https://www.nbb.be/fr/la-banque-nationale/missions-et-strategie/autres-missions/conseils-et-expertise/groupe-dexperts-0</a:t>
            </a:r>
            <a:r>
              <a:rPr lang="en-US" sz="1400" dirty="0">
                <a:effectLst/>
                <a:latin typeface="Roboto" panose="02000000000000000000" pitchFamily="2" charset="0"/>
                <a:ea typeface="Roboto" panose="02000000000000000000" pitchFamily="2" charset="0"/>
                <a:cs typeface="Times New Roman" panose="02020603050405020304" pitchFamily="18" charset="0"/>
              </a:rPr>
              <a:t>.</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ORGANISATION FOR ECONOMIC CO-OPERATION AND DEVELOPMENT (OECD) (2022), </a:t>
            </a:r>
            <a:r>
              <a:rPr lang="en-US" sz="1400" i="1" dirty="0">
                <a:effectLst/>
                <a:latin typeface="Roboto" panose="02000000000000000000" pitchFamily="2" charset="0"/>
                <a:ea typeface="Roboto" panose="02000000000000000000" pitchFamily="2" charset="0"/>
                <a:cs typeface="Times New Roman" panose="02020603050405020304" pitchFamily="18" charset="0"/>
              </a:rPr>
              <a:t>Economic Outlook</a:t>
            </a:r>
            <a:r>
              <a:rPr lang="en-US" sz="1400" dirty="0">
                <a:effectLst/>
                <a:latin typeface="Roboto" panose="02000000000000000000" pitchFamily="2" charset="0"/>
                <a:ea typeface="Roboto" panose="02000000000000000000" pitchFamily="2" charset="0"/>
                <a:cs typeface="Times New Roman" panose="02020603050405020304" pitchFamily="18" charset="0"/>
              </a:rPr>
              <a:t>, Volume 2022 Issue 1.</a:t>
            </a:r>
          </a:p>
        </p:txBody>
      </p:sp>
      <p:sp>
        <p:nvSpPr>
          <p:cNvPr id="4" name="Espace réservé du numéro de diapositive 3">
            <a:extLst>
              <a:ext uri="{FF2B5EF4-FFF2-40B4-BE49-F238E27FC236}">
                <a16:creationId xmlns:a16="http://schemas.microsoft.com/office/drawing/2014/main" id="{3A15FB3E-8F15-6354-5E79-F8D0E04F8FE6}"/>
              </a:ext>
            </a:extLst>
          </p:cNvPr>
          <p:cNvSpPr>
            <a:spLocks noGrp="1"/>
          </p:cNvSpPr>
          <p:nvPr>
            <p:ph type="sldNum" sz="quarter" idx="12"/>
          </p:nvPr>
        </p:nvSpPr>
        <p:spPr/>
        <p:txBody>
          <a:bodyPr/>
          <a:lstStyle/>
          <a:p>
            <a:fld id="{534D449F-4C49-4668-836B-17D08AB72CE5}" type="slidenum">
              <a:rPr lang="fr-BE" smtClean="0"/>
              <a:t>123</a:t>
            </a:fld>
            <a:endParaRPr lang="fr-BE"/>
          </a:p>
        </p:txBody>
      </p:sp>
    </p:spTree>
    <p:extLst>
      <p:ext uri="{BB962C8B-B14F-4D97-AF65-F5344CB8AC3E}">
        <p14:creationId xmlns:p14="http://schemas.microsoft.com/office/powerpoint/2010/main" val="30364567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13FF9510-4BCC-004D-8477-ECB79C7348FC}"/>
              </a:ext>
            </a:extLst>
          </p:cNvPr>
          <p:cNvSpPr txBox="1"/>
          <p:nvPr/>
        </p:nvSpPr>
        <p:spPr>
          <a:xfrm>
            <a:off x="230418" y="692031"/>
            <a:ext cx="8683164" cy="1334789"/>
          </a:xfrm>
          <a:prstGeom prst="rect">
            <a:avLst/>
          </a:prstGeom>
          <a:noFill/>
        </p:spPr>
        <p:txBody>
          <a:bodyPr wrap="square" rtlCol="0">
            <a:spAutoFit/>
          </a:bodyPr>
          <a:lstStyle/>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PIETTE, C. and TIELENS, J. (2022), “How Belgian firms fared in the COVID-19 pandemic”, </a:t>
            </a:r>
            <a:r>
              <a:rPr lang="en-US" sz="1400" i="1" dirty="0">
                <a:effectLst/>
                <a:latin typeface="Roboto" panose="02000000000000000000" pitchFamily="2" charset="0"/>
                <a:ea typeface="Roboto" panose="02000000000000000000" pitchFamily="2" charset="0"/>
                <a:cs typeface="Times New Roman" panose="02020603050405020304" pitchFamily="18" charset="0"/>
              </a:rPr>
              <a:t>NBB Economic Review</a:t>
            </a:r>
            <a:r>
              <a:rPr lang="en-US" sz="1400" dirty="0">
                <a:effectLst/>
                <a:latin typeface="Roboto" panose="02000000000000000000" pitchFamily="2" charset="0"/>
                <a:ea typeface="Roboto" panose="02000000000000000000" pitchFamily="2" charset="0"/>
                <a:cs typeface="Times New Roman" panose="02020603050405020304" pitchFamily="18" charset="0"/>
              </a:rPr>
              <a:t>, 2022 / #07.  </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800"/>
              </a:spcAft>
            </a:pPr>
            <a:r>
              <a:rPr lang="en-US" sz="1400" dirty="0">
                <a:effectLst/>
                <a:latin typeface="Roboto" panose="02000000000000000000" pitchFamily="2" charset="0"/>
                <a:ea typeface="Roboto" panose="02000000000000000000" pitchFamily="2" charset="0"/>
                <a:cs typeface="Times New Roman" panose="02020603050405020304" pitchFamily="18" charset="0"/>
              </a:rPr>
              <a:t>SGARAVATTI, G., TAGLIAPIETRA, S. and ZACHMANN, G. (2021), “National policies to shield consumers from rising energy prices”, Bruegel Datasets, first published 4 November 2021 (last update: 8 August 2022), available at </a:t>
            </a:r>
            <a:r>
              <a:rPr lang="en-US" sz="1400" u="sng" dirty="0">
                <a:solidFill>
                  <a:srgbClr val="0563C1"/>
                </a:solidFill>
                <a:effectLst/>
                <a:latin typeface="Roboto" panose="02000000000000000000" pitchFamily="2" charset="0"/>
                <a:ea typeface="Roboto" panose="02000000000000000000" pitchFamily="2" charset="0"/>
                <a:cs typeface="Times New Roman" panose="02020603050405020304" pitchFamily="18" charset="0"/>
                <a:hlinkClick r:id="rId3"/>
              </a:rPr>
              <a:t>https://www.bruegel.org/dataset/national-policies-shield-consumers-rising-energy-prices</a:t>
            </a:r>
            <a:endParaRPr lang="en-BE" sz="1400"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3A15FB3E-8F15-6354-5E79-F8D0E04F8FE6}"/>
              </a:ext>
            </a:extLst>
          </p:cNvPr>
          <p:cNvSpPr>
            <a:spLocks noGrp="1"/>
          </p:cNvSpPr>
          <p:nvPr>
            <p:ph type="sldNum" sz="quarter" idx="12"/>
          </p:nvPr>
        </p:nvSpPr>
        <p:spPr/>
        <p:txBody>
          <a:bodyPr/>
          <a:lstStyle/>
          <a:p>
            <a:fld id="{534D449F-4C49-4668-836B-17D08AB72CE5}" type="slidenum">
              <a:rPr lang="fr-BE" smtClean="0"/>
              <a:t>124</a:t>
            </a:fld>
            <a:endParaRPr lang="fr-BE"/>
          </a:p>
        </p:txBody>
      </p:sp>
    </p:spTree>
    <p:extLst>
      <p:ext uri="{BB962C8B-B14F-4D97-AF65-F5344CB8AC3E}">
        <p14:creationId xmlns:p14="http://schemas.microsoft.com/office/powerpoint/2010/main" val="2627245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0799"/>
            <a:ext cx="7902431" cy="5386090"/>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Causes:</a:t>
            </a:r>
          </a:p>
          <a:p>
            <a:endParaRPr lang="fr-BE" sz="20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Forte demande confrontée à des contraintes sur l’offre</a:t>
            </a:r>
          </a:p>
          <a:p>
            <a:endParaRPr lang="fr-BE" dirty="0">
              <a:latin typeface="Roboto" panose="02000000000000000000" pitchFamily="2" charset="0"/>
              <a:ea typeface="Roboto" panose="02000000000000000000" pitchFamily="2" charset="0"/>
            </a:endParaRPr>
          </a:p>
          <a:p>
            <a:pPr indent="-285750">
              <a:buFont typeface="Wingdings" panose="05000000000000000000" pitchFamily="2" charset="2"/>
              <a:buChar char="è"/>
            </a:pPr>
            <a:r>
              <a:rPr lang="fr-BE" dirty="0">
                <a:latin typeface="Roboto" panose="02000000000000000000" pitchFamily="2" charset="0"/>
                <a:ea typeface="Roboto" panose="02000000000000000000" pitchFamily="2" charset="0"/>
              </a:rPr>
              <a:t>Hausse des prix à la production et des prix des matières premières</a:t>
            </a:r>
          </a:p>
          <a:p>
            <a:pPr indent="-285750">
              <a:buFont typeface="Wingdings" panose="05000000000000000000" pitchFamily="2" charset="2"/>
              <a:buChar char="è"/>
            </a:pPr>
            <a:r>
              <a:rPr lang="fr-BE" b="1" dirty="0">
                <a:solidFill>
                  <a:srgbClr val="C00000"/>
                </a:solidFill>
                <a:latin typeface="Roboto" panose="02000000000000000000" pitchFamily="2" charset="0"/>
                <a:ea typeface="Roboto" panose="02000000000000000000" pitchFamily="2" charset="0"/>
                <a:sym typeface="Wingdings" panose="05000000000000000000" pitchFamily="2" charset="2"/>
              </a:rPr>
              <a:t>Transmission aux prix de l’énergie pour les consommateurs</a:t>
            </a:r>
          </a:p>
          <a:p>
            <a:pPr indent="-285750">
              <a:buFont typeface="Wingdings" panose="05000000000000000000" pitchFamily="2" charset="2"/>
              <a:buChar char="è"/>
            </a:pPr>
            <a:r>
              <a:rPr lang="fr-BE" b="1" dirty="0">
                <a:solidFill>
                  <a:srgbClr val="C00000"/>
                </a:solidFill>
                <a:latin typeface="Roboto" panose="02000000000000000000" pitchFamily="2" charset="0"/>
                <a:ea typeface="Roboto" panose="02000000000000000000" pitchFamily="2" charset="0"/>
                <a:sym typeface="Wingdings" panose="05000000000000000000" pitchFamily="2" charset="2"/>
              </a:rPr>
              <a:t>Transmission à l’inflation sous-jacente</a:t>
            </a:r>
          </a:p>
          <a:p>
            <a:endParaRPr lang="fr-BE" sz="1400" dirty="0">
              <a:latin typeface="Roboto" panose="02000000000000000000" pitchFamily="2" charset="0"/>
              <a:ea typeface="Roboto" panose="02000000000000000000" pitchFamily="2" charset="0"/>
              <a:sym typeface="Wingdings" panose="05000000000000000000" pitchFamily="2" charset="2"/>
            </a:endParaRPr>
          </a:p>
          <a:p>
            <a:r>
              <a:rPr lang="fr-BE" dirty="0">
                <a:latin typeface="Roboto" panose="02000000000000000000" pitchFamily="2" charset="0"/>
                <a:ea typeface="Roboto" panose="02000000000000000000" pitchFamily="2" charset="0"/>
                <a:sym typeface="Wingdings" panose="05000000000000000000" pitchFamily="2" charset="2"/>
              </a:rPr>
              <a:t>Guerre en Ukraine</a:t>
            </a:r>
          </a:p>
          <a:p>
            <a:endParaRPr lang="fr-BE" sz="1400" dirty="0">
              <a:latin typeface="Roboto" panose="02000000000000000000" pitchFamily="2" charset="0"/>
              <a:ea typeface="Roboto" panose="02000000000000000000" pitchFamily="2" charset="0"/>
              <a:sym typeface="Wingdings" panose="05000000000000000000" pitchFamily="2" charset="2"/>
            </a:endParaRP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Hausse du prix du gaz en Europe</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La perspective de récession impacte le prix des matières premières agricoles et industrielles</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Dépréciation de l’euro</a:t>
            </a:r>
          </a:p>
          <a:p>
            <a:endParaRPr lang="fr-BE" dirty="0">
              <a:latin typeface="Roboto" panose="02000000000000000000" pitchFamily="2" charset="0"/>
              <a:ea typeface="Roboto" panose="02000000000000000000" pitchFamily="2" charset="0"/>
              <a:sym typeface="Wingdings" panose="05000000000000000000" pitchFamily="2" charset="2"/>
            </a:endParaRPr>
          </a:p>
          <a:p>
            <a:r>
              <a:rPr lang="fr-BE" dirty="0">
                <a:latin typeface="Roboto" panose="02000000000000000000" pitchFamily="2" charset="0"/>
                <a:ea typeface="Roboto" panose="02000000000000000000" pitchFamily="2" charset="0"/>
                <a:sym typeface="Wingdings" panose="05000000000000000000" pitchFamily="2" charset="2"/>
              </a:rPr>
              <a:t>Crise sur les marchés du gaz et de l’électricité</a:t>
            </a:r>
          </a:p>
          <a:p>
            <a:endParaRPr lang="fr-BE" dirty="0">
              <a:latin typeface="Roboto" panose="02000000000000000000" pitchFamily="2" charset="0"/>
              <a:ea typeface="Roboto" panose="02000000000000000000" pitchFamily="2" charset="0"/>
              <a:sym typeface="Wingdings" panose="05000000000000000000" pitchFamily="2" charset="2"/>
            </a:endParaRPr>
          </a:p>
        </p:txBody>
      </p:sp>
      <p:sp>
        <p:nvSpPr>
          <p:cNvPr id="2" name="Espace réservé du numéro de diapositive 1">
            <a:extLst>
              <a:ext uri="{FF2B5EF4-FFF2-40B4-BE49-F238E27FC236}">
                <a16:creationId xmlns:a16="http://schemas.microsoft.com/office/drawing/2014/main" id="{750464B4-EF50-7EC3-0727-D9439B988B7E}"/>
              </a:ext>
            </a:extLst>
          </p:cNvPr>
          <p:cNvSpPr>
            <a:spLocks noGrp="1"/>
          </p:cNvSpPr>
          <p:nvPr>
            <p:ph type="sldNum" sz="quarter" idx="12"/>
          </p:nvPr>
        </p:nvSpPr>
        <p:spPr/>
        <p:txBody>
          <a:bodyPr/>
          <a:lstStyle/>
          <a:p>
            <a:fld id="{534D449F-4C49-4668-836B-17D08AB72CE5}" type="slidenum">
              <a:rPr lang="fr-BE" smtClean="0"/>
              <a:t>13</a:t>
            </a:fld>
            <a:endParaRPr lang="fr-BE"/>
          </a:p>
        </p:txBody>
      </p:sp>
    </p:spTree>
    <p:extLst>
      <p:ext uri="{BB962C8B-B14F-4D97-AF65-F5344CB8AC3E}">
        <p14:creationId xmlns:p14="http://schemas.microsoft.com/office/powerpoint/2010/main" val="1011421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6BEBF9E-9A04-7851-F895-3CB8B50A19F4}"/>
              </a:ext>
            </a:extLst>
          </p:cNvPr>
          <p:cNvPicPr>
            <a:picLocks noChangeAspect="1"/>
          </p:cNvPicPr>
          <p:nvPr/>
        </p:nvPicPr>
        <p:blipFill>
          <a:blip r:embed="rId3"/>
          <a:stretch>
            <a:fillRect/>
          </a:stretch>
        </p:blipFill>
        <p:spPr>
          <a:xfrm>
            <a:off x="1163803" y="909000"/>
            <a:ext cx="6816394" cy="5040000"/>
          </a:xfrm>
          <a:prstGeom prst="rect">
            <a:avLst/>
          </a:prstGeom>
        </p:spPr>
      </p:pic>
      <p:sp>
        <p:nvSpPr>
          <p:cNvPr id="2" name="Titre 1">
            <a:extLst>
              <a:ext uri="{FF2B5EF4-FFF2-40B4-BE49-F238E27FC236}">
                <a16:creationId xmlns:a16="http://schemas.microsoft.com/office/drawing/2014/main" id="{FAA3E979-4FED-AE3B-3AFF-C68BAED3B535}"/>
              </a:ext>
            </a:extLst>
          </p:cNvPr>
          <p:cNvSpPr>
            <a:spLocks noGrp="1"/>
          </p:cNvSpPr>
          <p:nvPr>
            <p:ph type="title"/>
          </p:nvPr>
        </p:nvSpPr>
        <p:spPr>
          <a:xfrm>
            <a:off x="817053" y="84054"/>
            <a:ext cx="8078599" cy="951946"/>
          </a:xfrm>
        </p:spPr>
        <p:txBody>
          <a:bodyPr>
            <a:noAutofit/>
          </a:bodyPr>
          <a:lstStyle/>
          <a:p>
            <a:pPr algn="ctr"/>
            <a:r>
              <a:rPr lang="fr-BE" sz="2800" dirty="0"/>
              <a:t>Transmission aux prix de l’</a:t>
            </a:r>
            <a:r>
              <a:rPr lang="fr-BE" dirty="0"/>
              <a:t>énergie et </a:t>
            </a:r>
            <a:r>
              <a:rPr lang="fr-BE" sz="2800" dirty="0"/>
              <a:t>à l’inflation sous-jacente</a:t>
            </a:r>
          </a:p>
        </p:txBody>
      </p:sp>
      <p:sp>
        <p:nvSpPr>
          <p:cNvPr id="3" name="Espace réservé du numéro de diapositive 2">
            <a:extLst>
              <a:ext uri="{FF2B5EF4-FFF2-40B4-BE49-F238E27FC236}">
                <a16:creationId xmlns:a16="http://schemas.microsoft.com/office/drawing/2014/main" id="{040BA8B0-68E0-58D8-7541-E837F37257C4}"/>
              </a:ext>
            </a:extLst>
          </p:cNvPr>
          <p:cNvSpPr>
            <a:spLocks noGrp="1"/>
          </p:cNvSpPr>
          <p:nvPr>
            <p:ph type="sldNum" sz="quarter" idx="12"/>
          </p:nvPr>
        </p:nvSpPr>
        <p:spPr/>
        <p:txBody>
          <a:bodyPr/>
          <a:lstStyle/>
          <a:p>
            <a:fld id="{534D449F-4C49-4668-836B-17D08AB72CE5}" type="slidenum">
              <a:rPr lang="fr-BE" smtClean="0"/>
              <a:t>14</a:t>
            </a:fld>
            <a:endParaRPr lang="fr-BE"/>
          </a:p>
        </p:txBody>
      </p:sp>
      <p:sp>
        <p:nvSpPr>
          <p:cNvPr id="6" name="ZoneTexte 5">
            <a:extLst>
              <a:ext uri="{FF2B5EF4-FFF2-40B4-BE49-F238E27FC236}">
                <a16:creationId xmlns:a16="http://schemas.microsoft.com/office/drawing/2014/main" id="{FAC83725-353A-D70C-E0FA-81853A588018}"/>
              </a:ext>
            </a:extLst>
          </p:cNvPr>
          <p:cNvSpPr txBox="1"/>
          <p:nvPr/>
        </p:nvSpPr>
        <p:spPr>
          <a:xfrm>
            <a:off x="3693364" y="5949000"/>
            <a:ext cx="1757272" cy="307777"/>
          </a:xfrm>
          <a:prstGeom prst="rect">
            <a:avLst/>
          </a:prstGeom>
          <a:noFill/>
        </p:spPr>
        <p:txBody>
          <a:bodyPr wrap="square">
            <a:spAutoFit/>
          </a:bodyPr>
          <a:lstStyle/>
          <a:p>
            <a:r>
              <a:rPr lang="nl-NL" sz="1400" dirty="0">
                <a:effectLst/>
                <a:latin typeface="Roboto" panose="02000000000000000000" pitchFamily="2" charset="0"/>
                <a:ea typeface="Roboto" panose="02000000000000000000" pitchFamily="2" charset="0"/>
                <a:cs typeface="Times New Roman" panose="02020603050405020304" pitchFamily="18" charset="0"/>
              </a:rPr>
              <a:t>Source: BCE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7264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9188"/>
            <a:ext cx="7902431" cy="5693866"/>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a:t>
            </a:r>
          </a:p>
          <a:p>
            <a:endParaRPr lang="fr-BE" sz="1400" dirty="0">
              <a:latin typeface="Roboto" panose="02000000000000000000" pitchFamily="2" charset="0"/>
              <a:ea typeface="Roboto" panose="02000000000000000000" pitchFamily="2" charset="0"/>
            </a:endParaRPr>
          </a:p>
          <a:p>
            <a:endParaRPr lang="fr-BE" sz="20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Causes:</a:t>
            </a:r>
          </a:p>
          <a:p>
            <a:endParaRPr lang="fr-BE" sz="20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Forte demande confrontée à des contraintes sur l’offre</a:t>
            </a:r>
          </a:p>
          <a:p>
            <a:endParaRPr lang="fr-BE" dirty="0">
              <a:latin typeface="Roboto" panose="02000000000000000000" pitchFamily="2" charset="0"/>
              <a:ea typeface="Roboto" panose="02000000000000000000" pitchFamily="2" charset="0"/>
            </a:endParaRPr>
          </a:p>
          <a:p>
            <a:pPr indent="-285750">
              <a:buFont typeface="Wingdings" panose="05000000000000000000" pitchFamily="2" charset="2"/>
              <a:buChar char="è"/>
            </a:pPr>
            <a:r>
              <a:rPr lang="fr-BE" dirty="0">
                <a:latin typeface="Roboto" panose="02000000000000000000" pitchFamily="2" charset="0"/>
                <a:ea typeface="Roboto" panose="02000000000000000000" pitchFamily="2" charset="0"/>
              </a:rPr>
              <a:t>Hausse des prix à la production et des prix des matières premières</a:t>
            </a:r>
          </a:p>
          <a:p>
            <a:pPr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Transmission aux prix de l’énergie pour les consommateurs</a:t>
            </a:r>
          </a:p>
          <a:p>
            <a:pPr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Transmission à l’inflation sous-jacente</a:t>
            </a:r>
          </a:p>
          <a:p>
            <a:endParaRPr lang="fr-BE" sz="1400" dirty="0">
              <a:latin typeface="Roboto" panose="02000000000000000000" pitchFamily="2" charset="0"/>
              <a:ea typeface="Roboto" panose="02000000000000000000" pitchFamily="2" charset="0"/>
              <a:sym typeface="Wingdings" panose="05000000000000000000" pitchFamily="2" charset="2"/>
            </a:endParaRPr>
          </a:p>
          <a:p>
            <a:r>
              <a:rPr lang="fr-BE" b="1" dirty="0">
                <a:solidFill>
                  <a:srgbClr val="C00000"/>
                </a:solidFill>
                <a:latin typeface="Roboto" panose="02000000000000000000" pitchFamily="2" charset="0"/>
                <a:ea typeface="Roboto" panose="02000000000000000000" pitchFamily="2" charset="0"/>
                <a:sym typeface="Wingdings" panose="05000000000000000000" pitchFamily="2" charset="2"/>
              </a:rPr>
              <a:t>Guerre en Ukraine</a:t>
            </a:r>
          </a:p>
          <a:p>
            <a:endParaRPr lang="fr-BE" sz="1400" dirty="0">
              <a:latin typeface="Roboto" panose="02000000000000000000" pitchFamily="2" charset="0"/>
              <a:ea typeface="Roboto" panose="02000000000000000000" pitchFamily="2" charset="0"/>
              <a:sym typeface="Wingdings" panose="05000000000000000000" pitchFamily="2" charset="2"/>
            </a:endParaRP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Hausse du prix du gaz en Europe</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La perspective de récession impacte le prix des matières premières agricoles et industrielles</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Dépréciation de l’euro</a:t>
            </a:r>
          </a:p>
          <a:p>
            <a:endParaRPr lang="fr-BE" dirty="0">
              <a:latin typeface="Roboto" panose="02000000000000000000" pitchFamily="2" charset="0"/>
              <a:ea typeface="Roboto" panose="02000000000000000000" pitchFamily="2" charset="0"/>
              <a:sym typeface="Wingdings" panose="05000000000000000000" pitchFamily="2" charset="2"/>
            </a:endParaRPr>
          </a:p>
          <a:p>
            <a:r>
              <a:rPr lang="fr-BE" dirty="0">
                <a:latin typeface="Roboto" panose="02000000000000000000" pitchFamily="2" charset="0"/>
                <a:ea typeface="Roboto" panose="02000000000000000000" pitchFamily="2" charset="0"/>
                <a:sym typeface="Wingdings" panose="05000000000000000000" pitchFamily="2" charset="2"/>
              </a:rPr>
              <a:t>Crise sur les marchés du gaz et de l’électricité</a:t>
            </a:r>
          </a:p>
          <a:p>
            <a:endParaRPr lang="fr-BE" dirty="0">
              <a:latin typeface="Roboto" panose="02000000000000000000" pitchFamily="2" charset="0"/>
              <a:ea typeface="Roboto" panose="02000000000000000000" pitchFamily="2" charset="0"/>
              <a:sym typeface="Wingdings" panose="05000000000000000000" pitchFamily="2" charset="2"/>
            </a:endParaRPr>
          </a:p>
        </p:txBody>
      </p:sp>
      <p:sp>
        <p:nvSpPr>
          <p:cNvPr id="2" name="Espace réservé du numéro de diapositive 1">
            <a:extLst>
              <a:ext uri="{FF2B5EF4-FFF2-40B4-BE49-F238E27FC236}">
                <a16:creationId xmlns:a16="http://schemas.microsoft.com/office/drawing/2014/main" id="{EEC0DE7E-5111-442C-03C7-721CA688A622}"/>
              </a:ext>
            </a:extLst>
          </p:cNvPr>
          <p:cNvSpPr>
            <a:spLocks noGrp="1"/>
          </p:cNvSpPr>
          <p:nvPr>
            <p:ph type="sldNum" sz="quarter" idx="12"/>
          </p:nvPr>
        </p:nvSpPr>
        <p:spPr/>
        <p:txBody>
          <a:bodyPr/>
          <a:lstStyle/>
          <a:p>
            <a:fld id="{534D449F-4C49-4668-836B-17D08AB72CE5}" type="slidenum">
              <a:rPr lang="fr-BE" smtClean="0"/>
              <a:t>15</a:t>
            </a:fld>
            <a:endParaRPr lang="fr-BE"/>
          </a:p>
        </p:txBody>
      </p:sp>
    </p:spTree>
    <p:extLst>
      <p:ext uri="{BB962C8B-B14F-4D97-AF65-F5344CB8AC3E}">
        <p14:creationId xmlns:p14="http://schemas.microsoft.com/office/powerpoint/2010/main" val="241012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EF21B23-646E-AF9B-D04C-80D11B40D8E8}"/>
              </a:ext>
            </a:extLst>
          </p:cNvPr>
          <p:cNvPicPr>
            <a:picLocks noChangeAspect="1"/>
          </p:cNvPicPr>
          <p:nvPr/>
        </p:nvPicPr>
        <p:blipFill>
          <a:blip r:embed="rId3"/>
          <a:stretch>
            <a:fillRect/>
          </a:stretch>
        </p:blipFill>
        <p:spPr>
          <a:xfrm>
            <a:off x="0" y="1442952"/>
            <a:ext cx="9144000" cy="3972095"/>
          </a:xfrm>
          <a:prstGeom prst="rect">
            <a:avLst/>
          </a:prstGeom>
        </p:spPr>
      </p:pic>
      <p:sp>
        <p:nvSpPr>
          <p:cNvPr id="5" name="Titre 4">
            <a:extLst>
              <a:ext uri="{FF2B5EF4-FFF2-40B4-BE49-F238E27FC236}">
                <a16:creationId xmlns:a16="http://schemas.microsoft.com/office/drawing/2014/main" id="{E8DD2640-5DB9-4A1E-252F-9C3912F56476}"/>
              </a:ext>
            </a:extLst>
          </p:cNvPr>
          <p:cNvSpPr>
            <a:spLocks noGrp="1"/>
          </p:cNvSpPr>
          <p:nvPr>
            <p:ph type="title"/>
          </p:nvPr>
        </p:nvSpPr>
        <p:spPr>
          <a:xfrm>
            <a:off x="628650" y="117389"/>
            <a:ext cx="7886700" cy="1325563"/>
          </a:xfrm>
        </p:spPr>
        <p:txBody>
          <a:bodyPr>
            <a:normAutofit/>
          </a:bodyPr>
          <a:lstStyle/>
          <a:p>
            <a:pPr algn="ctr"/>
            <a:r>
              <a:rPr lang="fr-BE" sz="3100" dirty="0">
                <a:sym typeface="Wingdings" panose="05000000000000000000" pitchFamily="2" charset="2"/>
              </a:rPr>
              <a:t>Guerre en Ukraine</a:t>
            </a:r>
            <a:br>
              <a:rPr lang="fr-BE" sz="4400" dirty="0">
                <a:sym typeface="Wingdings" panose="05000000000000000000" pitchFamily="2" charset="2"/>
              </a:rPr>
            </a:br>
            <a:endParaRPr lang="en-BE" dirty="0"/>
          </a:p>
        </p:txBody>
      </p:sp>
      <p:sp>
        <p:nvSpPr>
          <p:cNvPr id="3" name="Espace réservé du numéro de diapositive 2">
            <a:extLst>
              <a:ext uri="{FF2B5EF4-FFF2-40B4-BE49-F238E27FC236}">
                <a16:creationId xmlns:a16="http://schemas.microsoft.com/office/drawing/2014/main" id="{7B77CB68-1851-9D85-6348-03548731F4CC}"/>
              </a:ext>
            </a:extLst>
          </p:cNvPr>
          <p:cNvSpPr>
            <a:spLocks noGrp="1"/>
          </p:cNvSpPr>
          <p:nvPr>
            <p:ph type="sldNum" sz="quarter" idx="12"/>
          </p:nvPr>
        </p:nvSpPr>
        <p:spPr/>
        <p:txBody>
          <a:bodyPr/>
          <a:lstStyle/>
          <a:p>
            <a:fld id="{534D449F-4C49-4668-836B-17D08AB72CE5}" type="slidenum">
              <a:rPr lang="fr-BE" smtClean="0"/>
              <a:t>16</a:t>
            </a:fld>
            <a:endParaRPr lang="fr-BE"/>
          </a:p>
        </p:txBody>
      </p:sp>
      <p:sp>
        <p:nvSpPr>
          <p:cNvPr id="7" name="ZoneTexte 6">
            <a:extLst>
              <a:ext uri="{FF2B5EF4-FFF2-40B4-BE49-F238E27FC236}">
                <a16:creationId xmlns:a16="http://schemas.microsoft.com/office/drawing/2014/main" id="{82872D81-632C-7E33-A98C-5C839913A3FF}"/>
              </a:ext>
            </a:extLst>
          </p:cNvPr>
          <p:cNvSpPr txBox="1"/>
          <p:nvPr/>
        </p:nvSpPr>
        <p:spPr>
          <a:xfrm>
            <a:off x="3476988" y="5842931"/>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12166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887A713-7921-801F-A92D-0FC1CE0D8721}"/>
              </a:ext>
            </a:extLst>
          </p:cNvPr>
          <p:cNvPicPr>
            <a:picLocks noChangeAspect="1"/>
          </p:cNvPicPr>
          <p:nvPr/>
        </p:nvPicPr>
        <p:blipFill>
          <a:blip r:embed="rId3"/>
          <a:stretch>
            <a:fillRect/>
          </a:stretch>
        </p:blipFill>
        <p:spPr>
          <a:xfrm>
            <a:off x="0" y="1309500"/>
            <a:ext cx="9144000" cy="4239000"/>
          </a:xfrm>
          <a:prstGeom prst="rect">
            <a:avLst/>
          </a:prstGeom>
        </p:spPr>
      </p:pic>
      <p:sp>
        <p:nvSpPr>
          <p:cNvPr id="5" name="Titre 4">
            <a:extLst>
              <a:ext uri="{FF2B5EF4-FFF2-40B4-BE49-F238E27FC236}">
                <a16:creationId xmlns:a16="http://schemas.microsoft.com/office/drawing/2014/main" id="{3868A203-7D11-B90F-5E97-63E8E5AEED11}"/>
              </a:ext>
            </a:extLst>
          </p:cNvPr>
          <p:cNvSpPr>
            <a:spLocks noGrp="1"/>
          </p:cNvSpPr>
          <p:nvPr>
            <p:ph type="title"/>
          </p:nvPr>
        </p:nvSpPr>
        <p:spPr>
          <a:xfrm>
            <a:off x="628650" y="117389"/>
            <a:ext cx="7886700" cy="1325563"/>
          </a:xfrm>
        </p:spPr>
        <p:txBody>
          <a:bodyPr>
            <a:normAutofit/>
          </a:bodyPr>
          <a:lstStyle/>
          <a:p>
            <a:pPr algn="ctr"/>
            <a:r>
              <a:rPr lang="fr-BE" sz="3100" dirty="0">
                <a:sym typeface="Wingdings" panose="05000000000000000000" pitchFamily="2" charset="2"/>
              </a:rPr>
              <a:t>Guerre en Ukraine</a:t>
            </a:r>
            <a:br>
              <a:rPr lang="fr-BE" sz="4400" dirty="0">
                <a:sym typeface="Wingdings" panose="05000000000000000000" pitchFamily="2" charset="2"/>
              </a:rPr>
            </a:br>
            <a:endParaRPr lang="en-BE" dirty="0"/>
          </a:p>
        </p:txBody>
      </p:sp>
      <p:sp>
        <p:nvSpPr>
          <p:cNvPr id="3" name="Espace réservé du numéro de diapositive 2">
            <a:extLst>
              <a:ext uri="{FF2B5EF4-FFF2-40B4-BE49-F238E27FC236}">
                <a16:creationId xmlns:a16="http://schemas.microsoft.com/office/drawing/2014/main" id="{640BF168-3C33-4E5B-689A-8D9CDFC50D25}"/>
              </a:ext>
            </a:extLst>
          </p:cNvPr>
          <p:cNvSpPr>
            <a:spLocks noGrp="1"/>
          </p:cNvSpPr>
          <p:nvPr>
            <p:ph type="sldNum" sz="quarter" idx="12"/>
          </p:nvPr>
        </p:nvSpPr>
        <p:spPr/>
        <p:txBody>
          <a:bodyPr/>
          <a:lstStyle/>
          <a:p>
            <a:fld id="{534D449F-4C49-4668-836B-17D08AB72CE5}" type="slidenum">
              <a:rPr lang="fr-BE" smtClean="0"/>
              <a:t>17</a:t>
            </a:fld>
            <a:endParaRPr lang="fr-BE"/>
          </a:p>
        </p:txBody>
      </p:sp>
      <p:sp>
        <p:nvSpPr>
          <p:cNvPr id="7" name="ZoneTexte 6">
            <a:extLst>
              <a:ext uri="{FF2B5EF4-FFF2-40B4-BE49-F238E27FC236}">
                <a16:creationId xmlns:a16="http://schemas.microsoft.com/office/drawing/2014/main" id="{C61AD5CE-3506-005F-4E2A-024A304EBD0E}"/>
              </a:ext>
            </a:extLst>
          </p:cNvPr>
          <p:cNvSpPr txBox="1"/>
          <p:nvPr/>
        </p:nvSpPr>
        <p:spPr>
          <a:xfrm>
            <a:off x="3476988" y="5842931"/>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8180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1E741C9-4A66-521B-32C1-BD5F3F48F983}"/>
              </a:ext>
            </a:extLst>
          </p:cNvPr>
          <p:cNvPicPr>
            <a:picLocks noChangeAspect="1"/>
          </p:cNvPicPr>
          <p:nvPr/>
        </p:nvPicPr>
        <p:blipFill>
          <a:blip r:embed="rId3"/>
          <a:stretch>
            <a:fillRect/>
          </a:stretch>
        </p:blipFill>
        <p:spPr>
          <a:xfrm>
            <a:off x="628650" y="1983082"/>
            <a:ext cx="7672526" cy="2891835"/>
          </a:xfrm>
          <a:prstGeom prst="rect">
            <a:avLst/>
          </a:prstGeom>
        </p:spPr>
      </p:pic>
      <p:sp>
        <p:nvSpPr>
          <p:cNvPr id="5" name="Titre 4">
            <a:extLst>
              <a:ext uri="{FF2B5EF4-FFF2-40B4-BE49-F238E27FC236}">
                <a16:creationId xmlns:a16="http://schemas.microsoft.com/office/drawing/2014/main" id="{BF64DC06-C904-B98A-73B6-22B359824DAC}"/>
              </a:ext>
            </a:extLst>
          </p:cNvPr>
          <p:cNvSpPr>
            <a:spLocks noGrp="1"/>
          </p:cNvSpPr>
          <p:nvPr>
            <p:ph type="title"/>
          </p:nvPr>
        </p:nvSpPr>
        <p:spPr>
          <a:xfrm>
            <a:off x="628650" y="117389"/>
            <a:ext cx="7886700" cy="1325563"/>
          </a:xfrm>
        </p:spPr>
        <p:txBody>
          <a:bodyPr>
            <a:normAutofit/>
          </a:bodyPr>
          <a:lstStyle/>
          <a:p>
            <a:pPr algn="ctr"/>
            <a:r>
              <a:rPr lang="fr-BE" sz="3100" dirty="0">
                <a:sym typeface="Wingdings" panose="05000000000000000000" pitchFamily="2" charset="2"/>
              </a:rPr>
              <a:t>Guerre en Ukraine</a:t>
            </a:r>
            <a:endParaRPr lang="en-BE" dirty="0"/>
          </a:p>
        </p:txBody>
      </p:sp>
      <p:sp>
        <p:nvSpPr>
          <p:cNvPr id="2" name="ZoneTexte 1">
            <a:extLst>
              <a:ext uri="{FF2B5EF4-FFF2-40B4-BE49-F238E27FC236}">
                <a16:creationId xmlns:a16="http://schemas.microsoft.com/office/drawing/2014/main" id="{B0DF078F-63DE-7707-D066-4526EAA05D48}"/>
              </a:ext>
            </a:extLst>
          </p:cNvPr>
          <p:cNvSpPr txBox="1"/>
          <p:nvPr/>
        </p:nvSpPr>
        <p:spPr>
          <a:xfrm>
            <a:off x="160916" y="1434554"/>
            <a:ext cx="8822167" cy="369332"/>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Cours de l’euro en dollars</a:t>
            </a:r>
            <a:endParaRPr lang="en-BE" dirty="0">
              <a:latin typeface="Roboto" panose="02000000000000000000" pitchFamily="2" charset="0"/>
              <a:ea typeface="Roboto" panose="02000000000000000000" pitchFamily="2" charset="0"/>
            </a:endParaRPr>
          </a:p>
        </p:txBody>
      </p:sp>
      <p:sp>
        <p:nvSpPr>
          <p:cNvPr id="3" name="Espace réservé du numéro de diapositive 2">
            <a:extLst>
              <a:ext uri="{FF2B5EF4-FFF2-40B4-BE49-F238E27FC236}">
                <a16:creationId xmlns:a16="http://schemas.microsoft.com/office/drawing/2014/main" id="{89A3A575-40F3-18A4-573E-40FE4F5F5E13}"/>
              </a:ext>
            </a:extLst>
          </p:cNvPr>
          <p:cNvSpPr>
            <a:spLocks noGrp="1"/>
          </p:cNvSpPr>
          <p:nvPr>
            <p:ph type="sldNum" sz="quarter" idx="12"/>
          </p:nvPr>
        </p:nvSpPr>
        <p:spPr/>
        <p:txBody>
          <a:bodyPr/>
          <a:lstStyle/>
          <a:p>
            <a:fld id="{534D449F-4C49-4668-836B-17D08AB72CE5}" type="slidenum">
              <a:rPr lang="fr-BE" smtClean="0"/>
              <a:t>18</a:t>
            </a:fld>
            <a:endParaRPr lang="fr-BE"/>
          </a:p>
        </p:txBody>
      </p:sp>
    </p:spTree>
    <p:extLst>
      <p:ext uri="{BB962C8B-B14F-4D97-AF65-F5344CB8AC3E}">
        <p14:creationId xmlns:p14="http://schemas.microsoft.com/office/powerpoint/2010/main" val="743059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0799"/>
            <a:ext cx="7902431" cy="5109091"/>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Causes:</a:t>
            </a:r>
          </a:p>
          <a:p>
            <a:endParaRPr lang="fr-BE" sz="20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Forte demande confrontée à des contraintes sur l’offre</a:t>
            </a:r>
          </a:p>
          <a:p>
            <a:endParaRPr lang="fr-BE" dirty="0">
              <a:latin typeface="Roboto" panose="02000000000000000000" pitchFamily="2" charset="0"/>
              <a:ea typeface="Roboto" panose="02000000000000000000" pitchFamily="2" charset="0"/>
            </a:endParaRPr>
          </a:p>
          <a:p>
            <a:pPr indent="-285750">
              <a:buFont typeface="Wingdings" panose="05000000000000000000" pitchFamily="2" charset="2"/>
              <a:buChar char="è"/>
            </a:pPr>
            <a:r>
              <a:rPr lang="fr-BE" dirty="0">
                <a:latin typeface="Roboto" panose="02000000000000000000" pitchFamily="2" charset="0"/>
                <a:ea typeface="Roboto" panose="02000000000000000000" pitchFamily="2" charset="0"/>
              </a:rPr>
              <a:t>Hausse des prix à la production et des prix des matières premières</a:t>
            </a:r>
          </a:p>
          <a:p>
            <a:pPr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Transmission aux prix de l’énergie pour les consommateurs</a:t>
            </a:r>
          </a:p>
          <a:p>
            <a:pPr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Transmission à l’inflation sous-jacente</a:t>
            </a:r>
          </a:p>
          <a:p>
            <a:endParaRPr lang="fr-BE" sz="1400" dirty="0">
              <a:latin typeface="Roboto" panose="02000000000000000000" pitchFamily="2" charset="0"/>
              <a:ea typeface="Roboto" panose="02000000000000000000" pitchFamily="2" charset="0"/>
              <a:sym typeface="Wingdings" panose="05000000000000000000" pitchFamily="2" charset="2"/>
            </a:endParaRPr>
          </a:p>
          <a:p>
            <a:r>
              <a:rPr lang="fr-BE" dirty="0">
                <a:latin typeface="Roboto" panose="02000000000000000000" pitchFamily="2" charset="0"/>
                <a:ea typeface="Roboto" panose="02000000000000000000" pitchFamily="2" charset="0"/>
                <a:sym typeface="Wingdings" panose="05000000000000000000" pitchFamily="2" charset="2"/>
              </a:rPr>
              <a:t>Guerre en Ukraine</a:t>
            </a:r>
          </a:p>
          <a:p>
            <a:endParaRPr lang="fr-BE" sz="1400" dirty="0">
              <a:latin typeface="Roboto" panose="02000000000000000000" pitchFamily="2" charset="0"/>
              <a:ea typeface="Roboto" panose="02000000000000000000" pitchFamily="2" charset="0"/>
              <a:sym typeface="Wingdings" panose="05000000000000000000" pitchFamily="2" charset="2"/>
            </a:endParaRP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Hausse du prix du gaz en Europe</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La perspective de récession impacte le prix des matières premières agricoles et industrielles</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Dépréciation de l’euro</a:t>
            </a:r>
          </a:p>
          <a:p>
            <a:endParaRPr lang="fr-BE" dirty="0">
              <a:latin typeface="Roboto" panose="02000000000000000000" pitchFamily="2" charset="0"/>
              <a:ea typeface="Roboto" panose="02000000000000000000" pitchFamily="2" charset="0"/>
              <a:sym typeface="Wingdings" panose="05000000000000000000" pitchFamily="2" charset="2"/>
            </a:endParaRPr>
          </a:p>
          <a:p>
            <a:r>
              <a:rPr lang="fr-BE" b="1" dirty="0">
                <a:solidFill>
                  <a:srgbClr val="C00000"/>
                </a:solidFill>
                <a:latin typeface="Roboto" panose="02000000000000000000" pitchFamily="2" charset="0"/>
                <a:ea typeface="Roboto" panose="02000000000000000000" pitchFamily="2" charset="0"/>
                <a:sym typeface="Wingdings" panose="05000000000000000000" pitchFamily="2" charset="2"/>
              </a:rPr>
              <a:t>Crise sur les marchés du gaz et de l’électricité</a:t>
            </a:r>
          </a:p>
        </p:txBody>
      </p:sp>
      <p:sp>
        <p:nvSpPr>
          <p:cNvPr id="2" name="Espace réservé du numéro de diapositive 1">
            <a:extLst>
              <a:ext uri="{FF2B5EF4-FFF2-40B4-BE49-F238E27FC236}">
                <a16:creationId xmlns:a16="http://schemas.microsoft.com/office/drawing/2014/main" id="{750464B4-EF50-7EC3-0727-D9439B988B7E}"/>
              </a:ext>
            </a:extLst>
          </p:cNvPr>
          <p:cNvSpPr>
            <a:spLocks noGrp="1"/>
          </p:cNvSpPr>
          <p:nvPr>
            <p:ph type="sldNum" sz="quarter" idx="12"/>
          </p:nvPr>
        </p:nvSpPr>
        <p:spPr/>
        <p:txBody>
          <a:bodyPr/>
          <a:lstStyle/>
          <a:p>
            <a:fld id="{534D449F-4C49-4668-836B-17D08AB72CE5}" type="slidenum">
              <a:rPr lang="fr-BE" smtClean="0"/>
              <a:t>19</a:t>
            </a:fld>
            <a:endParaRPr lang="fr-BE"/>
          </a:p>
        </p:txBody>
      </p:sp>
    </p:spTree>
    <p:extLst>
      <p:ext uri="{BB962C8B-B14F-4D97-AF65-F5344CB8AC3E}">
        <p14:creationId xmlns:p14="http://schemas.microsoft.com/office/powerpoint/2010/main" val="2176151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685800" y="99421"/>
            <a:ext cx="7772400" cy="2387600"/>
          </a:xfrm>
        </p:spPr>
        <p:txBody>
          <a:bodyPr>
            <a:noAutofit/>
          </a:bodyPr>
          <a:lstStyle/>
          <a:p>
            <a:r>
              <a:rPr lang="fr-FR" sz="3200" b="1" dirty="0">
                <a:solidFill>
                  <a:srgbClr val="C00000"/>
                </a:solidFill>
              </a:rPr>
              <a:t>Inflation généralisée au niveau mondial</a:t>
            </a:r>
            <a:br>
              <a:rPr lang="fr-FR" sz="3200" b="1" dirty="0">
                <a:solidFill>
                  <a:srgbClr val="C00000"/>
                </a:solidFill>
              </a:rPr>
            </a:br>
            <a:br>
              <a:rPr lang="fr-FR" sz="3200" b="0" dirty="0"/>
            </a:br>
            <a:endParaRPr lang="en-BE" sz="3200" dirty="0"/>
          </a:p>
        </p:txBody>
      </p:sp>
      <p:pic>
        <p:nvPicPr>
          <p:cNvPr id="6" name="Afbeelding 5">
            <a:extLst>
              <a:ext uri="{FF2B5EF4-FFF2-40B4-BE49-F238E27FC236}">
                <a16:creationId xmlns:a16="http://schemas.microsoft.com/office/drawing/2014/main" id="{0B0E37A4-9543-D399-3C67-37AC7DD38981}"/>
              </a:ext>
            </a:extLst>
          </p:cNvPr>
          <p:cNvPicPr>
            <a:picLocks noChangeAspect="1"/>
          </p:cNvPicPr>
          <p:nvPr/>
        </p:nvPicPr>
        <p:blipFill>
          <a:blip r:embed="rId3"/>
          <a:stretch>
            <a:fillRect/>
          </a:stretch>
        </p:blipFill>
        <p:spPr>
          <a:xfrm>
            <a:off x="2530349" y="1825211"/>
            <a:ext cx="4266986" cy="4171405"/>
          </a:xfrm>
          <a:prstGeom prst="rect">
            <a:avLst/>
          </a:prstGeom>
        </p:spPr>
      </p:pic>
      <p:sp>
        <p:nvSpPr>
          <p:cNvPr id="3" name="Espace réservé du numéro de diapositive 2">
            <a:extLst>
              <a:ext uri="{FF2B5EF4-FFF2-40B4-BE49-F238E27FC236}">
                <a16:creationId xmlns:a16="http://schemas.microsoft.com/office/drawing/2014/main" id="{D73355C4-7002-CD37-F881-CCF53BCE5439}"/>
              </a:ext>
            </a:extLst>
          </p:cNvPr>
          <p:cNvSpPr>
            <a:spLocks noGrp="1"/>
          </p:cNvSpPr>
          <p:nvPr>
            <p:ph type="sldNum" sz="quarter" idx="12"/>
          </p:nvPr>
        </p:nvSpPr>
        <p:spPr/>
        <p:txBody>
          <a:bodyPr/>
          <a:lstStyle/>
          <a:p>
            <a:fld id="{534D449F-4C49-4668-836B-17D08AB72CE5}" type="slidenum">
              <a:rPr lang="fr-BE" smtClean="0"/>
              <a:t>2</a:t>
            </a:fld>
            <a:endParaRPr lang="fr-BE"/>
          </a:p>
        </p:txBody>
      </p:sp>
    </p:spTree>
    <p:extLst>
      <p:ext uri="{BB962C8B-B14F-4D97-AF65-F5344CB8AC3E}">
        <p14:creationId xmlns:p14="http://schemas.microsoft.com/office/powerpoint/2010/main" val="4100480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398683"/>
            <a:ext cx="8078599" cy="951946"/>
          </a:xfrm>
        </p:spPr>
        <p:txBody>
          <a:bodyPr>
            <a:noAutofit/>
          </a:bodyPr>
          <a:lstStyle/>
          <a:p>
            <a:pPr algn="ctr"/>
            <a:r>
              <a:rPr lang="fr-FR" sz="2800" b="1" dirty="0"/>
              <a:t>Crise sur les marchés du gaz et de l’électricité </a:t>
            </a:r>
            <a:br>
              <a:rPr lang="fr-BE" sz="2800" dirty="0"/>
            </a:br>
            <a:endParaRPr lang="fr-BE" sz="2800" dirty="0">
              <a:solidFill>
                <a:srgbClr val="FF0000"/>
              </a:solidFill>
            </a:endParaRPr>
          </a:p>
        </p:txBody>
      </p:sp>
      <p:sp>
        <p:nvSpPr>
          <p:cNvPr id="10" name="Titre 1">
            <a:extLst>
              <a:ext uri="{FF2B5EF4-FFF2-40B4-BE49-F238E27FC236}">
                <a16:creationId xmlns:a16="http://schemas.microsoft.com/office/drawing/2014/main" id="{CE34C342-22EE-5415-C56C-A9AE0B97655C}"/>
              </a:ext>
            </a:extLst>
          </p:cNvPr>
          <p:cNvSpPr txBox="1">
            <a:spLocks/>
          </p:cNvSpPr>
          <p:nvPr/>
        </p:nvSpPr>
        <p:spPr>
          <a:xfrm>
            <a:off x="4167230" y="5983344"/>
            <a:ext cx="1287710"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Elia</a:t>
            </a:r>
          </a:p>
        </p:txBody>
      </p:sp>
      <p:sp>
        <p:nvSpPr>
          <p:cNvPr id="7" name="ZoneTexte 6">
            <a:extLst>
              <a:ext uri="{FF2B5EF4-FFF2-40B4-BE49-F238E27FC236}">
                <a16:creationId xmlns:a16="http://schemas.microsoft.com/office/drawing/2014/main" id="{61F5F49D-8B08-7617-46CB-482345E6DFF6}"/>
              </a:ext>
            </a:extLst>
          </p:cNvPr>
          <p:cNvSpPr txBox="1"/>
          <p:nvPr/>
        </p:nvSpPr>
        <p:spPr>
          <a:xfrm>
            <a:off x="1533641" y="1364485"/>
            <a:ext cx="6487064" cy="369332"/>
          </a:xfrm>
          <a:prstGeom prst="rect">
            <a:avLst/>
          </a:prstGeom>
          <a:noFill/>
        </p:spPr>
        <p:txBody>
          <a:bodyPr wrap="square">
            <a:spAutoFit/>
          </a:bodyPr>
          <a:lstStyle/>
          <a:p>
            <a:r>
              <a:rPr lang="fr-FR" dirty="0"/>
              <a:t>Prix </a:t>
            </a:r>
            <a:r>
              <a:rPr lang="fr-FR" dirty="0" err="1"/>
              <a:t>day</a:t>
            </a:r>
            <a:r>
              <a:rPr lang="fr-FR" dirty="0"/>
              <a:t> </a:t>
            </a:r>
            <a:r>
              <a:rPr lang="fr-FR" dirty="0" err="1"/>
              <a:t>ahaed</a:t>
            </a:r>
            <a:r>
              <a:rPr lang="fr-FR" dirty="0"/>
              <a:t> Electricité Belgique 2-8-2022 au 31/08/2022</a:t>
            </a:r>
          </a:p>
        </p:txBody>
      </p:sp>
      <p:pic>
        <p:nvPicPr>
          <p:cNvPr id="5" name="Image 4">
            <a:extLst>
              <a:ext uri="{FF2B5EF4-FFF2-40B4-BE49-F238E27FC236}">
                <a16:creationId xmlns:a16="http://schemas.microsoft.com/office/drawing/2014/main" id="{2174537E-BFE0-BC56-A553-B7AD93923DE1}"/>
              </a:ext>
            </a:extLst>
          </p:cNvPr>
          <p:cNvPicPr>
            <a:picLocks noChangeAspect="1"/>
          </p:cNvPicPr>
          <p:nvPr/>
        </p:nvPicPr>
        <p:blipFill>
          <a:blip r:embed="rId3"/>
          <a:stretch>
            <a:fillRect/>
          </a:stretch>
        </p:blipFill>
        <p:spPr>
          <a:xfrm>
            <a:off x="1566443" y="1858443"/>
            <a:ext cx="6011114" cy="4124901"/>
          </a:xfrm>
          <a:prstGeom prst="rect">
            <a:avLst/>
          </a:prstGeom>
        </p:spPr>
      </p:pic>
      <p:sp>
        <p:nvSpPr>
          <p:cNvPr id="6" name="ZoneTexte 5">
            <a:extLst>
              <a:ext uri="{FF2B5EF4-FFF2-40B4-BE49-F238E27FC236}">
                <a16:creationId xmlns:a16="http://schemas.microsoft.com/office/drawing/2014/main" id="{DB0AE4CC-971C-4B37-FE5E-CE30FD46FCFD}"/>
              </a:ext>
            </a:extLst>
          </p:cNvPr>
          <p:cNvSpPr txBox="1"/>
          <p:nvPr/>
        </p:nvSpPr>
        <p:spPr>
          <a:xfrm>
            <a:off x="6988029" y="4907560"/>
            <a:ext cx="1326004" cy="307777"/>
          </a:xfrm>
          <a:prstGeom prst="rect">
            <a:avLst/>
          </a:prstGeom>
          <a:noFill/>
        </p:spPr>
        <p:txBody>
          <a:bodyPr wrap="none" rtlCol="0">
            <a:spAutoFit/>
          </a:bodyPr>
          <a:lstStyle/>
          <a:p>
            <a:r>
              <a:rPr lang="fr-BE" sz="1400" dirty="0">
                <a:solidFill>
                  <a:srgbClr val="C00000"/>
                </a:solidFill>
              </a:rPr>
              <a:t>Juin 2021 : 74,4</a:t>
            </a:r>
            <a:endParaRPr lang="en-BE" sz="1400" dirty="0">
              <a:solidFill>
                <a:srgbClr val="C00000"/>
              </a:solidFill>
            </a:endParaRPr>
          </a:p>
        </p:txBody>
      </p:sp>
      <p:sp>
        <p:nvSpPr>
          <p:cNvPr id="3" name="Espace réservé du numéro de diapositive 2">
            <a:extLst>
              <a:ext uri="{FF2B5EF4-FFF2-40B4-BE49-F238E27FC236}">
                <a16:creationId xmlns:a16="http://schemas.microsoft.com/office/drawing/2014/main" id="{A8883066-DC4A-F444-740D-E912B8CA7DC5}"/>
              </a:ext>
            </a:extLst>
          </p:cNvPr>
          <p:cNvSpPr>
            <a:spLocks noGrp="1"/>
          </p:cNvSpPr>
          <p:nvPr>
            <p:ph type="sldNum" sz="quarter" idx="12"/>
          </p:nvPr>
        </p:nvSpPr>
        <p:spPr/>
        <p:txBody>
          <a:bodyPr/>
          <a:lstStyle/>
          <a:p>
            <a:fld id="{534D449F-4C49-4668-836B-17D08AB72CE5}" type="slidenum">
              <a:rPr lang="fr-BE" smtClean="0"/>
              <a:t>20</a:t>
            </a:fld>
            <a:endParaRPr lang="fr-BE"/>
          </a:p>
        </p:txBody>
      </p:sp>
    </p:spTree>
    <p:extLst>
      <p:ext uri="{BB962C8B-B14F-4D97-AF65-F5344CB8AC3E}">
        <p14:creationId xmlns:p14="http://schemas.microsoft.com/office/powerpoint/2010/main" val="2963243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398683"/>
            <a:ext cx="8078599" cy="951946"/>
          </a:xfrm>
        </p:spPr>
        <p:txBody>
          <a:bodyPr>
            <a:noAutofit/>
          </a:bodyPr>
          <a:lstStyle/>
          <a:p>
            <a:pPr algn="ctr"/>
            <a:r>
              <a:rPr lang="fr-FR" sz="2800" b="1" dirty="0"/>
              <a:t>Crise sur les marchés du gaz et de l’électricité </a:t>
            </a:r>
            <a:br>
              <a:rPr lang="fr-BE" sz="2800" dirty="0"/>
            </a:br>
            <a:endParaRPr lang="fr-BE" sz="2800" dirty="0">
              <a:solidFill>
                <a:srgbClr val="FF0000"/>
              </a:solidFill>
            </a:endParaRPr>
          </a:p>
        </p:txBody>
      </p:sp>
      <p:sp>
        <p:nvSpPr>
          <p:cNvPr id="10" name="Titre 1">
            <a:extLst>
              <a:ext uri="{FF2B5EF4-FFF2-40B4-BE49-F238E27FC236}">
                <a16:creationId xmlns:a16="http://schemas.microsoft.com/office/drawing/2014/main" id="{CE34C342-22EE-5415-C56C-A9AE0B97655C}"/>
              </a:ext>
            </a:extLst>
          </p:cNvPr>
          <p:cNvSpPr txBox="1">
            <a:spLocks/>
          </p:cNvSpPr>
          <p:nvPr/>
        </p:nvSpPr>
        <p:spPr>
          <a:xfrm>
            <a:off x="3747365" y="5514127"/>
            <a:ext cx="1701028"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a:t>
            </a:r>
            <a:r>
              <a:rPr lang="fr-FR" sz="1400" dirty="0" err="1"/>
              <a:t>Powernext</a:t>
            </a:r>
            <a:endParaRPr lang="fr-FR" sz="1400" dirty="0"/>
          </a:p>
        </p:txBody>
      </p:sp>
      <p:sp>
        <p:nvSpPr>
          <p:cNvPr id="7" name="ZoneTexte 6">
            <a:extLst>
              <a:ext uri="{FF2B5EF4-FFF2-40B4-BE49-F238E27FC236}">
                <a16:creationId xmlns:a16="http://schemas.microsoft.com/office/drawing/2014/main" id="{61F5F49D-8B08-7617-46CB-482345E6DFF6}"/>
              </a:ext>
            </a:extLst>
          </p:cNvPr>
          <p:cNvSpPr txBox="1"/>
          <p:nvPr/>
        </p:nvSpPr>
        <p:spPr>
          <a:xfrm>
            <a:off x="1354347" y="1220964"/>
            <a:ext cx="6487064" cy="369332"/>
          </a:xfrm>
          <a:prstGeom prst="rect">
            <a:avLst/>
          </a:prstGeom>
          <a:noFill/>
        </p:spPr>
        <p:txBody>
          <a:bodyPr wrap="square">
            <a:spAutoFit/>
          </a:bodyPr>
          <a:lstStyle/>
          <a:p>
            <a:pPr algn="ctr"/>
            <a:r>
              <a:rPr lang="fr-FR" dirty="0"/>
              <a:t>Prix </a:t>
            </a:r>
            <a:r>
              <a:rPr lang="fr-FR" dirty="0" err="1"/>
              <a:t>day-ahead</a:t>
            </a:r>
            <a:r>
              <a:rPr lang="fr-FR" dirty="0"/>
              <a:t> Gaz  18-7-2022 au 31/08/2022</a:t>
            </a:r>
          </a:p>
        </p:txBody>
      </p:sp>
      <p:pic>
        <p:nvPicPr>
          <p:cNvPr id="8" name="Image 7">
            <a:extLst>
              <a:ext uri="{FF2B5EF4-FFF2-40B4-BE49-F238E27FC236}">
                <a16:creationId xmlns:a16="http://schemas.microsoft.com/office/drawing/2014/main" id="{75D36081-3951-F8E0-D38F-8DDA64C29270}"/>
              </a:ext>
            </a:extLst>
          </p:cNvPr>
          <p:cNvPicPr>
            <a:picLocks noChangeAspect="1"/>
          </p:cNvPicPr>
          <p:nvPr/>
        </p:nvPicPr>
        <p:blipFill>
          <a:blip r:embed="rId3"/>
          <a:stretch>
            <a:fillRect/>
          </a:stretch>
        </p:blipFill>
        <p:spPr>
          <a:xfrm>
            <a:off x="242283" y="1623760"/>
            <a:ext cx="8659433" cy="3610479"/>
          </a:xfrm>
          <a:prstGeom prst="rect">
            <a:avLst/>
          </a:prstGeom>
        </p:spPr>
      </p:pic>
      <p:sp>
        <p:nvSpPr>
          <p:cNvPr id="9" name="ZoneTexte 8">
            <a:extLst>
              <a:ext uri="{FF2B5EF4-FFF2-40B4-BE49-F238E27FC236}">
                <a16:creationId xmlns:a16="http://schemas.microsoft.com/office/drawing/2014/main" id="{872DF91F-9EA0-9B6B-624A-41A6249A7B38}"/>
              </a:ext>
            </a:extLst>
          </p:cNvPr>
          <p:cNvSpPr txBox="1"/>
          <p:nvPr/>
        </p:nvSpPr>
        <p:spPr>
          <a:xfrm>
            <a:off x="7373923" y="4236440"/>
            <a:ext cx="1326004" cy="307777"/>
          </a:xfrm>
          <a:prstGeom prst="rect">
            <a:avLst/>
          </a:prstGeom>
          <a:noFill/>
        </p:spPr>
        <p:txBody>
          <a:bodyPr wrap="none" rtlCol="0">
            <a:spAutoFit/>
          </a:bodyPr>
          <a:lstStyle/>
          <a:p>
            <a:r>
              <a:rPr lang="fr-BE" sz="1400" dirty="0">
                <a:solidFill>
                  <a:srgbClr val="1D02BE"/>
                </a:solidFill>
              </a:rPr>
              <a:t>Juin 2021 : 24,8</a:t>
            </a:r>
            <a:endParaRPr lang="en-BE" sz="1400" dirty="0">
              <a:solidFill>
                <a:srgbClr val="1D02BE"/>
              </a:solidFill>
            </a:endParaRPr>
          </a:p>
        </p:txBody>
      </p:sp>
      <p:sp>
        <p:nvSpPr>
          <p:cNvPr id="3" name="Espace réservé du numéro de diapositive 2">
            <a:extLst>
              <a:ext uri="{FF2B5EF4-FFF2-40B4-BE49-F238E27FC236}">
                <a16:creationId xmlns:a16="http://schemas.microsoft.com/office/drawing/2014/main" id="{09AFC58A-CA1E-BA76-115D-8552BD4E3CDA}"/>
              </a:ext>
            </a:extLst>
          </p:cNvPr>
          <p:cNvSpPr>
            <a:spLocks noGrp="1"/>
          </p:cNvSpPr>
          <p:nvPr>
            <p:ph type="sldNum" sz="quarter" idx="12"/>
          </p:nvPr>
        </p:nvSpPr>
        <p:spPr/>
        <p:txBody>
          <a:bodyPr/>
          <a:lstStyle/>
          <a:p>
            <a:fld id="{534D449F-4C49-4668-836B-17D08AB72CE5}" type="slidenum">
              <a:rPr lang="fr-BE" smtClean="0"/>
              <a:t>21</a:t>
            </a:fld>
            <a:endParaRPr lang="fr-BE"/>
          </a:p>
        </p:txBody>
      </p:sp>
    </p:spTree>
    <p:extLst>
      <p:ext uri="{BB962C8B-B14F-4D97-AF65-F5344CB8AC3E}">
        <p14:creationId xmlns:p14="http://schemas.microsoft.com/office/powerpoint/2010/main" val="2105389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9188"/>
            <a:ext cx="7902431" cy="4001095"/>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pPr algn="ctr"/>
            <a:endParaRPr lang="fr-BE" sz="2800" b="1" dirty="0">
              <a:effectLst/>
              <a:latin typeface="Roboto" panose="02000000000000000000" pitchFamily="2" charset="0"/>
              <a:ea typeface="Roboto" panose="02000000000000000000" pitchFamily="2" charset="0"/>
            </a:endParaRP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Réactions de politique économique :</a:t>
            </a:r>
          </a:p>
          <a:p>
            <a:endParaRPr lang="fr-BE" sz="2000"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b="1" i="0" dirty="0">
                <a:solidFill>
                  <a:srgbClr val="C00000"/>
                </a:solidFill>
                <a:effectLst/>
                <a:latin typeface="Roboto" panose="02000000000000000000" pitchFamily="2" charset="0"/>
                <a:ea typeface="Roboto" panose="02000000000000000000" pitchFamily="2" charset="0"/>
              </a:rPr>
              <a:t>La politique monétaire vise à réduire la demande pour juguler l'inflation</a:t>
            </a:r>
          </a:p>
          <a:p>
            <a:pPr marL="285750" indent="-285750">
              <a:buBlip>
                <a:blip r:embed="rId3"/>
              </a:buBlip>
            </a:pPr>
            <a:endParaRPr lang="fr-BE"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b="0" i="0" dirty="0">
                <a:effectLst/>
                <a:latin typeface="Roboto" panose="02000000000000000000" pitchFamily="2" charset="0"/>
                <a:ea typeface="Roboto" panose="02000000000000000000" pitchFamily="2" charset="0"/>
              </a:rPr>
              <a:t>La politique budgétaire vise à protéger les agents économiques des hausses de prix (non ciblées) ou des conséquences de la hausse des prix (ciblées)</a:t>
            </a:r>
          </a:p>
          <a:p>
            <a:pPr marL="285750" indent="-285750">
              <a:buBlip>
                <a:blip r:embed="rId3"/>
              </a:buBlip>
            </a:pPr>
            <a:endParaRPr lang="fr-BE" b="0" i="0" dirty="0">
              <a:effectLst/>
              <a:latin typeface="Roboto" panose="02000000000000000000" pitchFamily="2" charset="0"/>
              <a:ea typeface="Roboto" panose="02000000000000000000" pitchFamily="2" charset="0"/>
            </a:endParaRPr>
          </a:p>
          <a:p>
            <a:pPr marL="285750" indent="-285750">
              <a:buBlip>
                <a:blip r:embed="rId3"/>
              </a:buBlip>
            </a:pPr>
            <a:r>
              <a:rPr lang="fr-BE" b="0" i="0" dirty="0">
                <a:effectLst/>
                <a:latin typeface="Roboto" panose="02000000000000000000" pitchFamily="2" charset="0"/>
                <a:ea typeface="Roboto" panose="02000000000000000000" pitchFamily="2" charset="0"/>
              </a:rPr>
              <a:t>Dans la zone euro : nouvel instrument de politique monétaire pour réduire le risque de fragmentation</a:t>
            </a:r>
          </a:p>
        </p:txBody>
      </p:sp>
      <p:sp>
        <p:nvSpPr>
          <p:cNvPr id="2" name="Espace réservé du numéro de diapositive 1">
            <a:extLst>
              <a:ext uri="{FF2B5EF4-FFF2-40B4-BE49-F238E27FC236}">
                <a16:creationId xmlns:a16="http://schemas.microsoft.com/office/drawing/2014/main" id="{46693511-FAA8-4AB0-CBA8-9E1B5E68A10F}"/>
              </a:ext>
            </a:extLst>
          </p:cNvPr>
          <p:cNvSpPr>
            <a:spLocks noGrp="1"/>
          </p:cNvSpPr>
          <p:nvPr>
            <p:ph type="sldNum" sz="quarter" idx="12"/>
          </p:nvPr>
        </p:nvSpPr>
        <p:spPr/>
        <p:txBody>
          <a:bodyPr/>
          <a:lstStyle/>
          <a:p>
            <a:fld id="{534D449F-4C49-4668-836B-17D08AB72CE5}" type="slidenum">
              <a:rPr lang="fr-BE" smtClean="0"/>
              <a:t>22</a:t>
            </a:fld>
            <a:endParaRPr lang="fr-BE"/>
          </a:p>
        </p:txBody>
      </p:sp>
    </p:spTree>
    <p:extLst>
      <p:ext uri="{BB962C8B-B14F-4D97-AF65-F5344CB8AC3E}">
        <p14:creationId xmlns:p14="http://schemas.microsoft.com/office/powerpoint/2010/main" val="3215476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D1867D-10AD-2A21-261C-176E0D2B0E22}"/>
              </a:ext>
            </a:extLst>
          </p:cNvPr>
          <p:cNvSpPr/>
          <p:nvPr/>
        </p:nvSpPr>
        <p:spPr>
          <a:xfrm>
            <a:off x="662728" y="1484497"/>
            <a:ext cx="1107806" cy="696777"/>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b="1" spc="50" dirty="0">
                <a:ln w="9525" cmpd="sng">
                  <a:solidFill>
                    <a:schemeClr val="accent1"/>
                  </a:solidFill>
                  <a:prstDash val="solid"/>
                </a:ln>
                <a:solidFill>
                  <a:srgbClr val="FFFF40"/>
                </a:solidFill>
                <a:effectLst>
                  <a:glow rad="38100">
                    <a:schemeClr val="accent1">
                      <a:alpha val="40000"/>
                    </a:schemeClr>
                  </a:glow>
                </a:effectLst>
                <a:latin typeface="Roboto" panose="02000000000000000000" pitchFamily="2" charset="0"/>
                <a:ea typeface="Roboto" panose="02000000000000000000" pitchFamily="2" charset="0"/>
              </a:rPr>
              <a:t>BCE</a:t>
            </a:r>
            <a:endParaRPr lang="en-BE" sz="2000" b="1" spc="50" dirty="0">
              <a:ln w="9525" cmpd="sng">
                <a:solidFill>
                  <a:schemeClr val="accent1"/>
                </a:solidFill>
                <a:prstDash val="solid"/>
              </a:ln>
              <a:solidFill>
                <a:srgbClr val="FFFF40"/>
              </a:solidFill>
              <a:effectLst>
                <a:glow rad="38100">
                  <a:schemeClr val="accent1">
                    <a:alpha val="40000"/>
                  </a:schemeClr>
                </a:glow>
              </a:effectLst>
            </a:endParaRPr>
          </a:p>
        </p:txBody>
      </p:sp>
      <p:sp>
        <p:nvSpPr>
          <p:cNvPr id="5" name="TextBox 4">
            <a:extLst>
              <a:ext uri="{FF2B5EF4-FFF2-40B4-BE49-F238E27FC236}">
                <a16:creationId xmlns:a16="http://schemas.microsoft.com/office/drawing/2014/main" id="{71A8D0CA-CA05-65C2-B88F-755DED1C73A5}"/>
              </a:ext>
            </a:extLst>
          </p:cNvPr>
          <p:cNvSpPr txBox="1"/>
          <p:nvPr/>
        </p:nvSpPr>
        <p:spPr>
          <a:xfrm>
            <a:off x="3620960" y="1648220"/>
            <a:ext cx="1577130" cy="369332"/>
          </a:xfrm>
          <a:prstGeom prst="rect">
            <a:avLst/>
          </a:prstGeom>
          <a:noFill/>
        </p:spPr>
        <p:txBody>
          <a:bodyPr wrap="square" rtlCol="0">
            <a:spAutoFit/>
          </a:bodyPr>
          <a:lstStyle/>
          <a:p>
            <a:pPr algn="ctr"/>
            <a:r>
              <a:rPr lang="fr-BE" dirty="0">
                <a:latin typeface="Roboto" panose="02000000000000000000" pitchFamily="2" charset="0"/>
                <a:ea typeface="Roboto" panose="02000000000000000000" pitchFamily="2" charset="0"/>
              </a:rPr>
              <a:t>J</a:t>
            </a:r>
            <a:r>
              <a:rPr lang="fr-BE" sz="1800" dirty="0">
                <a:latin typeface="Roboto" panose="02000000000000000000" pitchFamily="2" charset="0"/>
                <a:ea typeface="Roboto" panose="02000000000000000000" pitchFamily="2" charset="0"/>
              </a:rPr>
              <a:t>uillet 2022</a:t>
            </a:r>
          </a:p>
        </p:txBody>
      </p:sp>
      <p:sp>
        <p:nvSpPr>
          <p:cNvPr id="6" name="Arrow: Up 5">
            <a:extLst>
              <a:ext uri="{FF2B5EF4-FFF2-40B4-BE49-F238E27FC236}">
                <a16:creationId xmlns:a16="http://schemas.microsoft.com/office/drawing/2014/main" id="{33132DF7-C920-0A4D-7C92-4E1A18DC83BE}"/>
              </a:ext>
            </a:extLst>
          </p:cNvPr>
          <p:cNvSpPr/>
          <p:nvPr/>
        </p:nvSpPr>
        <p:spPr>
          <a:xfrm>
            <a:off x="6753138" y="1323340"/>
            <a:ext cx="1577130" cy="696777"/>
          </a:xfrm>
          <a:prstGeom prst="upArrow">
            <a:avLst>
              <a:gd name="adj1" fmla="val 61403"/>
              <a:gd name="adj2" fmla="val 42064"/>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fr-BE" dirty="0">
                <a:solidFill>
                  <a:schemeClr val="tx1"/>
                </a:solidFill>
              </a:rPr>
              <a:t>+0,5 point</a:t>
            </a:r>
            <a:endParaRPr lang="en-BE" dirty="0">
              <a:solidFill>
                <a:schemeClr val="tx1"/>
              </a:solidFill>
            </a:endParaRPr>
          </a:p>
        </p:txBody>
      </p:sp>
      <p:sp>
        <p:nvSpPr>
          <p:cNvPr id="9" name="Rectangle 8">
            <a:extLst>
              <a:ext uri="{FF2B5EF4-FFF2-40B4-BE49-F238E27FC236}">
                <a16:creationId xmlns:a16="http://schemas.microsoft.com/office/drawing/2014/main" id="{642AF2F0-2973-B000-5D22-8B3953D83DA0}"/>
              </a:ext>
            </a:extLst>
          </p:cNvPr>
          <p:cNvSpPr/>
          <p:nvPr/>
        </p:nvSpPr>
        <p:spPr>
          <a:xfrm>
            <a:off x="662728" y="3195430"/>
            <a:ext cx="1107806" cy="696777"/>
          </a:xfrm>
          <a:prstGeom prst="rect">
            <a:avLst/>
          </a:pr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b="1" dirty="0">
                <a:ln>
                  <a:solidFill>
                    <a:schemeClr val="tx1"/>
                  </a:solidFill>
                </a:ln>
                <a:solidFill>
                  <a:schemeClr val="tx1"/>
                </a:solidFill>
                <a:latin typeface="Roboto" panose="02000000000000000000" pitchFamily="2" charset="0"/>
                <a:ea typeface="Roboto" panose="02000000000000000000" pitchFamily="2" charset="0"/>
              </a:rPr>
              <a:t>FED</a:t>
            </a:r>
            <a:endParaRPr lang="en-BE" sz="2000" b="1" dirty="0">
              <a:ln>
                <a:solidFill>
                  <a:schemeClr val="tx1"/>
                </a:solidFill>
              </a:ln>
              <a:solidFill>
                <a:schemeClr val="tx1"/>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D670FC82-8338-CE1A-87DF-BCE03A56DF41}"/>
              </a:ext>
            </a:extLst>
          </p:cNvPr>
          <p:cNvSpPr txBox="1"/>
          <p:nvPr/>
        </p:nvSpPr>
        <p:spPr>
          <a:xfrm>
            <a:off x="3620960" y="3359153"/>
            <a:ext cx="1577130" cy="369332"/>
          </a:xfrm>
          <a:prstGeom prst="rect">
            <a:avLst/>
          </a:prstGeom>
          <a:noFill/>
        </p:spPr>
        <p:txBody>
          <a:bodyPr wrap="square" rtlCol="0">
            <a:spAutoFit/>
          </a:bodyPr>
          <a:lstStyle/>
          <a:p>
            <a:pPr algn="ctr"/>
            <a:r>
              <a:rPr lang="fr-BE" sz="1800" dirty="0">
                <a:latin typeface="Roboto" panose="02000000000000000000" pitchFamily="2" charset="0"/>
                <a:ea typeface="Roboto" panose="02000000000000000000" pitchFamily="2" charset="0"/>
              </a:rPr>
              <a:t>Mars 2022</a:t>
            </a:r>
          </a:p>
        </p:txBody>
      </p:sp>
      <p:sp>
        <p:nvSpPr>
          <p:cNvPr id="11" name="Arrow: Up 10">
            <a:extLst>
              <a:ext uri="{FF2B5EF4-FFF2-40B4-BE49-F238E27FC236}">
                <a16:creationId xmlns:a16="http://schemas.microsoft.com/office/drawing/2014/main" id="{68761804-9090-AB14-9E01-EED2A8C5642E}"/>
              </a:ext>
            </a:extLst>
          </p:cNvPr>
          <p:cNvSpPr/>
          <p:nvPr/>
        </p:nvSpPr>
        <p:spPr>
          <a:xfrm>
            <a:off x="6753138" y="3031869"/>
            <a:ext cx="1577130" cy="696777"/>
          </a:xfrm>
          <a:prstGeom prst="upArrow">
            <a:avLst>
              <a:gd name="adj1" fmla="val 61403"/>
              <a:gd name="adj2" fmla="val 42064"/>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fr-BE" dirty="0">
                <a:solidFill>
                  <a:schemeClr val="tx1"/>
                </a:solidFill>
              </a:rPr>
              <a:t>+0,25 point</a:t>
            </a:r>
            <a:endParaRPr lang="en-BE" dirty="0">
              <a:solidFill>
                <a:schemeClr val="tx1"/>
              </a:solidFill>
            </a:endParaRPr>
          </a:p>
        </p:txBody>
      </p:sp>
      <p:sp>
        <p:nvSpPr>
          <p:cNvPr id="15" name="TextBox 14">
            <a:extLst>
              <a:ext uri="{FF2B5EF4-FFF2-40B4-BE49-F238E27FC236}">
                <a16:creationId xmlns:a16="http://schemas.microsoft.com/office/drawing/2014/main" id="{E480523F-D467-E9FD-5B02-43EF31714C07}"/>
              </a:ext>
            </a:extLst>
          </p:cNvPr>
          <p:cNvSpPr txBox="1"/>
          <p:nvPr/>
        </p:nvSpPr>
        <p:spPr>
          <a:xfrm>
            <a:off x="3620960" y="4233667"/>
            <a:ext cx="1577130" cy="369332"/>
          </a:xfrm>
          <a:prstGeom prst="rect">
            <a:avLst/>
          </a:prstGeom>
          <a:noFill/>
        </p:spPr>
        <p:txBody>
          <a:bodyPr wrap="square" rtlCol="0">
            <a:spAutoFit/>
          </a:bodyPr>
          <a:lstStyle/>
          <a:p>
            <a:pPr algn="ctr"/>
            <a:r>
              <a:rPr lang="fr-BE" sz="1800" dirty="0">
                <a:latin typeface="Roboto" panose="02000000000000000000" pitchFamily="2" charset="0"/>
                <a:ea typeface="Roboto" panose="02000000000000000000" pitchFamily="2" charset="0"/>
              </a:rPr>
              <a:t>Mai 2022</a:t>
            </a:r>
          </a:p>
        </p:txBody>
      </p:sp>
      <p:sp>
        <p:nvSpPr>
          <p:cNvPr id="17" name="TextBox 16">
            <a:extLst>
              <a:ext uri="{FF2B5EF4-FFF2-40B4-BE49-F238E27FC236}">
                <a16:creationId xmlns:a16="http://schemas.microsoft.com/office/drawing/2014/main" id="{898EE565-618A-2A8F-ED76-8FB2558DD975}"/>
              </a:ext>
            </a:extLst>
          </p:cNvPr>
          <p:cNvSpPr txBox="1"/>
          <p:nvPr/>
        </p:nvSpPr>
        <p:spPr>
          <a:xfrm>
            <a:off x="3620960" y="5108181"/>
            <a:ext cx="1577130" cy="369332"/>
          </a:xfrm>
          <a:prstGeom prst="rect">
            <a:avLst/>
          </a:prstGeom>
          <a:noFill/>
        </p:spPr>
        <p:txBody>
          <a:bodyPr wrap="square" rtlCol="0">
            <a:spAutoFit/>
          </a:bodyPr>
          <a:lstStyle/>
          <a:p>
            <a:pPr algn="ctr"/>
            <a:r>
              <a:rPr lang="fr-BE" dirty="0">
                <a:latin typeface="Roboto" panose="02000000000000000000" pitchFamily="2" charset="0"/>
                <a:ea typeface="Roboto" panose="02000000000000000000" pitchFamily="2" charset="0"/>
              </a:rPr>
              <a:t>Juin</a:t>
            </a:r>
            <a:r>
              <a:rPr lang="fr-BE" sz="1800" dirty="0">
                <a:latin typeface="Roboto" panose="02000000000000000000" pitchFamily="2" charset="0"/>
                <a:ea typeface="Roboto" panose="02000000000000000000" pitchFamily="2" charset="0"/>
              </a:rPr>
              <a:t> 2022</a:t>
            </a:r>
          </a:p>
        </p:txBody>
      </p:sp>
      <p:sp>
        <p:nvSpPr>
          <p:cNvPr id="19" name="TextBox 18">
            <a:extLst>
              <a:ext uri="{FF2B5EF4-FFF2-40B4-BE49-F238E27FC236}">
                <a16:creationId xmlns:a16="http://schemas.microsoft.com/office/drawing/2014/main" id="{35EAD21A-3E82-98F8-3A31-25D720350FAB}"/>
              </a:ext>
            </a:extLst>
          </p:cNvPr>
          <p:cNvSpPr txBox="1"/>
          <p:nvPr/>
        </p:nvSpPr>
        <p:spPr>
          <a:xfrm>
            <a:off x="3620960" y="5923235"/>
            <a:ext cx="1577130" cy="369332"/>
          </a:xfrm>
          <a:prstGeom prst="rect">
            <a:avLst/>
          </a:prstGeom>
          <a:noFill/>
        </p:spPr>
        <p:txBody>
          <a:bodyPr wrap="square" rtlCol="0">
            <a:spAutoFit/>
          </a:bodyPr>
          <a:lstStyle/>
          <a:p>
            <a:pPr algn="ctr"/>
            <a:r>
              <a:rPr lang="fr-BE" sz="1800" dirty="0">
                <a:latin typeface="Roboto" panose="02000000000000000000" pitchFamily="2" charset="0"/>
                <a:ea typeface="Roboto" panose="02000000000000000000" pitchFamily="2" charset="0"/>
              </a:rPr>
              <a:t>Juillet 2022</a:t>
            </a:r>
          </a:p>
        </p:txBody>
      </p:sp>
      <p:sp>
        <p:nvSpPr>
          <p:cNvPr id="21" name="Arrow: Up 20">
            <a:extLst>
              <a:ext uri="{FF2B5EF4-FFF2-40B4-BE49-F238E27FC236}">
                <a16:creationId xmlns:a16="http://schemas.microsoft.com/office/drawing/2014/main" id="{0529DD11-F988-66FD-5B3E-55709128257A}"/>
              </a:ext>
            </a:extLst>
          </p:cNvPr>
          <p:cNvSpPr/>
          <p:nvPr/>
        </p:nvSpPr>
        <p:spPr>
          <a:xfrm>
            <a:off x="6753138" y="3906222"/>
            <a:ext cx="1577130" cy="696777"/>
          </a:xfrm>
          <a:prstGeom prst="upArrow">
            <a:avLst>
              <a:gd name="adj1" fmla="val 61403"/>
              <a:gd name="adj2" fmla="val 42064"/>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fr-BE" dirty="0">
                <a:solidFill>
                  <a:schemeClr val="tx1"/>
                </a:solidFill>
              </a:rPr>
              <a:t>+0,5 point</a:t>
            </a:r>
            <a:endParaRPr lang="en-BE" dirty="0">
              <a:solidFill>
                <a:schemeClr val="tx1"/>
              </a:solidFill>
            </a:endParaRPr>
          </a:p>
        </p:txBody>
      </p:sp>
      <p:sp>
        <p:nvSpPr>
          <p:cNvPr id="22" name="Arrow: Up 21">
            <a:extLst>
              <a:ext uri="{FF2B5EF4-FFF2-40B4-BE49-F238E27FC236}">
                <a16:creationId xmlns:a16="http://schemas.microsoft.com/office/drawing/2014/main" id="{AF156FF0-268B-4A5F-4C3A-E605236605C4}"/>
              </a:ext>
            </a:extLst>
          </p:cNvPr>
          <p:cNvSpPr/>
          <p:nvPr/>
        </p:nvSpPr>
        <p:spPr>
          <a:xfrm>
            <a:off x="6753138" y="4780736"/>
            <a:ext cx="1577130" cy="696777"/>
          </a:xfrm>
          <a:prstGeom prst="upArrow">
            <a:avLst>
              <a:gd name="adj1" fmla="val 61403"/>
              <a:gd name="adj2" fmla="val 42064"/>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fr-BE" dirty="0">
                <a:solidFill>
                  <a:schemeClr val="tx1"/>
                </a:solidFill>
              </a:rPr>
              <a:t>+0,75 point</a:t>
            </a:r>
            <a:endParaRPr lang="en-BE" dirty="0">
              <a:solidFill>
                <a:schemeClr val="tx1"/>
              </a:solidFill>
            </a:endParaRPr>
          </a:p>
        </p:txBody>
      </p:sp>
      <p:sp>
        <p:nvSpPr>
          <p:cNvPr id="23" name="Arrow: Up 22">
            <a:extLst>
              <a:ext uri="{FF2B5EF4-FFF2-40B4-BE49-F238E27FC236}">
                <a16:creationId xmlns:a16="http://schemas.microsoft.com/office/drawing/2014/main" id="{69324BA0-9ED9-EC66-7CE0-3171976E8B4E}"/>
              </a:ext>
            </a:extLst>
          </p:cNvPr>
          <p:cNvSpPr/>
          <p:nvPr/>
        </p:nvSpPr>
        <p:spPr>
          <a:xfrm>
            <a:off x="6717584" y="5595790"/>
            <a:ext cx="1577130" cy="696777"/>
          </a:xfrm>
          <a:prstGeom prst="upArrow">
            <a:avLst>
              <a:gd name="adj1" fmla="val 61403"/>
              <a:gd name="adj2" fmla="val 42064"/>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fr-BE" dirty="0">
                <a:solidFill>
                  <a:schemeClr val="tx1"/>
                </a:solidFill>
              </a:rPr>
              <a:t>+0,75 points</a:t>
            </a:r>
            <a:endParaRPr lang="en-BE" dirty="0">
              <a:solidFill>
                <a:schemeClr val="tx1"/>
              </a:solidFill>
            </a:endParaRPr>
          </a:p>
        </p:txBody>
      </p:sp>
      <p:sp>
        <p:nvSpPr>
          <p:cNvPr id="26" name="Rectangle: Diagonal Corners Rounded 25">
            <a:extLst>
              <a:ext uri="{FF2B5EF4-FFF2-40B4-BE49-F238E27FC236}">
                <a16:creationId xmlns:a16="http://schemas.microsoft.com/office/drawing/2014/main" id="{264D19EC-6BEC-BF2C-4937-6B50FF38CFE9}"/>
              </a:ext>
            </a:extLst>
          </p:cNvPr>
          <p:cNvSpPr/>
          <p:nvPr/>
        </p:nvSpPr>
        <p:spPr>
          <a:xfrm>
            <a:off x="725645" y="5679"/>
            <a:ext cx="7604623" cy="1525566"/>
          </a:xfrm>
          <a:prstGeom prst="round2DiagRect">
            <a:avLst>
              <a:gd name="adj1" fmla="val 49091"/>
              <a:gd name="adj2" fmla="val 0"/>
            </a:avLst>
          </a:prstGeom>
        </p:spPr>
        <p:txBody>
          <a:bodyPr vert="horz" lIns="91440" tIns="45720" rIns="91440" bIns="45720" rtlCol="0" anchor="ctr">
            <a:normAutofit/>
          </a:bodyPr>
          <a:lstStyle/>
          <a:p>
            <a:pPr marL="0" lvl="1" algn="ctr" defTabSz="914400" fontAlgn="ctr">
              <a:lnSpc>
                <a:spcPct val="80000"/>
              </a:lnSpc>
              <a:spcBef>
                <a:spcPct val="0"/>
              </a:spcBef>
            </a:pPr>
            <a:r>
              <a:rPr lang="fr-BE" sz="2600" b="1" dirty="0">
                <a:latin typeface="Roboto" panose="02000000000000000000" pitchFamily="2" charset="0"/>
                <a:ea typeface="Roboto" panose="02000000000000000000" pitchFamily="2" charset="0"/>
                <a:cs typeface="+mj-cs"/>
              </a:rPr>
              <a:t>La politique monétaire vise à réduire la demande pour juguler l'inflation </a:t>
            </a:r>
          </a:p>
        </p:txBody>
      </p:sp>
      <p:sp>
        <p:nvSpPr>
          <p:cNvPr id="2" name="Espace réservé du numéro de diapositive 1">
            <a:extLst>
              <a:ext uri="{FF2B5EF4-FFF2-40B4-BE49-F238E27FC236}">
                <a16:creationId xmlns:a16="http://schemas.microsoft.com/office/drawing/2014/main" id="{070A9B8B-CF69-5413-AAB5-20F83E6CE725}"/>
              </a:ext>
            </a:extLst>
          </p:cNvPr>
          <p:cNvSpPr>
            <a:spLocks noGrp="1"/>
          </p:cNvSpPr>
          <p:nvPr>
            <p:ph type="sldNum" sz="quarter" idx="12"/>
          </p:nvPr>
        </p:nvSpPr>
        <p:spPr/>
        <p:txBody>
          <a:bodyPr/>
          <a:lstStyle/>
          <a:p>
            <a:fld id="{534D449F-4C49-4668-836B-17D08AB72CE5}" type="slidenum">
              <a:rPr lang="fr-BE" smtClean="0"/>
              <a:t>23</a:t>
            </a:fld>
            <a:endParaRPr lang="fr-BE"/>
          </a:p>
        </p:txBody>
      </p:sp>
      <p:sp>
        <p:nvSpPr>
          <p:cNvPr id="3" name="Arrow: Up 5">
            <a:extLst>
              <a:ext uri="{FF2B5EF4-FFF2-40B4-BE49-F238E27FC236}">
                <a16:creationId xmlns:a16="http://schemas.microsoft.com/office/drawing/2014/main" id="{5AA7D9EB-BA57-54AA-6F90-EA7FB3195CC3}"/>
              </a:ext>
            </a:extLst>
          </p:cNvPr>
          <p:cNvSpPr/>
          <p:nvPr/>
        </p:nvSpPr>
        <p:spPr>
          <a:xfrm>
            <a:off x="6753138" y="2141491"/>
            <a:ext cx="1577130" cy="696777"/>
          </a:xfrm>
          <a:prstGeom prst="upArrow">
            <a:avLst>
              <a:gd name="adj1" fmla="val 61403"/>
              <a:gd name="adj2" fmla="val 42064"/>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r>
              <a:rPr lang="fr-BE" dirty="0">
                <a:solidFill>
                  <a:schemeClr val="tx1"/>
                </a:solidFill>
              </a:rPr>
              <a:t>+0,75 point</a:t>
            </a:r>
            <a:endParaRPr lang="en-BE" dirty="0">
              <a:solidFill>
                <a:schemeClr val="tx1"/>
              </a:solidFill>
            </a:endParaRPr>
          </a:p>
        </p:txBody>
      </p:sp>
      <p:sp>
        <p:nvSpPr>
          <p:cNvPr id="7" name="TextBox 4">
            <a:extLst>
              <a:ext uri="{FF2B5EF4-FFF2-40B4-BE49-F238E27FC236}">
                <a16:creationId xmlns:a16="http://schemas.microsoft.com/office/drawing/2014/main" id="{4A29463B-3F4F-FC45-40DE-3771944ECE6E}"/>
              </a:ext>
            </a:extLst>
          </p:cNvPr>
          <p:cNvSpPr txBox="1"/>
          <p:nvPr/>
        </p:nvSpPr>
        <p:spPr>
          <a:xfrm>
            <a:off x="3441970" y="2463274"/>
            <a:ext cx="1935109" cy="369332"/>
          </a:xfrm>
          <a:prstGeom prst="rect">
            <a:avLst/>
          </a:prstGeom>
          <a:noFill/>
        </p:spPr>
        <p:txBody>
          <a:bodyPr wrap="square" rtlCol="0">
            <a:spAutoFit/>
          </a:bodyPr>
          <a:lstStyle/>
          <a:p>
            <a:pPr algn="ctr"/>
            <a:r>
              <a:rPr lang="fr-BE" dirty="0">
                <a:latin typeface="Roboto" panose="02000000000000000000" pitchFamily="2" charset="0"/>
                <a:ea typeface="Roboto" panose="02000000000000000000" pitchFamily="2" charset="0"/>
              </a:rPr>
              <a:t>Septembre</a:t>
            </a:r>
            <a:r>
              <a:rPr lang="fr-BE" sz="1800" dirty="0">
                <a:latin typeface="Roboto" panose="02000000000000000000" pitchFamily="2" charset="0"/>
                <a:ea typeface="Roboto" panose="02000000000000000000" pitchFamily="2" charset="0"/>
              </a:rPr>
              <a:t> 2022</a:t>
            </a:r>
          </a:p>
        </p:txBody>
      </p:sp>
    </p:spTree>
    <p:extLst>
      <p:ext uri="{BB962C8B-B14F-4D97-AF65-F5344CB8AC3E}">
        <p14:creationId xmlns:p14="http://schemas.microsoft.com/office/powerpoint/2010/main" val="1063082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0799"/>
            <a:ext cx="7902431" cy="4001095"/>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pPr algn="ctr"/>
            <a:endParaRPr lang="fr-BE" sz="2800" b="1" dirty="0">
              <a:effectLst/>
              <a:latin typeface="Roboto" panose="02000000000000000000" pitchFamily="2" charset="0"/>
              <a:ea typeface="Roboto" panose="02000000000000000000" pitchFamily="2" charset="0"/>
            </a:endParaRP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Conséquences économiques :</a:t>
            </a:r>
          </a:p>
          <a:p>
            <a:endParaRPr lang="fr-BE" sz="2000"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dirty="0">
                <a:latin typeface="Roboto" panose="02000000000000000000" pitchFamily="2" charset="0"/>
                <a:ea typeface="Roboto" panose="02000000000000000000" pitchFamily="2" charset="0"/>
              </a:rPr>
              <a:t>La conjoncture se dégrade</a:t>
            </a:r>
          </a:p>
          <a:p>
            <a:pPr marL="285750" indent="-285750">
              <a:buBlip>
                <a:blip r:embed="rId3"/>
              </a:buBlip>
            </a:pPr>
            <a:endParaRPr lang="fr-BE" b="1" dirty="0">
              <a:solidFill>
                <a:srgbClr val="C00000"/>
              </a:solidFill>
              <a:latin typeface="Roboto" panose="02000000000000000000" pitchFamily="2" charset="0"/>
              <a:ea typeface="Roboto" panose="02000000000000000000" pitchFamily="2" charset="0"/>
            </a:endParaRPr>
          </a:p>
          <a:p>
            <a:pPr marL="285750" indent="-285750">
              <a:buBlip>
                <a:blip r:embed="rId3"/>
              </a:buBlip>
            </a:pPr>
            <a:r>
              <a:rPr lang="fr-BE" b="1" dirty="0">
                <a:solidFill>
                  <a:srgbClr val="C00000"/>
                </a:solidFill>
                <a:latin typeface="Roboto" panose="02000000000000000000" pitchFamily="2" charset="0"/>
                <a:ea typeface="Roboto" panose="02000000000000000000" pitchFamily="2" charset="0"/>
              </a:rPr>
              <a:t>Prélèvement sur les économies importatrices de matières premières</a:t>
            </a:r>
          </a:p>
          <a:p>
            <a:endParaRPr lang="fr-BE" dirty="0">
              <a:latin typeface="Roboto" panose="02000000000000000000" pitchFamily="2" charset="0"/>
              <a:ea typeface="Roboto" panose="02000000000000000000" pitchFamily="2" charset="0"/>
            </a:endParaRPr>
          </a:p>
          <a:p>
            <a:pPr marL="285750" indent="-285750">
              <a:buBlip>
                <a:blip r:embed="rId3"/>
              </a:buBlip>
            </a:pPr>
            <a:r>
              <a:rPr lang="fr-BE" dirty="0">
                <a:latin typeface="Roboto" panose="02000000000000000000" pitchFamily="2" charset="0"/>
                <a:ea typeface="Roboto" panose="02000000000000000000" pitchFamily="2" charset="0"/>
              </a:rPr>
              <a:t>Nombreux facteurs d’incertitude</a:t>
            </a:r>
          </a:p>
          <a:p>
            <a:endParaRPr lang="fr-BE" dirty="0">
              <a:latin typeface="Roboto" panose="02000000000000000000" pitchFamily="2" charset="0"/>
              <a:ea typeface="Roboto" panose="02000000000000000000" pitchFamily="2" charset="0"/>
            </a:endParaRPr>
          </a:p>
          <a:p>
            <a:pPr marL="285750" indent="-285750">
              <a:buBlip>
                <a:blip r:embed="rId3"/>
              </a:buBlip>
            </a:pPr>
            <a:endParaRPr lang="fr-BE" dirty="0">
              <a:latin typeface="Roboto" panose="02000000000000000000" pitchFamily="2" charset="0"/>
              <a:ea typeface="Roboto" panose="02000000000000000000" pitchFamily="2" charset="0"/>
            </a:endParaRPr>
          </a:p>
          <a:p>
            <a:endParaRPr lang="fr-BE" b="0" i="0" dirty="0">
              <a:effectLst/>
              <a:latin typeface="Roboto" panose="02000000000000000000" pitchFamily="2" charset="0"/>
              <a:ea typeface="Roboto" panose="02000000000000000000" pitchFamily="2" charset="0"/>
            </a:endParaRPr>
          </a:p>
        </p:txBody>
      </p:sp>
      <p:sp>
        <p:nvSpPr>
          <p:cNvPr id="2" name="Espace réservé du numéro de diapositive 1">
            <a:extLst>
              <a:ext uri="{FF2B5EF4-FFF2-40B4-BE49-F238E27FC236}">
                <a16:creationId xmlns:a16="http://schemas.microsoft.com/office/drawing/2014/main" id="{B4A9E6A1-91EB-B4F4-4224-DB3CAEDB5FA3}"/>
              </a:ext>
            </a:extLst>
          </p:cNvPr>
          <p:cNvSpPr>
            <a:spLocks noGrp="1"/>
          </p:cNvSpPr>
          <p:nvPr>
            <p:ph type="sldNum" sz="quarter" idx="12"/>
          </p:nvPr>
        </p:nvSpPr>
        <p:spPr/>
        <p:txBody>
          <a:bodyPr/>
          <a:lstStyle/>
          <a:p>
            <a:fld id="{534D449F-4C49-4668-836B-17D08AB72CE5}" type="slidenum">
              <a:rPr lang="fr-BE" smtClean="0"/>
              <a:t>24</a:t>
            </a:fld>
            <a:endParaRPr lang="fr-BE"/>
          </a:p>
        </p:txBody>
      </p:sp>
    </p:spTree>
    <p:extLst>
      <p:ext uri="{BB962C8B-B14F-4D97-AF65-F5344CB8AC3E}">
        <p14:creationId xmlns:p14="http://schemas.microsoft.com/office/powerpoint/2010/main" val="3441701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0799"/>
            <a:ext cx="7902431" cy="4001095"/>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pPr algn="ctr"/>
            <a:endParaRPr lang="fr-BE" sz="2800" b="1" dirty="0">
              <a:effectLst/>
              <a:latin typeface="Roboto" panose="02000000000000000000" pitchFamily="2" charset="0"/>
              <a:ea typeface="Roboto" panose="02000000000000000000" pitchFamily="2" charset="0"/>
            </a:endParaRP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Réactions de politique économique :</a:t>
            </a:r>
          </a:p>
          <a:p>
            <a:endParaRPr lang="fr-BE" sz="2000"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i="0" dirty="0">
                <a:effectLst/>
                <a:latin typeface="Roboto" panose="02000000000000000000" pitchFamily="2" charset="0"/>
                <a:ea typeface="Roboto" panose="02000000000000000000" pitchFamily="2" charset="0"/>
              </a:rPr>
              <a:t>La politique monétaire vise à réduire la demande pour juguler l'inflation</a:t>
            </a:r>
          </a:p>
          <a:p>
            <a:pPr marL="285750" indent="-285750">
              <a:buBlip>
                <a:blip r:embed="rId3"/>
              </a:buBlip>
            </a:pPr>
            <a:endParaRPr lang="fr-BE"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b="1" dirty="0">
                <a:solidFill>
                  <a:srgbClr val="C00000"/>
                </a:solidFill>
                <a:latin typeface="Roboto" panose="02000000000000000000" pitchFamily="2" charset="0"/>
                <a:ea typeface="Roboto" panose="02000000000000000000" pitchFamily="2" charset="0"/>
              </a:rPr>
              <a:t>La politique budgétaire vise à protéger les agents économiques des hausses de prix (non ciblées) ou des conséquences de la hausse des prix (ciblées)</a:t>
            </a:r>
          </a:p>
          <a:p>
            <a:pPr marL="285750" indent="-285750">
              <a:buBlip>
                <a:blip r:embed="rId3"/>
              </a:buBlip>
            </a:pPr>
            <a:endParaRPr lang="fr-BE" b="0" i="0" dirty="0">
              <a:effectLst/>
              <a:latin typeface="Roboto" panose="02000000000000000000" pitchFamily="2" charset="0"/>
              <a:ea typeface="Roboto" panose="02000000000000000000" pitchFamily="2" charset="0"/>
            </a:endParaRPr>
          </a:p>
          <a:p>
            <a:pPr marL="285750" indent="-285750">
              <a:buBlip>
                <a:blip r:embed="rId3"/>
              </a:buBlip>
            </a:pPr>
            <a:r>
              <a:rPr lang="fr-BE" b="0" i="0" dirty="0">
                <a:effectLst/>
                <a:latin typeface="Roboto" panose="02000000000000000000" pitchFamily="2" charset="0"/>
                <a:ea typeface="Roboto" panose="02000000000000000000" pitchFamily="2" charset="0"/>
              </a:rPr>
              <a:t>Dans la zone euro : nouvel instrument de politique monétaire pour réduire le risque de fragmentation</a:t>
            </a:r>
          </a:p>
        </p:txBody>
      </p:sp>
      <p:sp>
        <p:nvSpPr>
          <p:cNvPr id="2" name="Espace réservé du numéro de diapositive 1">
            <a:extLst>
              <a:ext uri="{FF2B5EF4-FFF2-40B4-BE49-F238E27FC236}">
                <a16:creationId xmlns:a16="http://schemas.microsoft.com/office/drawing/2014/main" id="{7141C806-5781-5714-1F6C-A8D8A8E8A507}"/>
              </a:ext>
            </a:extLst>
          </p:cNvPr>
          <p:cNvSpPr>
            <a:spLocks noGrp="1"/>
          </p:cNvSpPr>
          <p:nvPr>
            <p:ph type="sldNum" sz="quarter" idx="12"/>
          </p:nvPr>
        </p:nvSpPr>
        <p:spPr/>
        <p:txBody>
          <a:bodyPr/>
          <a:lstStyle/>
          <a:p>
            <a:fld id="{534D449F-4C49-4668-836B-17D08AB72CE5}" type="slidenum">
              <a:rPr lang="fr-BE" smtClean="0"/>
              <a:t>25</a:t>
            </a:fld>
            <a:endParaRPr lang="fr-BE"/>
          </a:p>
        </p:txBody>
      </p:sp>
    </p:spTree>
    <p:extLst>
      <p:ext uri="{BB962C8B-B14F-4D97-AF65-F5344CB8AC3E}">
        <p14:creationId xmlns:p14="http://schemas.microsoft.com/office/powerpoint/2010/main" val="4202066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13064" y="205735"/>
            <a:ext cx="7706660" cy="951946"/>
          </a:xfrm>
        </p:spPr>
        <p:txBody>
          <a:bodyPr>
            <a:noAutofit/>
          </a:bodyPr>
          <a:lstStyle/>
          <a:p>
            <a:pPr lvl="1" algn="ctr" fontAlgn="ctr"/>
            <a:r>
              <a:rPr lang="fr-BE" sz="2800" b="1" i="0" dirty="0">
                <a:effectLst/>
                <a:latin typeface="Roboto" panose="02000000000000000000" pitchFamily="2" charset="0"/>
                <a:ea typeface="Roboto" panose="02000000000000000000" pitchFamily="2" charset="0"/>
              </a:rPr>
              <a:t>La politique budgétaire vise à protéger les agents économiques des hausses de prix ou des conséquences de la hausse des prix</a:t>
            </a:r>
          </a:p>
        </p:txBody>
      </p:sp>
      <p:pic>
        <p:nvPicPr>
          <p:cNvPr id="6" name="Image 5">
            <a:extLst>
              <a:ext uri="{FF2B5EF4-FFF2-40B4-BE49-F238E27FC236}">
                <a16:creationId xmlns:a16="http://schemas.microsoft.com/office/drawing/2014/main" id="{230F6841-B647-E76F-CA28-262B66816C26}"/>
              </a:ext>
            </a:extLst>
          </p:cNvPr>
          <p:cNvPicPr>
            <a:picLocks noChangeAspect="1"/>
          </p:cNvPicPr>
          <p:nvPr/>
        </p:nvPicPr>
        <p:blipFill>
          <a:blip r:embed="rId3"/>
          <a:stretch>
            <a:fillRect/>
          </a:stretch>
        </p:blipFill>
        <p:spPr>
          <a:xfrm>
            <a:off x="251670" y="2004423"/>
            <a:ext cx="4500692" cy="2985779"/>
          </a:xfrm>
          <a:prstGeom prst="rect">
            <a:avLst/>
          </a:prstGeom>
        </p:spPr>
      </p:pic>
      <p:pic>
        <p:nvPicPr>
          <p:cNvPr id="7" name="Image 6">
            <a:extLst>
              <a:ext uri="{FF2B5EF4-FFF2-40B4-BE49-F238E27FC236}">
                <a16:creationId xmlns:a16="http://schemas.microsoft.com/office/drawing/2014/main" id="{78A11629-1E1D-C3C4-6821-3BCD8F582310}"/>
              </a:ext>
            </a:extLst>
          </p:cNvPr>
          <p:cNvPicPr>
            <a:picLocks noChangeAspect="1"/>
          </p:cNvPicPr>
          <p:nvPr/>
        </p:nvPicPr>
        <p:blipFill>
          <a:blip r:embed="rId4"/>
          <a:stretch>
            <a:fillRect/>
          </a:stretch>
        </p:blipFill>
        <p:spPr>
          <a:xfrm>
            <a:off x="4752362" y="2004423"/>
            <a:ext cx="4320330" cy="2985779"/>
          </a:xfrm>
          <a:prstGeom prst="rect">
            <a:avLst/>
          </a:prstGeom>
        </p:spPr>
      </p:pic>
      <p:sp>
        <p:nvSpPr>
          <p:cNvPr id="8" name="Titre 1">
            <a:extLst>
              <a:ext uri="{FF2B5EF4-FFF2-40B4-BE49-F238E27FC236}">
                <a16:creationId xmlns:a16="http://schemas.microsoft.com/office/drawing/2014/main" id="{EE306E35-D422-8095-7AC4-D8FEDEB28942}"/>
              </a:ext>
            </a:extLst>
          </p:cNvPr>
          <p:cNvSpPr txBox="1">
            <a:spLocks/>
          </p:cNvSpPr>
          <p:nvPr/>
        </p:nvSpPr>
        <p:spPr>
          <a:xfrm>
            <a:off x="5521019" y="4990201"/>
            <a:ext cx="2783015"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Sgaravatti et al. (2021) </a:t>
            </a:r>
          </a:p>
          <a:p>
            <a:r>
              <a:rPr lang="fr-FR" sz="1400" dirty="0"/>
              <a:t>(last update : 8 August 2022)</a:t>
            </a:r>
            <a:endParaRPr lang="fr-BE" sz="1400" dirty="0"/>
          </a:p>
        </p:txBody>
      </p:sp>
      <p:sp>
        <p:nvSpPr>
          <p:cNvPr id="3" name="Espace réservé du numéro de diapositive 2">
            <a:extLst>
              <a:ext uri="{FF2B5EF4-FFF2-40B4-BE49-F238E27FC236}">
                <a16:creationId xmlns:a16="http://schemas.microsoft.com/office/drawing/2014/main" id="{204B701C-7F16-EF20-0457-B7439A301F20}"/>
              </a:ext>
            </a:extLst>
          </p:cNvPr>
          <p:cNvSpPr>
            <a:spLocks noGrp="1"/>
          </p:cNvSpPr>
          <p:nvPr>
            <p:ph type="sldNum" sz="quarter" idx="12"/>
          </p:nvPr>
        </p:nvSpPr>
        <p:spPr/>
        <p:txBody>
          <a:bodyPr/>
          <a:lstStyle/>
          <a:p>
            <a:fld id="{534D449F-4C49-4668-836B-17D08AB72CE5}" type="slidenum">
              <a:rPr lang="fr-BE" smtClean="0"/>
              <a:t>26</a:t>
            </a:fld>
            <a:endParaRPr lang="fr-BE"/>
          </a:p>
        </p:txBody>
      </p:sp>
      <p:sp>
        <p:nvSpPr>
          <p:cNvPr id="5" name="ZoneTexte 4">
            <a:extLst>
              <a:ext uri="{FF2B5EF4-FFF2-40B4-BE49-F238E27FC236}">
                <a16:creationId xmlns:a16="http://schemas.microsoft.com/office/drawing/2014/main" id="{0001E660-99D1-0C29-08CD-406B38CBE630}"/>
              </a:ext>
            </a:extLst>
          </p:cNvPr>
          <p:cNvSpPr txBox="1"/>
          <p:nvPr/>
        </p:nvSpPr>
        <p:spPr>
          <a:xfrm>
            <a:off x="1407004" y="5050137"/>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40519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0799"/>
            <a:ext cx="7902431" cy="4001095"/>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pPr algn="ctr"/>
            <a:endParaRPr lang="fr-BE" sz="2800" b="1" dirty="0">
              <a:effectLst/>
              <a:latin typeface="Roboto" panose="02000000000000000000" pitchFamily="2" charset="0"/>
              <a:ea typeface="Roboto" panose="02000000000000000000" pitchFamily="2" charset="0"/>
            </a:endParaRP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Réactions de politique économique :</a:t>
            </a:r>
          </a:p>
          <a:p>
            <a:endParaRPr lang="fr-BE" sz="2000"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i="0" dirty="0">
                <a:effectLst/>
                <a:latin typeface="Roboto" panose="02000000000000000000" pitchFamily="2" charset="0"/>
                <a:ea typeface="Roboto" panose="02000000000000000000" pitchFamily="2" charset="0"/>
              </a:rPr>
              <a:t>La politique monétaire vise à réduire la demande pour juguler l'inflation</a:t>
            </a:r>
          </a:p>
          <a:p>
            <a:pPr marL="285750" indent="-285750">
              <a:buBlip>
                <a:blip r:embed="rId3"/>
              </a:buBlip>
            </a:pPr>
            <a:endParaRPr lang="fr-BE"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dirty="0">
                <a:latin typeface="Roboto" panose="02000000000000000000" pitchFamily="2" charset="0"/>
                <a:ea typeface="Roboto" panose="02000000000000000000" pitchFamily="2" charset="0"/>
              </a:rPr>
              <a:t>La politique budgétaire vise à protéger les agents économiques des hausses de prix (non ciblées) ou des conséquences de la hausse des prix (ciblée)</a:t>
            </a:r>
          </a:p>
          <a:p>
            <a:pPr marL="285750" indent="-285750">
              <a:buBlip>
                <a:blip r:embed="rId3"/>
              </a:buBlip>
            </a:pPr>
            <a:endParaRPr lang="fr-BE" b="0" i="0" dirty="0">
              <a:effectLst/>
              <a:latin typeface="Roboto" panose="02000000000000000000" pitchFamily="2" charset="0"/>
              <a:ea typeface="Roboto" panose="02000000000000000000" pitchFamily="2" charset="0"/>
            </a:endParaRPr>
          </a:p>
          <a:p>
            <a:pPr marL="285750" indent="-285750">
              <a:buBlip>
                <a:blip r:embed="rId3"/>
              </a:buBlip>
            </a:pPr>
            <a:r>
              <a:rPr lang="fr-BE" b="1" dirty="0">
                <a:solidFill>
                  <a:srgbClr val="C00000"/>
                </a:solidFill>
                <a:latin typeface="Roboto" panose="02000000000000000000" pitchFamily="2" charset="0"/>
                <a:ea typeface="Roboto" panose="02000000000000000000" pitchFamily="2" charset="0"/>
              </a:rPr>
              <a:t>Dans la zone euro : nouvel instrument de politique monétaire pour réduire le risque de fragmentation</a:t>
            </a:r>
          </a:p>
        </p:txBody>
      </p:sp>
      <p:sp>
        <p:nvSpPr>
          <p:cNvPr id="2" name="Espace réservé du numéro de diapositive 1">
            <a:extLst>
              <a:ext uri="{FF2B5EF4-FFF2-40B4-BE49-F238E27FC236}">
                <a16:creationId xmlns:a16="http://schemas.microsoft.com/office/drawing/2014/main" id="{FDECA990-9742-ECA4-E55E-99C6A776898C}"/>
              </a:ext>
            </a:extLst>
          </p:cNvPr>
          <p:cNvSpPr>
            <a:spLocks noGrp="1"/>
          </p:cNvSpPr>
          <p:nvPr>
            <p:ph type="sldNum" sz="quarter" idx="12"/>
          </p:nvPr>
        </p:nvSpPr>
        <p:spPr/>
        <p:txBody>
          <a:bodyPr/>
          <a:lstStyle/>
          <a:p>
            <a:fld id="{534D449F-4C49-4668-836B-17D08AB72CE5}" type="slidenum">
              <a:rPr lang="fr-BE" smtClean="0"/>
              <a:t>27</a:t>
            </a:fld>
            <a:endParaRPr lang="fr-BE"/>
          </a:p>
        </p:txBody>
      </p:sp>
    </p:spTree>
    <p:extLst>
      <p:ext uri="{BB962C8B-B14F-4D97-AF65-F5344CB8AC3E}">
        <p14:creationId xmlns:p14="http://schemas.microsoft.com/office/powerpoint/2010/main" val="1186708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C6EEFFD-E4C2-5B6E-282B-C2571CE01033}"/>
              </a:ext>
            </a:extLst>
          </p:cNvPr>
          <p:cNvPicPr>
            <a:picLocks noChangeAspect="1"/>
          </p:cNvPicPr>
          <p:nvPr/>
        </p:nvPicPr>
        <p:blipFill>
          <a:blip r:embed="rId3"/>
          <a:stretch>
            <a:fillRect/>
          </a:stretch>
        </p:blipFill>
        <p:spPr>
          <a:xfrm>
            <a:off x="0" y="1633942"/>
            <a:ext cx="9144000" cy="4151430"/>
          </a:xfrm>
          <a:prstGeom prst="rect">
            <a:avLst/>
          </a:prstGeom>
        </p:spPr>
      </p:pic>
      <p:sp>
        <p:nvSpPr>
          <p:cNvPr id="7" name="Titre 1">
            <a:extLst>
              <a:ext uri="{FF2B5EF4-FFF2-40B4-BE49-F238E27FC236}">
                <a16:creationId xmlns:a16="http://schemas.microsoft.com/office/drawing/2014/main" id="{AF048065-3962-37D8-34B4-3241F9B18002}"/>
              </a:ext>
            </a:extLst>
          </p:cNvPr>
          <p:cNvSpPr>
            <a:spLocks noGrp="1"/>
          </p:cNvSpPr>
          <p:nvPr>
            <p:ph type="title"/>
          </p:nvPr>
        </p:nvSpPr>
        <p:spPr>
          <a:xfrm>
            <a:off x="628649" y="129736"/>
            <a:ext cx="8334281" cy="929520"/>
          </a:xfrm>
        </p:spPr>
        <p:txBody>
          <a:bodyPr>
            <a:noAutofit/>
          </a:bodyPr>
          <a:lstStyle/>
          <a:p>
            <a:pPr algn="ctr"/>
            <a:r>
              <a:rPr lang="fr-BE" i="0" dirty="0">
                <a:effectLst/>
              </a:rPr>
              <a:t>Zone euro : nouvel instrument de politique monétaire pour réduire le risque de fragmentation</a:t>
            </a:r>
            <a:endParaRPr lang="fr-BE" dirty="0"/>
          </a:p>
        </p:txBody>
      </p:sp>
      <p:sp>
        <p:nvSpPr>
          <p:cNvPr id="4" name="Espace réservé du numéro de diapositive 3">
            <a:extLst>
              <a:ext uri="{FF2B5EF4-FFF2-40B4-BE49-F238E27FC236}">
                <a16:creationId xmlns:a16="http://schemas.microsoft.com/office/drawing/2014/main" id="{5C40B58E-3523-1202-3D7E-ADCD265A4A87}"/>
              </a:ext>
            </a:extLst>
          </p:cNvPr>
          <p:cNvSpPr>
            <a:spLocks noGrp="1"/>
          </p:cNvSpPr>
          <p:nvPr>
            <p:ph type="sldNum" sz="quarter" idx="12"/>
          </p:nvPr>
        </p:nvSpPr>
        <p:spPr/>
        <p:txBody>
          <a:bodyPr/>
          <a:lstStyle/>
          <a:p>
            <a:fld id="{534D449F-4C49-4668-836B-17D08AB72CE5}" type="slidenum">
              <a:rPr lang="fr-BE" smtClean="0"/>
              <a:t>28</a:t>
            </a:fld>
            <a:endParaRPr lang="fr-BE"/>
          </a:p>
        </p:txBody>
      </p:sp>
      <p:sp>
        <p:nvSpPr>
          <p:cNvPr id="6" name="ZoneTexte 5">
            <a:extLst>
              <a:ext uri="{FF2B5EF4-FFF2-40B4-BE49-F238E27FC236}">
                <a16:creationId xmlns:a16="http://schemas.microsoft.com/office/drawing/2014/main" id="{2787F86A-6C68-9BAA-D735-BEFA37B91552}"/>
              </a:ext>
            </a:extLst>
          </p:cNvPr>
          <p:cNvSpPr txBox="1"/>
          <p:nvPr/>
        </p:nvSpPr>
        <p:spPr>
          <a:xfrm>
            <a:off x="3476988" y="5842931"/>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47984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463990" y="0"/>
            <a:ext cx="8216020" cy="1475136"/>
          </a:xfrm>
        </p:spPr>
        <p:txBody>
          <a:bodyPr>
            <a:noAutofit/>
          </a:bodyPr>
          <a:lstStyle/>
          <a:p>
            <a:pPr algn="ctr"/>
            <a:r>
              <a:rPr lang="fr-BE" i="0" dirty="0">
                <a:effectLst/>
              </a:rPr>
              <a:t>Zone euro : nouvel instrument de politique monétaire pour réduire le risque de fragmentation</a:t>
            </a:r>
            <a:endParaRPr lang="fr-BE" dirty="0"/>
          </a:p>
        </p:txBody>
      </p:sp>
      <p:sp>
        <p:nvSpPr>
          <p:cNvPr id="6" name="TextBox 5">
            <a:extLst>
              <a:ext uri="{FF2B5EF4-FFF2-40B4-BE49-F238E27FC236}">
                <a16:creationId xmlns:a16="http://schemas.microsoft.com/office/drawing/2014/main" id="{0E5E4FEE-DB99-BCC3-5F5A-513E48517D8E}"/>
              </a:ext>
            </a:extLst>
          </p:cNvPr>
          <p:cNvSpPr txBox="1"/>
          <p:nvPr/>
        </p:nvSpPr>
        <p:spPr>
          <a:xfrm>
            <a:off x="190500" y="1564710"/>
            <a:ext cx="7111999" cy="461665"/>
          </a:xfrm>
          <a:prstGeom prst="rect">
            <a:avLst/>
          </a:prstGeom>
          <a:noFill/>
        </p:spPr>
        <p:txBody>
          <a:bodyPr wrap="square">
            <a:spAutoFit/>
          </a:bodyPr>
          <a:lstStyle/>
          <a:p>
            <a:pPr algn="ctr"/>
            <a:r>
              <a:rPr lang="fr-FR" sz="2400" u="sng" dirty="0">
                <a:latin typeface="Roboto" panose="02000000000000000000" pitchFamily="2" charset="0"/>
                <a:ea typeface="Roboto" panose="02000000000000000000" pitchFamily="2" charset="0"/>
              </a:rPr>
              <a:t>Critères d’éligibilité pour les achats de titres </a:t>
            </a:r>
            <a:r>
              <a:rPr lang="fr-FR" sz="2400" dirty="0">
                <a:latin typeface="Roboto" panose="02000000000000000000" pitchFamily="2" charset="0"/>
                <a:ea typeface="Roboto" panose="02000000000000000000" pitchFamily="2" charset="0"/>
              </a:rPr>
              <a:t>:</a:t>
            </a:r>
          </a:p>
        </p:txBody>
      </p:sp>
      <p:sp>
        <p:nvSpPr>
          <p:cNvPr id="8" name="TextBox 7">
            <a:extLst>
              <a:ext uri="{FF2B5EF4-FFF2-40B4-BE49-F238E27FC236}">
                <a16:creationId xmlns:a16="http://schemas.microsoft.com/office/drawing/2014/main" id="{565D323C-B5AD-A5C9-3FD7-17B9C77E19A1}"/>
              </a:ext>
            </a:extLst>
          </p:cNvPr>
          <p:cNvSpPr txBox="1"/>
          <p:nvPr/>
        </p:nvSpPr>
        <p:spPr>
          <a:xfrm>
            <a:off x="532699" y="2539114"/>
            <a:ext cx="6191075" cy="383796"/>
          </a:xfrm>
          <a:prstGeom prst="rect">
            <a:avLst/>
          </a:prstGeom>
          <a:noFill/>
        </p:spPr>
        <p:txBody>
          <a:bodyPr wrap="square">
            <a:spAutoFit/>
          </a:bodyPr>
          <a:lstStyle/>
          <a:p>
            <a:r>
              <a:rPr lang="fr-FR" dirty="0">
                <a:latin typeface="Roboto" panose="02000000000000000000" pitchFamily="2" charset="0"/>
                <a:ea typeface="Roboto" panose="02000000000000000000" pitchFamily="2" charset="0"/>
              </a:rPr>
              <a:t>1. R</a:t>
            </a:r>
            <a:r>
              <a:rPr lang="fr-FR" sz="1800" dirty="0">
                <a:latin typeface="Roboto" panose="02000000000000000000" pitchFamily="2" charset="0"/>
                <a:ea typeface="Roboto" panose="02000000000000000000" pitchFamily="2" charset="0"/>
              </a:rPr>
              <a:t>espect du cadre budgétaire de l’UE</a:t>
            </a:r>
          </a:p>
        </p:txBody>
      </p:sp>
      <p:sp>
        <p:nvSpPr>
          <p:cNvPr id="10" name="TextBox 9">
            <a:extLst>
              <a:ext uri="{FF2B5EF4-FFF2-40B4-BE49-F238E27FC236}">
                <a16:creationId xmlns:a16="http://schemas.microsoft.com/office/drawing/2014/main" id="{01E8724E-CD89-A458-2A42-3B43E6AD0686}"/>
              </a:ext>
            </a:extLst>
          </p:cNvPr>
          <p:cNvSpPr txBox="1"/>
          <p:nvPr/>
        </p:nvSpPr>
        <p:spPr>
          <a:xfrm>
            <a:off x="532699" y="3100956"/>
            <a:ext cx="6191075" cy="383796"/>
          </a:xfrm>
          <a:prstGeom prst="rect">
            <a:avLst/>
          </a:prstGeom>
          <a:noFill/>
        </p:spPr>
        <p:txBody>
          <a:bodyPr wrap="square">
            <a:spAutoFit/>
          </a:bodyPr>
          <a:lstStyle/>
          <a:p>
            <a:r>
              <a:rPr lang="fr-FR" dirty="0">
                <a:latin typeface="Roboto" panose="02000000000000000000" pitchFamily="2" charset="0"/>
                <a:ea typeface="Roboto" panose="02000000000000000000" pitchFamily="2" charset="0"/>
              </a:rPr>
              <a:t>2. A</a:t>
            </a:r>
            <a:r>
              <a:rPr lang="fr-FR" sz="1800" dirty="0">
                <a:effectLst/>
                <a:latin typeface="Roboto" panose="02000000000000000000" pitchFamily="2" charset="0"/>
                <a:ea typeface="Roboto" panose="02000000000000000000" pitchFamily="2" charset="0"/>
              </a:rPr>
              <a:t>bsence de déséquilibres macro-économiques sévères</a:t>
            </a:r>
          </a:p>
        </p:txBody>
      </p:sp>
      <p:sp>
        <p:nvSpPr>
          <p:cNvPr id="12" name="TextBox 11">
            <a:extLst>
              <a:ext uri="{FF2B5EF4-FFF2-40B4-BE49-F238E27FC236}">
                <a16:creationId xmlns:a16="http://schemas.microsoft.com/office/drawing/2014/main" id="{7970E9CD-43CC-DBC7-9EC8-8E3463071AEA}"/>
              </a:ext>
            </a:extLst>
          </p:cNvPr>
          <p:cNvSpPr txBox="1"/>
          <p:nvPr/>
        </p:nvSpPr>
        <p:spPr>
          <a:xfrm>
            <a:off x="532699" y="3662798"/>
            <a:ext cx="6191075" cy="383796"/>
          </a:xfrm>
          <a:prstGeom prst="rect">
            <a:avLst/>
          </a:prstGeom>
          <a:noFill/>
        </p:spPr>
        <p:txBody>
          <a:bodyPr wrap="square">
            <a:spAutoFit/>
          </a:bodyPr>
          <a:lstStyle/>
          <a:p>
            <a:r>
              <a:rPr lang="fr-BE" dirty="0">
                <a:latin typeface="Roboto" panose="02000000000000000000" pitchFamily="2" charset="0"/>
                <a:ea typeface="Roboto" panose="02000000000000000000" pitchFamily="2" charset="0"/>
              </a:rPr>
              <a:t>3. Soutenabilité budgétaire</a:t>
            </a:r>
            <a:endParaRPr lang="fr-FR"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25E257C8-168D-EB7A-9416-8CE32E5489DE}"/>
              </a:ext>
            </a:extLst>
          </p:cNvPr>
          <p:cNvSpPr txBox="1"/>
          <p:nvPr/>
        </p:nvSpPr>
        <p:spPr>
          <a:xfrm>
            <a:off x="532699" y="4224640"/>
            <a:ext cx="6191075" cy="383796"/>
          </a:xfrm>
          <a:prstGeom prst="rect">
            <a:avLst/>
          </a:prstGeom>
          <a:noFill/>
        </p:spPr>
        <p:txBody>
          <a:bodyPr wrap="square">
            <a:spAutoFit/>
          </a:bodyPr>
          <a:lstStyle/>
          <a:p>
            <a:r>
              <a:rPr lang="fr-FR" sz="1800" dirty="0">
                <a:effectLst/>
                <a:latin typeface="Roboto" panose="02000000000000000000" pitchFamily="2" charset="0"/>
                <a:ea typeface="Roboto" panose="02000000000000000000" pitchFamily="2" charset="0"/>
              </a:rPr>
              <a:t>4. Politiques macro-économiques saines et soutenables </a:t>
            </a:r>
          </a:p>
        </p:txBody>
      </p:sp>
      <p:sp>
        <p:nvSpPr>
          <p:cNvPr id="4" name="ZoneTexte 3">
            <a:extLst>
              <a:ext uri="{FF2B5EF4-FFF2-40B4-BE49-F238E27FC236}">
                <a16:creationId xmlns:a16="http://schemas.microsoft.com/office/drawing/2014/main" id="{8295366A-B920-A3ED-C5DC-312950DDEBAD}"/>
              </a:ext>
            </a:extLst>
          </p:cNvPr>
          <p:cNvSpPr txBox="1"/>
          <p:nvPr/>
        </p:nvSpPr>
        <p:spPr>
          <a:xfrm>
            <a:off x="532699" y="1987875"/>
            <a:ext cx="6350464" cy="369332"/>
          </a:xfrm>
          <a:prstGeom prst="rect">
            <a:avLst/>
          </a:prstGeom>
          <a:noFill/>
        </p:spPr>
        <p:txBody>
          <a:bodyPr wrap="square">
            <a:spAutoFit/>
          </a:bodyPr>
          <a:lstStyle/>
          <a:p>
            <a:r>
              <a:rPr lang="fr-FR" sz="1800" dirty="0">
                <a:latin typeface="Roboto" panose="02000000000000000000" pitchFamily="2" charset="0"/>
                <a:ea typeface="Roboto" panose="02000000000000000000" pitchFamily="2" charset="0"/>
              </a:rPr>
              <a:t>(communiqué de presse de la BCE du 21 juillet 2022)</a:t>
            </a:r>
          </a:p>
        </p:txBody>
      </p:sp>
      <p:sp>
        <p:nvSpPr>
          <p:cNvPr id="3" name="Espace réservé du numéro de diapositive 2">
            <a:extLst>
              <a:ext uri="{FF2B5EF4-FFF2-40B4-BE49-F238E27FC236}">
                <a16:creationId xmlns:a16="http://schemas.microsoft.com/office/drawing/2014/main" id="{AFD7736D-4244-BFD5-C411-C51610137D28}"/>
              </a:ext>
            </a:extLst>
          </p:cNvPr>
          <p:cNvSpPr>
            <a:spLocks noGrp="1"/>
          </p:cNvSpPr>
          <p:nvPr>
            <p:ph type="sldNum" sz="quarter" idx="12"/>
          </p:nvPr>
        </p:nvSpPr>
        <p:spPr/>
        <p:txBody>
          <a:bodyPr/>
          <a:lstStyle/>
          <a:p>
            <a:fld id="{534D449F-4C49-4668-836B-17D08AB72CE5}" type="slidenum">
              <a:rPr lang="fr-BE" smtClean="0"/>
              <a:t>29</a:t>
            </a:fld>
            <a:endParaRPr lang="fr-BE"/>
          </a:p>
        </p:txBody>
      </p:sp>
    </p:spTree>
    <p:extLst>
      <p:ext uri="{BB962C8B-B14F-4D97-AF65-F5344CB8AC3E}">
        <p14:creationId xmlns:p14="http://schemas.microsoft.com/office/powerpoint/2010/main" val="555713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77B6ED3-477C-6A17-1BE7-486AD67269A1}"/>
              </a:ext>
            </a:extLst>
          </p:cNvPr>
          <p:cNvPicPr>
            <a:picLocks noChangeAspect="1"/>
          </p:cNvPicPr>
          <p:nvPr/>
        </p:nvPicPr>
        <p:blipFill>
          <a:blip r:embed="rId3"/>
          <a:stretch>
            <a:fillRect/>
          </a:stretch>
        </p:blipFill>
        <p:spPr>
          <a:xfrm>
            <a:off x="3287086" y="1622895"/>
            <a:ext cx="3164048" cy="3686681"/>
          </a:xfrm>
          <a:prstGeom prst="rect">
            <a:avLst/>
          </a:prstGeom>
        </p:spPr>
      </p:pic>
      <p:sp>
        <p:nvSpPr>
          <p:cNvPr id="4" name="Titre 1">
            <a:extLst>
              <a:ext uri="{FF2B5EF4-FFF2-40B4-BE49-F238E27FC236}">
                <a16:creationId xmlns:a16="http://schemas.microsoft.com/office/drawing/2014/main" id="{331F5067-243E-26D7-A8BE-1B98C6900573}"/>
              </a:ext>
            </a:extLst>
          </p:cNvPr>
          <p:cNvSpPr txBox="1">
            <a:spLocks/>
          </p:cNvSpPr>
          <p:nvPr/>
        </p:nvSpPr>
        <p:spPr>
          <a:xfrm>
            <a:off x="3517782" y="5452554"/>
            <a:ext cx="270265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Note : AE = </a:t>
            </a:r>
            <a:r>
              <a:rPr lang="fr-FR" sz="1400" dirty="0" err="1"/>
              <a:t>advanced</a:t>
            </a:r>
            <a:r>
              <a:rPr lang="fr-FR" sz="1400" dirty="0"/>
              <a:t> </a:t>
            </a:r>
            <a:r>
              <a:rPr lang="fr-FR" sz="1400" dirty="0" err="1"/>
              <a:t>economy</a:t>
            </a:r>
            <a:endParaRPr lang="fr-BE" sz="1400" dirty="0"/>
          </a:p>
        </p:txBody>
      </p:sp>
      <p:sp>
        <p:nvSpPr>
          <p:cNvPr id="5" name="Titre 1">
            <a:extLst>
              <a:ext uri="{FF2B5EF4-FFF2-40B4-BE49-F238E27FC236}">
                <a16:creationId xmlns:a16="http://schemas.microsoft.com/office/drawing/2014/main" id="{9BCD3850-F275-AAA7-0C2F-8F310A305C64}"/>
              </a:ext>
            </a:extLst>
          </p:cNvPr>
          <p:cNvSpPr txBox="1">
            <a:spLocks/>
          </p:cNvSpPr>
          <p:nvPr/>
        </p:nvSpPr>
        <p:spPr>
          <a:xfrm>
            <a:off x="3966592" y="5731593"/>
            <a:ext cx="1805032"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BIS (2022)</a:t>
            </a:r>
            <a:endParaRPr lang="fr-BE" sz="1400" dirty="0"/>
          </a:p>
        </p:txBody>
      </p:sp>
      <p:sp>
        <p:nvSpPr>
          <p:cNvPr id="8" name="Titre 1">
            <a:extLst>
              <a:ext uri="{FF2B5EF4-FFF2-40B4-BE49-F238E27FC236}">
                <a16:creationId xmlns:a16="http://schemas.microsoft.com/office/drawing/2014/main" id="{6113E001-CF56-4EA7-B9B7-E603780F906F}"/>
              </a:ext>
            </a:extLst>
          </p:cNvPr>
          <p:cNvSpPr>
            <a:spLocks noGrp="1"/>
          </p:cNvSpPr>
          <p:nvPr>
            <p:ph type="title"/>
          </p:nvPr>
        </p:nvSpPr>
        <p:spPr>
          <a:xfrm>
            <a:off x="1249960" y="160824"/>
            <a:ext cx="7265390" cy="744523"/>
          </a:xfrm>
        </p:spPr>
        <p:txBody>
          <a:bodyPr>
            <a:normAutofit fontScale="90000"/>
          </a:bodyPr>
          <a:lstStyle/>
          <a:p>
            <a:pPr algn="ctr"/>
            <a:r>
              <a:rPr lang="fr-BE" sz="3200" dirty="0"/>
              <a:t>Inflation généralisée au niveau mondial</a:t>
            </a:r>
          </a:p>
        </p:txBody>
      </p:sp>
      <p:sp>
        <p:nvSpPr>
          <p:cNvPr id="2" name="ZoneTexte 1">
            <a:extLst>
              <a:ext uri="{FF2B5EF4-FFF2-40B4-BE49-F238E27FC236}">
                <a16:creationId xmlns:a16="http://schemas.microsoft.com/office/drawing/2014/main" id="{620CA004-6C9B-3B96-4D49-AA49D5A7C1D6}"/>
              </a:ext>
            </a:extLst>
          </p:cNvPr>
          <p:cNvSpPr txBox="1"/>
          <p:nvPr/>
        </p:nvSpPr>
        <p:spPr>
          <a:xfrm>
            <a:off x="458026" y="1110585"/>
            <a:ext cx="8822167" cy="369332"/>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Prix à la consommation</a:t>
            </a:r>
            <a:endParaRPr lang="en-BE" dirty="0">
              <a:latin typeface="Roboto" panose="02000000000000000000" pitchFamily="2" charset="0"/>
              <a:ea typeface="Roboto" panose="02000000000000000000" pitchFamily="2" charset="0"/>
            </a:endParaRPr>
          </a:p>
        </p:txBody>
      </p:sp>
      <p:sp>
        <p:nvSpPr>
          <p:cNvPr id="6" name="Espace réservé du numéro de diapositive 5">
            <a:extLst>
              <a:ext uri="{FF2B5EF4-FFF2-40B4-BE49-F238E27FC236}">
                <a16:creationId xmlns:a16="http://schemas.microsoft.com/office/drawing/2014/main" id="{9C0A1057-F391-F0BE-92F2-4E6F81AE8C02}"/>
              </a:ext>
            </a:extLst>
          </p:cNvPr>
          <p:cNvSpPr>
            <a:spLocks noGrp="1"/>
          </p:cNvSpPr>
          <p:nvPr>
            <p:ph type="sldNum" sz="quarter" idx="12"/>
          </p:nvPr>
        </p:nvSpPr>
        <p:spPr/>
        <p:txBody>
          <a:bodyPr/>
          <a:lstStyle/>
          <a:p>
            <a:fld id="{534D449F-4C49-4668-836B-17D08AB72CE5}" type="slidenum">
              <a:rPr lang="fr-BE" smtClean="0"/>
              <a:t>3</a:t>
            </a:fld>
            <a:endParaRPr lang="fr-BE"/>
          </a:p>
        </p:txBody>
      </p:sp>
    </p:spTree>
    <p:extLst>
      <p:ext uri="{BB962C8B-B14F-4D97-AF65-F5344CB8AC3E}">
        <p14:creationId xmlns:p14="http://schemas.microsoft.com/office/powerpoint/2010/main" val="590018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0799"/>
            <a:ext cx="7902431" cy="4001095"/>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pPr algn="ctr"/>
            <a:endParaRPr lang="fr-BE" sz="2800" b="1" dirty="0">
              <a:effectLst/>
              <a:latin typeface="Roboto" panose="02000000000000000000" pitchFamily="2" charset="0"/>
              <a:ea typeface="Roboto" panose="02000000000000000000" pitchFamily="2" charset="0"/>
            </a:endParaRP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Conséquences économiques :</a:t>
            </a:r>
          </a:p>
          <a:p>
            <a:endParaRPr lang="fr-BE" sz="2000"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b="1" dirty="0">
                <a:solidFill>
                  <a:srgbClr val="C00000"/>
                </a:solidFill>
                <a:latin typeface="Roboto" panose="02000000000000000000" pitchFamily="2" charset="0"/>
                <a:ea typeface="Roboto" panose="02000000000000000000" pitchFamily="2" charset="0"/>
              </a:rPr>
              <a:t>La conjoncture se dégrade</a:t>
            </a:r>
          </a:p>
          <a:p>
            <a:pPr marL="285750" indent="-285750">
              <a:buFont typeface="Arial" panose="020B0604020202020204" pitchFamily="34" charset="0"/>
              <a:buChar char="•"/>
            </a:pPr>
            <a:endParaRPr lang="fr-BE"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dirty="0">
                <a:latin typeface="Roboto" panose="02000000000000000000" pitchFamily="2" charset="0"/>
                <a:ea typeface="Roboto" panose="02000000000000000000" pitchFamily="2" charset="0"/>
              </a:rPr>
              <a:t>Prélèvement sur les économies importatrices de matières premières</a:t>
            </a:r>
          </a:p>
          <a:p>
            <a:endParaRPr lang="fr-BE" dirty="0">
              <a:latin typeface="Roboto" panose="02000000000000000000" pitchFamily="2" charset="0"/>
              <a:ea typeface="Roboto" panose="02000000000000000000" pitchFamily="2" charset="0"/>
            </a:endParaRPr>
          </a:p>
          <a:p>
            <a:pPr marL="285750" indent="-285750">
              <a:buBlip>
                <a:blip r:embed="rId3"/>
              </a:buBlip>
            </a:pPr>
            <a:r>
              <a:rPr lang="fr-BE" dirty="0">
                <a:latin typeface="Roboto" panose="02000000000000000000" pitchFamily="2" charset="0"/>
                <a:ea typeface="Roboto" panose="02000000000000000000" pitchFamily="2" charset="0"/>
              </a:rPr>
              <a:t>Nombreux facteurs d’incertitude</a:t>
            </a:r>
          </a:p>
          <a:p>
            <a:pPr marL="285750" indent="-285750">
              <a:buBlip>
                <a:blip r:embed="rId3"/>
              </a:buBlip>
            </a:pPr>
            <a:endParaRPr lang="fr-BE" dirty="0">
              <a:latin typeface="Roboto" panose="02000000000000000000" pitchFamily="2" charset="0"/>
              <a:ea typeface="Roboto" panose="02000000000000000000" pitchFamily="2" charset="0"/>
            </a:endParaRPr>
          </a:p>
          <a:p>
            <a:pPr marL="285750" indent="-285750">
              <a:buBlip>
                <a:blip r:embed="rId3"/>
              </a:buBlip>
            </a:pPr>
            <a:endParaRPr lang="fr-BE" dirty="0">
              <a:latin typeface="Roboto" panose="02000000000000000000" pitchFamily="2" charset="0"/>
              <a:ea typeface="Roboto" panose="02000000000000000000" pitchFamily="2" charset="0"/>
            </a:endParaRPr>
          </a:p>
          <a:p>
            <a:endParaRPr lang="fr-BE" b="0" i="0" dirty="0">
              <a:effectLst/>
              <a:latin typeface="Roboto" panose="02000000000000000000" pitchFamily="2" charset="0"/>
              <a:ea typeface="Roboto" panose="02000000000000000000" pitchFamily="2" charset="0"/>
            </a:endParaRPr>
          </a:p>
        </p:txBody>
      </p:sp>
      <p:sp>
        <p:nvSpPr>
          <p:cNvPr id="2" name="Espace réservé du numéro de diapositive 1">
            <a:extLst>
              <a:ext uri="{FF2B5EF4-FFF2-40B4-BE49-F238E27FC236}">
                <a16:creationId xmlns:a16="http://schemas.microsoft.com/office/drawing/2014/main" id="{B4A9E6A1-91EB-B4F4-4224-DB3CAEDB5FA3}"/>
              </a:ext>
            </a:extLst>
          </p:cNvPr>
          <p:cNvSpPr>
            <a:spLocks noGrp="1"/>
          </p:cNvSpPr>
          <p:nvPr>
            <p:ph type="sldNum" sz="quarter" idx="12"/>
          </p:nvPr>
        </p:nvSpPr>
        <p:spPr/>
        <p:txBody>
          <a:bodyPr/>
          <a:lstStyle/>
          <a:p>
            <a:fld id="{534D449F-4C49-4668-836B-17D08AB72CE5}" type="slidenum">
              <a:rPr lang="fr-BE" smtClean="0"/>
              <a:t>30</a:t>
            </a:fld>
            <a:endParaRPr lang="fr-BE"/>
          </a:p>
        </p:txBody>
      </p:sp>
    </p:spTree>
    <p:extLst>
      <p:ext uri="{BB962C8B-B14F-4D97-AF65-F5344CB8AC3E}">
        <p14:creationId xmlns:p14="http://schemas.microsoft.com/office/powerpoint/2010/main" val="726416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56F3D5-6271-426C-7A61-8D2962E9315F}"/>
              </a:ext>
            </a:extLst>
          </p:cNvPr>
          <p:cNvSpPr>
            <a:spLocks noGrp="1"/>
          </p:cNvSpPr>
          <p:nvPr>
            <p:ph type="title"/>
          </p:nvPr>
        </p:nvSpPr>
        <p:spPr>
          <a:xfrm>
            <a:off x="956344" y="365126"/>
            <a:ext cx="7559005" cy="1325563"/>
          </a:xfrm>
        </p:spPr>
        <p:txBody>
          <a:bodyPr>
            <a:noAutofit/>
          </a:bodyPr>
          <a:lstStyle/>
          <a:p>
            <a:pPr algn="ctr"/>
            <a:r>
              <a:rPr lang="fr-BE" sz="2800" dirty="0"/>
              <a:t>La conjoncture se dégrade</a:t>
            </a:r>
            <a:br>
              <a:rPr lang="fr-BE" sz="2800" dirty="0"/>
            </a:br>
            <a:endParaRPr lang="fr-BE" sz="2800" dirty="0">
              <a:solidFill>
                <a:srgbClr val="FF0000"/>
              </a:solidFill>
            </a:endParaRPr>
          </a:p>
        </p:txBody>
      </p:sp>
      <p:pic>
        <p:nvPicPr>
          <p:cNvPr id="5" name="Espace réservé du contenu 4">
            <a:extLst>
              <a:ext uri="{FF2B5EF4-FFF2-40B4-BE49-F238E27FC236}">
                <a16:creationId xmlns:a16="http://schemas.microsoft.com/office/drawing/2014/main" id="{0D3B91D4-6162-F746-DF9B-616DB6EA7B05}"/>
              </a:ext>
            </a:extLst>
          </p:cNvPr>
          <p:cNvPicPr>
            <a:picLocks noGrp="1" noChangeAspect="1"/>
          </p:cNvPicPr>
          <p:nvPr>
            <p:ph idx="1"/>
          </p:nvPr>
        </p:nvPicPr>
        <p:blipFill>
          <a:blip r:embed="rId3"/>
          <a:stretch>
            <a:fillRect/>
          </a:stretch>
        </p:blipFill>
        <p:spPr>
          <a:xfrm>
            <a:off x="956344" y="2174646"/>
            <a:ext cx="7559005" cy="3653296"/>
          </a:xfrm>
        </p:spPr>
      </p:pic>
      <p:sp>
        <p:nvSpPr>
          <p:cNvPr id="3" name="Espace réservé du numéro de diapositive 2">
            <a:extLst>
              <a:ext uri="{FF2B5EF4-FFF2-40B4-BE49-F238E27FC236}">
                <a16:creationId xmlns:a16="http://schemas.microsoft.com/office/drawing/2014/main" id="{E07ABBC2-C47E-6115-70A0-54B502DBA772}"/>
              </a:ext>
            </a:extLst>
          </p:cNvPr>
          <p:cNvSpPr>
            <a:spLocks noGrp="1"/>
          </p:cNvSpPr>
          <p:nvPr>
            <p:ph type="sldNum" sz="quarter" idx="12"/>
          </p:nvPr>
        </p:nvSpPr>
        <p:spPr/>
        <p:txBody>
          <a:bodyPr/>
          <a:lstStyle/>
          <a:p>
            <a:fld id="{534D449F-4C49-4668-836B-17D08AB72CE5}" type="slidenum">
              <a:rPr lang="fr-BE" smtClean="0"/>
              <a:t>31</a:t>
            </a:fld>
            <a:endParaRPr lang="fr-BE"/>
          </a:p>
        </p:txBody>
      </p:sp>
      <p:sp>
        <p:nvSpPr>
          <p:cNvPr id="4" name="ZoneTexte 3">
            <a:extLst>
              <a:ext uri="{FF2B5EF4-FFF2-40B4-BE49-F238E27FC236}">
                <a16:creationId xmlns:a16="http://schemas.microsoft.com/office/drawing/2014/main" id="{39C71E8A-FC83-8925-F6ED-21ADB726F3C9}"/>
              </a:ext>
            </a:extLst>
          </p:cNvPr>
          <p:cNvSpPr txBox="1"/>
          <p:nvPr/>
        </p:nvSpPr>
        <p:spPr>
          <a:xfrm>
            <a:off x="3640834" y="5968159"/>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77799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0799"/>
            <a:ext cx="7902431" cy="4001095"/>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pPr algn="ctr"/>
            <a:endParaRPr lang="fr-BE" sz="2800" b="1" dirty="0">
              <a:effectLst/>
              <a:latin typeface="Roboto" panose="02000000000000000000" pitchFamily="2" charset="0"/>
              <a:ea typeface="Roboto" panose="02000000000000000000" pitchFamily="2" charset="0"/>
            </a:endParaRP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Conséquences économiques :</a:t>
            </a:r>
          </a:p>
          <a:p>
            <a:endParaRPr lang="fr-BE" sz="2000"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dirty="0">
                <a:latin typeface="Roboto" panose="02000000000000000000" pitchFamily="2" charset="0"/>
                <a:ea typeface="Roboto" panose="02000000000000000000" pitchFamily="2" charset="0"/>
              </a:rPr>
              <a:t>La conjoncture se dégrade</a:t>
            </a:r>
          </a:p>
          <a:p>
            <a:pPr marL="285750" indent="-285750">
              <a:buBlip>
                <a:blip r:embed="rId3"/>
              </a:buBlip>
            </a:pPr>
            <a:endParaRPr lang="fr-BE" b="1" dirty="0">
              <a:solidFill>
                <a:srgbClr val="C00000"/>
              </a:solidFill>
              <a:latin typeface="Roboto" panose="02000000000000000000" pitchFamily="2" charset="0"/>
              <a:ea typeface="Roboto" panose="02000000000000000000" pitchFamily="2" charset="0"/>
            </a:endParaRPr>
          </a:p>
          <a:p>
            <a:pPr marL="285750" indent="-285750">
              <a:buBlip>
                <a:blip r:embed="rId3"/>
              </a:buBlip>
            </a:pPr>
            <a:r>
              <a:rPr lang="fr-BE" b="1" dirty="0">
                <a:solidFill>
                  <a:srgbClr val="C00000"/>
                </a:solidFill>
                <a:latin typeface="Roboto" panose="02000000000000000000" pitchFamily="2" charset="0"/>
                <a:ea typeface="Roboto" panose="02000000000000000000" pitchFamily="2" charset="0"/>
              </a:rPr>
              <a:t>Prélèvement sur les économies importatrices de matières premières</a:t>
            </a:r>
          </a:p>
          <a:p>
            <a:endParaRPr lang="fr-BE" dirty="0">
              <a:latin typeface="Roboto" panose="02000000000000000000" pitchFamily="2" charset="0"/>
              <a:ea typeface="Roboto" panose="02000000000000000000" pitchFamily="2" charset="0"/>
            </a:endParaRPr>
          </a:p>
          <a:p>
            <a:pPr marL="285750" indent="-285750">
              <a:buBlip>
                <a:blip r:embed="rId3"/>
              </a:buBlip>
            </a:pPr>
            <a:r>
              <a:rPr lang="fr-BE" dirty="0">
                <a:latin typeface="Roboto" panose="02000000000000000000" pitchFamily="2" charset="0"/>
                <a:ea typeface="Roboto" panose="02000000000000000000" pitchFamily="2" charset="0"/>
              </a:rPr>
              <a:t>Nombreux facteurs d’incertitude</a:t>
            </a:r>
          </a:p>
          <a:p>
            <a:endParaRPr lang="fr-BE" dirty="0">
              <a:latin typeface="Roboto" panose="02000000000000000000" pitchFamily="2" charset="0"/>
              <a:ea typeface="Roboto" panose="02000000000000000000" pitchFamily="2" charset="0"/>
            </a:endParaRPr>
          </a:p>
          <a:p>
            <a:pPr marL="285750" indent="-285750">
              <a:buBlip>
                <a:blip r:embed="rId3"/>
              </a:buBlip>
            </a:pPr>
            <a:endParaRPr lang="fr-BE" dirty="0">
              <a:latin typeface="Roboto" panose="02000000000000000000" pitchFamily="2" charset="0"/>
              <a:ea typeface="Roboto" panose="02000000000000000000" pitchFamily="2" charset="0"/>
            </a:endParaRPr>
          </a:p>
          <a:p>
            <a:endParaRPr lang="fr-BE" b="0" i="0" dirty="0">
              <a:effectLst/>
              <a:latin typeface="Roboto" panose="02000000000000000000" pitchFamily="2" charset="0"/>
              <a:ea typeface="Roboto" panose="02000000000000000000" pitchFamily="2" charset="0"/>
            </a:endParaRPr>
          </a:p>
        </p:txBody>
      </p:sp>
      <p:sp>
        <p:nvSpPr>
          <p:cNvPr id="2" name="Espace réservé du numéro de diapositive 1">
            <a:extLst>
              <a:ext uri="{FF2B5EF4-FFF2-40B4-BE49-F238E27FC236}">
                <a16:creationId xmlns:a16="http://schemas.microsoft.com/office/drawing/2014/main" id="{B4A9E6A1-91EB-B4F4-4224-DB3CAEDB5FA3}"/>
              </a:ext>
            </a:extLst>
          </p:cNvPr>
          <p:cNvSpPr>
            <a:spLocks noGrp="1"/>
          </p:cNvSpPr>
          <p:nvPr>
            <p:ph type="sldNum" sz="quarter" idx="12"/>
          </p:nvPr>
        </p:nvSpPr>
        <p:spPr/>
        <p:txBody>
          <a:bodyPr/>
          <a:lstStyle/>
          <a:p>
            <a:fld id="{534D449F-4C49-4668-836B-17D08AB72CE5}" type="slidenum">
              <a:rPr lang="fr-BE" smtClean="0"/>
              <a:t>32</a:t>
            </a:fld>
            <a:endParaRPr lang="fr-BE"/>
          </a:p>
        </p:txBody>
      </p:sp>
    </p:spTree>
    <p:extLst>
      <p:ext uri="{BB962C8B-B14F-4D97-AF65-F5344CB8AC3E}">
        <p14:creationId xmlns:p14="http://schemas.microsoft.com/office/powerpoint/2010/main" val="3448526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256070"/>
            <a:ext cx="8078599" cy="951946"/>
          </a:xfrm>
        </p:spPr>
        <p:txBody>
          <a:bodyPr>
            <a:noAutofit/>
          </a:bodyPr>
          <a:lstStyle/>
          <a:p>
            <a:pPr algn="ctr"/>
            <a:r>
              <a:rPr lang="fr-BE" dirty="0"/>
              <a:t>P</a:t>
            </a:r>
            <a:r>
              <a:rPr lang="fr-BE" sz="2800" dirty="0">
                <a:effectLst/>
              </a:rPr>
              <a:t>rélèvement</a:t>
            </a:r>
            <a:r>
              <a:rPr lang="fr-BE" sz="2800" dirty="0"/>
              <a:t> sur les économies importatrices de matières premières</a:t>
            </a:r>
          </a:p>
        </p:txBody>
      </p:sp>
      <p:pic>
        <p:nvPicPr>
          <p:cNvPr id="4" name="Image 3">
            <a:extLst>
              <a:ext uri="{FF2B5EF4-FFF2-40B4-BE49-F238E27FC236}">
                <a16:creationId xmlns:a16="http://schemas.microsoft.com/office/drawing/2014/main" id="{EF1CA73D-69F7-91B7-6945-AC3ACD548615}"/>
              </a:ext>
            </a:extLst>
          </p:cNvPr>
          <p:cNvPicPr>
            <a:picLocks noChangeAspect="1"/>
          </p:cNvPicPr>
          <p:nvPr/>
        </p:nvPicPr>
        <p:blipFill>
          <a:blip r:embed="rId3"/>
          <a:stretch>
            <a:fillRect/>
          </a:stretch>
        </p:blipFill>
        <p:spPr>
          <a:xfrm>
            <a:off x="766572" y="1507236"/>
            <a:ext cx="7610856" cy="3843528"/>
          </a:xfrm>
          <a:prstGeom prst="rect">
            <a:avLst/>
          </a:prstGeom>
        </p:spPr>
      </p:pic>
      <p:sp>
        <p:nvSpPr>
          <p:cNvPr id="6" name="ZoneTexte 5">
            <a:extLst>
              <a:ext uri="{FF2B5EF4-FFF2-40B4-BE49-F238E27FC236}">
                <a16:creationId xmlns:a16="http://schemas.microsoft.com/office/drawing/2014/main" id="{A95B1F0C-C3FE-B384-F411-0B8B4EAEB9B1}"/>
              </a:ext>
            </a:extLst>
          </p:cNvPr>
          <p:cNvSpPr txBox="1"/>
          <p:nvPr/>
        </p:nvSpPr>
        <p:spPr>
          <a:xfrm>
            <a:off x="766572" y="5350764"/>
            <a:ext cx="6404317" cy="338554"/>
          </a:xfrm>
          <a:prstGeom prst="rect">
            <a:avLst/>
          </a:prstGeom>
          <a:noFill/>
        </p:spPr>
        <p:txBody>
          <a:bodyPr wrap="none" rtlCol="0">
            <a:spAutoFit/>
          </a:bodyPr>
          <a:lstStyle/>
          <a:p>
            <a:r>
              <a:rPr lang="fr-BE" sz="1600" dirty="0">
                <a:latin typeface="Roboto" panose="02000000000000000000" pitchFamily="2" charset="0"/>
                <a:ea typeface="Roboto" panose="02000000000000000000" pitchFamily="2" charset="0"/>
              </a:rPr>
              <a:t>Note: Termes de l’échange = prix à l’exportation / prix à l’importation</a:t>
            </a:r>
            <a:endParaRPr lang="en-BE" sz="1600" dirty="0">
              <a:latin typeface="Roboto" panose="02000000000000000000" pitchFamily="2" charset="0"/>
              <a:ea typeface="Roboto" panose="02000000000000000000" pitchFamily="2" charset="0"/>
            </a:endParaRPr>
          </a:p>
        </p:txBody>
      </p:sp>
      <p:sp>
        <p:nvSpPr>
          <p:cNvPr id="3" name="Espace réservé du numéro de diapositive 2">
            <a:extLst>
              <a:ext uri="{FF2B5EF4-FFF2-40B4-BE49-F238E27FC236}">
                <a16:creationId xmlns:a16="http://schemas.microsoft.com/office/drawing/2014/main" id="{A5D3DC34-E7A9-632A-B410-0C82EE9D23C7}"/>
              </a:ext>
            </a:extLst>
          </p:cNvPr>
          <p:cNvSpPr>
            <a:spLocks noGrp="1"/>
          </p:cNvSpPr>
          <p:nvPr>
            <p:ph type="sldNum" sz="quarter" idx="12"/>
          </p:nvPr>
        </p:nvSpPr>
        <p:spPr/>
        <p:txBody>
          <a:bodyPr/>
          <a:lstStyle/>
          <a:p>
            <a:fld id="{534D449F-4C49-4668-836B-17D08AB72CE5}" type="slidenum">
              <a:rPr lang="fr-BE" smtClean="0"/>
              <a:t>33</a:t>
            </a:fld>
            <a:endParaRPr lang="fr-BE"/>
          </a:p>
        </p:txBody>
      </p:sp>
      <p:sp>
        <p:nvSpPr>
          <p:cNvPr id="8" name="ZoneTexte 7">
            <a:extLst>
              <a:ext uri="{FF2B5EF4-FFF2-40B4-BE49-F238E27FC236}">
                <a16:creationId xmlns:a16="http://schemas.microsoft.com/office/drawing/2014/main" id="{C4538697-B4CA-FC98-7E5E-4DCEA0C3E0E6}"/>
              </a:ext>
            </a:extLst>
          </p:cNvPr>
          <p:cNvSpPr txBox="1"/>
          <p:nvPr/>
        </p:nvSpPr>
        <p:spPr>
          <a:xfrm>
            <a:off x="3476988" y="5842931"/>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61678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80799"/>
            <a:ext cx="7902431" cy="3724096"/>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pPr algn="ctr"/>
            <a:endParaRPr lang="fr-BE" sz="2800" b="1" dirty="0">
              <a:effectLst/>
              <a:latin typeface="Roboto" panose="02000000000000000000" pitchFamily="2" charset="0"/>
              <a:ea typeface="Roboto" panose="02000000000000000000" pitchFamily="2" charset="0"/>
            </a:endParaRP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Conséquences économiques :</a:t>
            </a:r>
          </a:p>
          <a:p>
            <a:endParaRPr lang="fr-BE" sz="2000" b="1" i="0" dirty="0">
              <a:solidFill>
                <a:srgbClr val="C00000"/>
              </a:solidFill>
              <a:effectLst/>
              <a:latin typeface="Roboto" panose="02000000000000000000" pitchFamily="2" charset="0"/>
              <a:ea typeface="Roboto" panose="02000000000000000000" pitchFamily="2" charset="0"/>
            </a:endParaRPr>
          </a:p>
          <a:p>
            <a:pPr marL="285750" indent="-285750">
              <a:buBlip>
                <a:blip r:embed="rId3"/>
              </a:buBlip>
            </a:pPr>
            <a:r>
              <a:rPr lang="fr-BE" dirty="0">
                <a:latin typeface="Roboto" panose="02000000000000000000" pitchFamily="2" charset="0"/>
                <a:ea typeface="Roboto" panose="02000000000000000000" pitchFamily="2" charset="0"/>
              </a:rPr>
              <a:t>La conjoncture se dégrade</a:t>
            </a:r>
          </a:p>
          <a:p>
            <a:pPr marL="285750" indent="-285750">
              <a:buBlip>
                <a:blip r:embed="rId3"/>
              </a:buBlip>
            </a:pPr>
            <a:endParaRPr lang="fr-BE" b="1" dirty="0">
              <a:solidFill>
                <a:srgbClr val="C00000"/>
              </a:solidFill>
              <a:latin typeface="Roboto" panose="02000000000000000000" pitchFamily="2" charset="0"/>
              <a:ea typeface="Roboto" panose="02000000000000000000" pitchFamily="2" charset="0"/>
            </a:endParaRPr>
          </a:p>
          <a:p>
            <a:pPr marL="285750" indent="-285750">
              <a:buBlip>
                <a:blip r:embed="rId3"/>
              </a:buBlip>
            </a:pPr>
            <a:r>
              <a:rPr lang="fr-BE" dirty="0">
                <a:latin typeface="Roboto" panose="02000000000000000000" pitchFamily="2" charset="0"/>
                <a:ea typeface="Roboto" panose="02000000000000000000" pitchFamily="2" charset="0"/>
              </a:rPr>
              <a:t>Prélèvement sur les économies importatrices de matières premières</a:t>
            </a:r>
          </a:p>
          <a:p>
            <a:endParaRPr lang="fr-BE" dirty="0">
              <a:latin typeface="Roboto" panose="02000000000000000000" pitchFamily="2" charset="0"/>
              <a:ea typeface="Roboto" panose="02000000000000000000" pitchFamily="2" charset="0"/>
            </a:endParaRPr>
          </a:p>
          <a:p>
            <a:pPr marL="285750" indent="-285750">
              <a:buBlip>
                <a:blip r:embed="rId3"/>
              </a:buBlip>
            </a:pPr>
            <a:r>
              <a:rPr lang="fr-BE" b="1" dirty="0">
                <a:solidFill>
                  <a:srgbClr val="C00000"/>
                </a:solidFill>
                <a:latin typeface="Roboto" panose="02000000000000000000" pitchFamily="2" charset="0"/>
                <a:ea typeface="Roboto" panose="02000000000000000000" pitchFamily="2" charset="0"/>
              </a:rPr>
              <a:t>Nombreux facteurs d’incertitude</a:t>
            </a:r>
          </a:p>
          <a:p>
            <a:endParaRPr lang="fr-BE" dirty="0">
              <a:latin typeface="Roboto" panose="02000000000000000000" pitchFamily="2" charset="0"/>
              <a:ea typeface="Roboto" panose="02000000000000000000" pitchFamily="2" charset="0"/>
            </a:endParaRPr>
          </a:p>
          <a:p>
            <a:endParaRPr lang="fr-BE" b="0" i="0" dirty="0">
              <a:effectLst/>
              <a:latin typeface="Roboto" panose="02000000000000000000" pitchFamily="2" charset="0"/>
              <a:ea typeface="Roboto" panose="02000000000000000000" pitchFamily="2" charset="0"/>
            </a:endParaRPr>
          </a:p>
        </p:txBody>
      </p:sp>
      <p:sp>
        <p:nvSpPr>
          <p:cNvPr id="2" name="Espace réservé du numéro de diapositive 1">
            <a:extLst>
              <a:ext uri="{FF2B5EF4-FFF2-40B4-BE49-F238E27FC236}">
                <a16:creationId xmlns:a16="http://schemas.microsoft.com/office/drawing/2014/main" id="{B4A9E6A1-91EB-B4F4-4224-DB3CAEDB5FA3}"/>
              </a:ext>
            </a:extLst>
          </p:cNvPr>
          <p:cNvSpPr>
            <a:spLocks noGrp="1"/>
          </p:cNvSpPr>
          <p:nvPr>
            <p:ph type="sldNum" sz="quarter" idx="12"/>
          </p:nvPr>
        </p:nvSpPr>
        <p:spPr/>
        <p:txBody>
          <a:bodyPr/>
          <a:lstStyle/>
          <a:p>
            <a:fld id="{534D449F-4C49-4668-836B-17D08AB72CE5}" type="slidenum">
              <a:rPr lang="fr-BE" smtClean="0"/>
              <a:t>34</a:t>
            </a:fld>
            <a:endParaRPr lang="fr-BE"/>
          </a:p>
        </p:txBody>
      </p:sp>
    </p:spTree>
    <p:extLst>
      <p:ext uri="{BB962C8B-B14F-4D97-AF65-F5344CB8AC3E}">
        <p14:creationId xmlns:p14="http://schemas.microsoft.com/office/powerpoint/2010/main" val="878794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B8FB18-63EE-09A4-E3CD-6DE7A1FD15E3}"/>
              </a:ext>
            </a:extLst>
          </p:cNvPr>
          <p:cNvSpPr txBox="1"/>
          <p:nvPr/>
        </p:nvSpPr>
        <p:spPr>
          <a:xfrm>
            <a:off x="909173" y="297778"/>
            <a:ext cx="7772677"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sym typeface="Wingdings" panose="05000000000000000000" pitchFamily="2" charset="2"/>
              </a:rPr>
              <a:t>Nombreux facteurs d’incertitude</a:t>
            </a:r>
          </a:p>
        </p:txBody>
      </p:sp>
      <p:pic>
        <p:nvPicPr>
          <p:cNvPr id="5" name="Afbeelding 4">
            <a:extLst>
              <a:ext uri="{FF2B5EF4-FFF2-40B4-BE49-F238E27FC236}">
                <a16:creationId xmlns:a16="http://schemas.microsoft.com/office/drawing/2014/main" id="{06F57472-FAC2-E653-FC27-8D8EA1118CCC}"/>
              </a:ext>
            </a:extLst>
          </p:cNvPr>
          <p:cNvPicPr>
            <a:picLocks noChangeAspect="1"/>
          </p:cNvPicPr>
          <p:nvPr/>
        </p:nvPicPr>
        <p:blipFill>
          <a:blip r:embed="rId3"/>
          <a:stretch>
            <a:fillRect/>
          </a:stretch>
        </p:blipFill>
        <p:spPr>
          <a:xfrm>
            <a:off x="951872" y="1995276"/>
            <a:ext cx="1282836" cy="1287695"/>
          </a:xfrm>
          <a:prstGeom prst="rect">
            <a:avLst/>
          </a:prstGeom>
        </p:spPr>
      </p:pic>
      <p:pic>
        <p:nvPicPr>
          <p:cNvPr id="7" name="Afbeelding 6">
            <a:extLst>
              <a:ext uri="{FF2B5EF4-FFF2-40B4-BE49-F238E27FC236}">
                <a16:creationId xmlns:a16="http://schemas.microsoft.com/office/drawing/2014/main" id="{9BFED154-49F1-4CD6-BC8A-14785FFBF209}"/>
              </a:ext>
            </a:extLst>
          </p:cNvPr>
          <p:cNvPicPr>
            <a:picLocks noChangeAspect="1"/>
          </p:cNvPicPr>
          <p:nvPr/>
        </p:nvPicPr>
        <p:blipFill>
          <a:blip r:embed="rId4"/>
          <a:stretch>
            <a:fillRect/>
          </a:stretch>
        </p:blipFill>
        <p:spPr>
          <a:xfrm>
            <a:off x="3832675" y="1887809"/>
            <a:ext cx="1167266" cy="1577620"/>
          </a:xfrm>
          <a:prstGeom prst="rect">
            <a:avLst/>
          </a:prstGeom>
        </p:spPr>
      </p:pic>
      <p:pic>
        <p:nvPicPr>
          <p:cNvPr id="9" name="Afbeelding 8">
            <a:extLst>
              <a:ext uri="{FF2B5EF4-FFF2-40B4-BE49-F238E27FC236}">
                <a16:creationId xmlns:a16="http://schemas.microsoft.com/office/drawing/2014/main" id="{549746EF-21C4-62C2-EED1-1FB1C4025DF9}"/>
              </a:ext>
            </a:extLst>
          </p:cNvPr>
          <p:cNvPicPr>
            <a:picLocks noChangeAspect="1"/>
          </p:cNvPicPr>
          <p:nvPr/>
        </p:nvPicPr>
        <p:blipFill>
          <a:blip r:embed="rId5"/>
          <a:stretch>
            <a:fillRect/>
          </a:stretch>
        </p:blipFill>
        <p:spPr>
          <a:xfrm>
            <a:off x="270420" y="4549746"/>
            <a:ext cx="2379409" cy="1681204"/>
          </a:xfrm>
          <a:prstGeom prst="rect">
            <a:avLst/>
          </a:prstGeom>
        </p:spPr>
      </p:pic>
      <p:pic>
        <p:nvPicPr>
          <p:cNvPr id="11" name="Afbeelding 10">
            <a:extLst>
              <a:ext uri="{FF2B5EF4-FFF2-40B4-BE49-F238E27FC236}">
                <a16:creationId xmlns:a16="http://schemas.microsoft.com/office/drawing/2014/main" id="{22EA8D65-D1B8-0B78-97EE-B3A54238ADC0}"/>
              </a:ext>
            </a:extLst>
          </p:cNvPr>
          <p:cNvPicPr>
            <a:picLocks noChangeAspect="1"/>
          </p:cNvPicPr>
          <p:nvPr/>
        </p:nvPicPr>
        <p:blipFill>
          <a:blip r:embed="rId6"/>
          <a:stretch>
            <a:fillRect/>
          </a:stretch>
        </p:blipFill>
        <p:spPr>
          <a:xfrm>
            <a:off x="3832675" y="4385885"/>
            <a:ext cx="1925674" cy="1874935"/>
          </a:xfrm>
          <a:prstGeom prst="rect">
            <a:avLst/>
          </a:prstGeom>
        </p:spPr>
      </p:pic>
      <p:pic>
        <p:nvPicPr>
          <p:cNvPr id="13" name="Afbeelding 12">
            <a:extLst>
              <a:ext uri="{FF2B5EF4-FFF2-40B4-BE49-F238E27FC236}">
                <a16:creationId xmlns:a16="http://schemas.microsoft.com/office/drawing/2014/main" id="{F943AEAB-9594-18A4-BFFF-21C2C97315A4}"/>
              </a:ext>
            </a:extLst>
          </p:cNvPr>
          <p:cNvPicPr>
            <a:picLocks noChangeAspect="1"/>
          </p:cNvPicPr>
          <p:nvPr/>
        </p:nvPicPr>
        <p:blipFill>
          <a:blip r:embed="rId7"/>
          <a:stretch>
            <a:fillRect/>
          </a:stretch>
        </p:blipFill>
        <p:spPr>
          <a:xfrm>
            <a:off x="6311044" y="1862970"/>
            <a:ext cx="1902282" cy="1812681"/>
          </a:xfrm>
          <a:prstGeom prst="rect">
            <a:avLst/>
          </a:prstGeom>
        </p:spPr>
      </p:pic>
      <p:sp>
        <p:nvSpPr>
          <p:cNvPr id="6" name="TextBox 5">
            <a:extLst>
              <a:ext uri="{FF2B5EF4-FFF2-40B4-BE49-F238E27FC236}">
                <a16:creationId xmlns:a16="http://schemas.microsoft.com/office/drawing/2014/main" id="{E8E9DBDA-4505-E123-6AAB-14679E604C34}"/>
              </a:ext>
            </a:extLst>
          </p:cNvPr>
          <p:cNvSpPr txBox="1"/>
          <p:nvPr/>
        </p:nvSpPr>
        <p:spPr>
          <a:xfrm>
            <a:off x="882825" y="1467652"/>
            <a:ext cx="1420930" cy="369332"/>
          </a:xfrm>
          <a:prstGeom prst="rect">
            <a:avLst/>
          </a:prstGeom>
          <a:noFill/>
        </p:spPr>
        <p:txBody>
          <a:bodyPr wrap="square">
            <a:spAutoFit/>
          </a:bodyPr>
          <a:lstStyle/>
          <a:p>
            <a:r>
              <a:rPr lang="fr-BE" sz="1800" b="0" i="0" dirty="0">
                <a:effectLst/>
                <a:latin typeface="Calibri" panose="020F0502020204030204" pitchFamily="34" charset="0"/>
              </a:rPr>
              <a:t>Conjoncture</a:t>
            </a:r>
            <a:endParaRPr lang="en-BE" dirty="0"/>
          </a:p>
        </p:txBody>
      </p:sp>
      <p:sp>
        <p:nvSpPr>
          <p:cNvPr id="10" name="TextBox 9">
            <a:extLst>
              <a:ext uri="{FF2B5EF4-FFF2-40B4-BE49-F238E27FC236}">
                <a16:creationId xmlns:a16="http://schemas.microsoft.com/office/drawing/2014/main" id="{F554C2B7-B8E7-1EEA-01A5-DC1248E33A18}"/>
              </a:ext>
            </a:extLst>
          </p:cNvPr>
          <p:cNvSpPr txBox="1"/>
          <p:nvPr/>
        </p:nvSpPr>
        <p:spPr>
          <a:xfrm>
            <a:off x="4084634" y="1485030"/>
            <a:ext cx="974732" cy="369332"/>
          </a:xfrm>
          <a:prstGeom prst="rect">
            <a:avLst/>
          </a:prstGeom>
          <a:noFill/>
        </p:spPr>
        <p:txBody>
          <a:bodyPr wrap="square">
            <a:spAutoFit/>
          </a:bodyPr>
          <a:lstStyle/>
          <a:p>
            <a:r>
              <a:rPr lang="fr-BE" sz="1800" b="0" i="0" dirty="0">
                <a:effectLst/>
                <a:latin typeface="Calibri" panose="020F0502020204030204" pitchFamily="34" charset="0"/>
              </a:rPr>
              <a:t>Inflation</a:t>
            </a:r>
            <a:endParaRPr lang="en-BE" dirty="0"/>
          </a:p>
        </p:txBody>
      </p:sp>
      <p:sp>
        <p:nvSpPr>
          <p:cNvPr id="2" name="TextBox 9">
            <a:extLst>
              <a:ext uri="{FF2B5EF4-FFF2-40B4-BE49-F238E27FC236}">
                <a16:creationId xmlns:a16="http://schemas.microsoft.com/office/drawing/2014/main" id="{BA0F3C5B-2E4E-DC73-2AA8-F7FB139EEC13}"/>
              </a:ext>
            </a:extLst>
          </p:cNvPr>
          <p:cNvSpPr txBox="1"/>
          <p:nvPr/>
        </p:nvSpPr>
        <p:spPr>
          <a:xfrm>
            <a:off x="6857943" y="3987985"/>
            <a:ext cx="877093" cy="369332"/>
          </a:xfrm>
          <a:prstGeom prst="rect">
            <a:avLst/>
          </a:prstGeom>
          <a:noFill/>
        </p:spPr>
        <p:txBody>
          <a:bodyPr wrap="square">
            <a:spAutoFit/>
          </a:bodyPr>
          <a:lstStyle/>
          <a:p>
            <a:r>
              <a:rPr lang="fr-BE" dirty="0">
                <a:latin typeface="Calibri" panose="020F0502020204030204" pitchFamily="34" charset="0"/>
              </a:rPr>
              <a:t>C</a:t>
            </a:r>
            <a:r>
              <a:rPr lang="fr-BE" sz="1800" i="0" dirty="0">
                <a:effectLst/>
                <a:latin typeface="Calibri" panose="020F0502020204030204" pitchFamily="34" charset="0"/>
              </a:rPr>
              <a:t>limat</a:t>
            </a:r>
            <a:endParaRPr lang="en-BE" dirty="0"/>
          </a:p>
        </p:txBody>
      </p:sp>
      <p:sp>
        <p:nvSpPr>
          <p:cNvPr id="12" name="ZoneTexte 11">
            <a:extLst>
              <a:ext uri="{FF2B5EF4-FFF2-40B4-BE49-F238E27FC236}">
                <a16:creationId xmlns:a16="http://schemas.microsoft.com/office/drawing/2014/main" id="{A656C78F-7496-DF34-195C-FD0D18B8D1EA}"/>
              </a:ext>
            </a:extLst>
          </p:cNvPr>
          <p:cNvSpPr txBox="1"/>
          <p:nvPr/>
        </p:nvSpPr>
        <p:spPr>
          <a:xfrm>
            <a:off x="3948327" y="3987985"/>
            <a:ext cx="1404908" cy="369332"/>
          </a:xfrm>
          <a:prstGeom prst="rect">
            <a:avLst/>
          </a:prstGeom>
          <a:noFill/>
        </p:spPr>
        <p:txBody>
          <a:bodyPr wrap="square">
            <a:spAutoFit/>
          </a:bodyPr>
          <a:lstStyle/>
          <a:p>
            <a:pPr fontAlgn="ctr"/>
            <a:r>
              <a:rPr lang="fr-BE" dirty="0">
                <a:latin typeface="Calibri" panose="020F0502020204030204" pitchFamily="34" charset="0"/>
              </a:rPr>
              <a:t>G</a:t>
            </a:r>
            <a:r>
              <a:rPr lang="fr-BE" sz="1800" b="0" i="0" dirty="0">
                <a:effectLst/>
                <a:latin typeface="Calibri" panose="020F0502020204030204" pitchFamily="34" charset="0"/>
              </a:rPr>
              <a:t>éopolitique                </a:t>
            </a:r>
          </a:p>
        </p:txBody>
      </p:sp>
      <p:sp>
        <p:nvSpPr>
          <p:cNvPr id="15" name="ZoneTexte 14">
            <a:extLst>
              <a:ext uri="{FF2B5EF4-FFF2-40B4-BE49-F238E27FC236}">
                <a16:creationId xmlns:a16="http://schemas.microsoft.com/office/drawing/2014/main" id="{31C12883-278E-F004-FA97-2339DC0CB194}"/>
              </a:ext>
            </a:extLst>
          </p:cNvPr>
          <p:cNvSpPr txBox="1"/>
          <p:nvPr/>
        </p:nvSpPr>
        <p:spPr>
          <a:xfrm>
            <a:off x="179268" y="3712286"/>
            <a:ext cx="2828041" cy="923330"/>
          </a:xfrm>
          <a:prstGeom prst="rect">
            <a:avLst/>
          </a:prstGeom>
          <a:noFill/>
        </p:spPr>
        <p:txBody>
          <a:bodyPr wrap="square">
            <a:spAutoFit/>
          </a:bodyPr>
          <a:lstStyle/>
          <a:p>
            <a:pPr algn="ctr"/>
            <a:r>
              <a:rPr lang="fr-BE" sz="1800" b="0" i="0" dirty="0">
                <a:effectLst/>
                <a:latin typeface="Calibri" panose="020F0502020204030204" pitchFamily="34" charset="0"/>
              </a:rPr>
              <a:t>Rupture de l’approvisionnement en gaz et électricité </a:t>
            </a:r>
            <a:endParaRPr lang="en-BE" dirty="0"/>
          </a:p>
        </p:txBody>
      </p:sp>
      <p:sp>
        <p:nvSpPr>
          <p:cNvPr id="17" name="ZoneTexte 16">
            <a:extLst>
              <a:ext uri="{FF2B5EF4-FFF2-40B4-BE49-F238E27FC236}">
                <a16:creationId xmlns:a16="http://schemas.microsoft.com/office/drawing/2014/main" id="{E3EAAE05-413F-9C79-62C2-BE32D48D0F2D}"/>
              </a:ext>
            </a:extLst>
          </p:cNvPr>
          <p:cNvSpPr txBox="1"/>
          <p:nvPr/>
        </p:nvSpPr>
        <p:spPr>
          <a:xfrm>
            <a:off x="6263196" y="1463379"/>
            <a:ext cx="1997979" cy="369332"/>
          </a:xfrm>
          <a:prstGeom prst="rect">
            <a:avLst/>
          </a:prstGeom>
          <a:noFill/>
        </p:spPr>
        <p:txBody>
          <a:bodyPr wrap="square">
            <a:spAutoFit/>
          </a:bodyPr>
          <a:lstStyle/>
          <a:p>
            <a:r>
              <a:rPr lang="fr-BE" sz="1800" b="0" i="0" dirty="0">
                <a:effectLst/>
                <a:latin typeface="Calibri" panose="020F0502020204030204" pitchFamily="34" charset="0"/>
              </a:rPr>
              <a:t>Boucle prix-salaires</a:t>
            </a:r>
            <a:endParaRPr lang="en-BE" dirty="0"/>
          </a:p>
        </p:txBody>
      </p:sp>
      <p:pic>
        <p:nvPicPr>
          <p:cNvPr id="3" name="Afbeelding 7">
            <a:extLst>
              <a:ext uri="{FF2B5EF4-FFF2-40B4-BE49-F238E27FC236}">
                <a16:creationId xmlns:a16="http://schemas.microsoft.com/office/drawing/2014/main" id="{91E5FBA0-343B-FC07-574D-16E604A6A725}"/>
              </a:ext>
            </a:extLst>
          </p:cNvPr>
          <p:cNvPicPr>
            <a:picLocks noChangeAspect="1"/>
          </p:cNvPicPr>
          <p:nvPr/>
        </p:nvPicPr>
        <p:blipFill>
          <a:blip r:embed="rId8"/>
          <a:stretch>
            <a:fillRect/>
          </a:stretch>
        </p:blipFill>
        <p:spPr>
          <a:xfrm>
            <a:off x="6368721" y="4284581"/>
            <a:ext cx="1855538" cy="2033091"/>
          </a:xfrm>
          <a:prstGeom prst="rect">
            <a:avLst/>
          </a:prstGeom>
        </p:spPr>
      </p:pic>
      <p:sp>
        <p:nvSpPr>
          <p:cNvPr id="8" name="Espace réservé du numéro de diapositive 7">
            <a:extLst>
              <a:ext uri="{FF2B5EF4-FFF2-40B4-BE49-F238E27FC236}">
                <a16:creationId xmlns:a16="http://schemas.microsoft.com/office/drawing/2014/main" id="{BF5A0EAF-0B57-CFFF-8DEE-ED67FCC684A0}"/>
              </a:ext>
            </a:extLst>
          </p:cNvPr>
          <p:cNvSpPr>
            <a:spLocks noGrp="1"/>
          </p:cNvSpPr>
          <p:nvPr>
            <p:ph type="sldNum" sz="quarter" idx="12"/>
          </p:nvPr>
        </p:nvSpPr>
        <p:spPr/>
        <p:txBody>
          <a:bodyPr/>
          <a:lstStyle/>
          <a:p>
            <a:fld id="{534D449F-4C49-4668-836B-17D08AB72CE5}" type="slidenum">
              <a:rPr lang="fr-BE" smtClean="0"/>
              <a:t>35</a:t>
            </a:fld>
            <a:endParaRPr lang="fr-BE"/>
          </a:p>
        </p:txBody>
      </p:sp>
    </p:spTree>
    <p:extLst>
      <p:ext uri="{BB962C8B-B14F-4D97-AF65-F5344CB8AC3E}">
        <p14:creationId xmlns:p14="http://schemas.microsoft.com/office/powerpoint/2010/main" val="2531102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160323" y="1220541"/>
            <a:ext cx="8823351" cy="608834"/>
          </a:xfrm>
        </p:spPr>
        <p:txBody>
          <a:bodyPr>
            <a:noAutofit/>
          </a:bodyPr>
          <a:lstStyle/>
          <a:p>
            <a:r>
              <a:rPr lang="fr-FR" sz="3200" b="1" dirty="0">
                <a:solidFill>
                  <a:srgbClr val="C00000"/>
                </a:solidFill>
              </a:rPr>
              <a:t>Quelles conséquences pour l’économie belge ? </a:t>
            </a:r>
            <a:endParaRPr lang="en-BE" sz="3200" dirty="0"/>
          </a:p>
        </p:txBody>
      </p:sp>
      <p:pic>
        <p:nvPicPr>
          <p:cNvPr id="6" name="Afbeelding 5">
            <a:extLst>
              <a:ext uri="{FF2B5EF4-FFF2-40B4-BE49-F238E27FC236}">
                <a16:creationId xmlns:a16="http://schemas.microsoft.com/office/drawing/2014/main" id="{7F2865F2-29C0-7BF0-829A-3A2F1CFB090E}"/>
              </a:ext>
            </a:extLst>
          </p:cNvPr>
          <p:cNvPicPr>
            <a:picLocks noChangeAspect="1"/>
          </p:cNvPicPr>
          <p:nvPr/>
        </p:nvPicPr>
        <p:blipFill>
          <a:blip r:embed="rId3"/>
          <a:stretch>
            <a:fillRect/>
          </a:stretch>
        </p:blipFill>
        <p:spPr>
          <a:xfrm>
            <a:off x="2714587" y="2378991"/>
            <a:ext cx="3714824" cy="3653725"/>
          </a:xfrm>
          <a:prstGeom prst="rect">
            <a:avLst/>
          </a:prstGeom>
        </p:spPr>
      </p:pic>
      <p:sp>
        <p:nvSpPr>
          <p:cNvPr id="3" name="Espace réservé du numéro de diapositive 2">
            <a:extLst>
              <a:ext uri="{FF2B5EF4-FFF2-40B4-BE49-F238E27FC236}">
                <a16:creationId xmlns:a16="http://schemas.microsoft.com/office/drawing/2014/main" id="{84AB47E3-71FA-33DF-8278-D5D6011E2173}"/>
              </a:ext>
            </a:extLst>
          </p:cNvPr>
          <p:cNvSpPr>
            <a:spLocks noGrp="1"/>
          </p:cNvSpPr>
          <p:nvPr>
            <p:ph type="sldNum" sz="quarter" idx="12"/>
          </p:nvPr>
        </p:nvSpPr>
        <p:spPr/>
        <p:txBody>
          <a:bodyPr/>
          <a:lstStyle/>
          <a:p>
            <a:fld id="{534D449F-4C49-4668-836B-17D08AB72CE5}" type="slidenum">
              <a:rPr lang="fr-BE" smtClean="0"/>
              <a:t>36</a:t>
            </a:fld>
            <a:endParaRPr lang="fr-BE"/>
          </a:p>
        </p:txBody>
      </p:sp>
    </p:spTree>
    <p:extLst>
      <p:ext uri="{BB962C8B-B14F-4D97-AF65-F5344CB8AC3E}">
        <p14:creationId xmlns:p14="http://schemas.microsoft.com/office/powerpoint/2010/main" val="1794716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0105184-629C-2DA2-9CF9-7C3560EE8F4A}"/>
              </a:ext>
            </a:extLst>
          </p:cNvPr>
          <p:cNvSpPr txBox="1"/>
          <p:nvPr/>
        </p:nvSpPr>
        <p:spPr>
          <a:xfrm>
            <a:off x="163586" y="234644"/>
            <a:ext cx="8816828" cy="4216539"/>
          </a:xfrm>
          <a:prstGeom prst="rect">
            <a:avLst/>
          </a:prstGeom>
          <a:noFill/>
        </p:spPr>
        <p:txBody>
          <a:bodyPr wrap="square">
            <a:spAutoFit/>
          </a:bodyPr>
          <a:lstStyle/>
          <a:p>
            <a:pPr algn="ctr" fontAlgn="ctr">
              <a:spcBef>
                <a:spcPts val="0"/>
              </a:spcBef>
              <a:spcAft>
                <a:spcPts val="0"/>
              </a:spcAft>
            </a:pPr>
            <a:r>
              <a:rPr lang="fr-BE" sz="2800" b="1" dirty="0">
                <a:latin typeface="Roboto" panose="02000000000000000000" pitchFamily="2" charset="0"/>
                <a:ea typeface="Roboto" panose="02000000000000000000" pitchFamily="2" charset="0"/>
              </a:rPr>
              <a:t>Quelles conséquences pour l’économie belge ?</a:t>
            </a:r>
          </a:p>
          <a:p>
            <a:pPr algn="ctr" fontAlgn="ctr">
              <a:spcBef>
                <a:spcPts val="0"/>
              </a:spcBef>
              <a:spcAft>
                <a:spcPts val="0"/>
              </a:spcAft>
            </a:pPr>
            <a:endParaRPr lang="fr-BE" sz="2800" b="1" dirty="0">
              <a:latin typeface="Roboto" panose="02000000000000000000" pitchFamily="2" charset="0"/>
              <a:ea typeface="Roboto" panose="02000000000000000000" pitchFamily="2" charset="0"/>
            </a:endParaRPr>
          </a:p>
          <a:p>
            <a:pPr algn="ctr" rtl="0" fontAlgn="ctr">
              <a:spcBef>
                <a:spcPts val="0"/>
              </a:spcBef>
              <a:spcAft>
                <a:spcPts val="0"/>
              </a:spcAft>
            </a:pPr>
            <a:endParaRPr lang="fr-BE" sz="1400" dirty="0">
              <a:latin typeface="Roboto" panose="02000000000000000000" pitchFamily="2" charset="0"/>
              <a:ea typeface="Roboto" panose="02000000000000000000" pitchFamily="2" charset="0"/>
            </a:endParaRPr>
          </a:p>
          <a:p>
            <a:pPr marL="0" lvl="1" fontAlgn="ctr">
              <a:spcBef>
                <a:spcPts val="0"/>
              </a:spcBef>
              <a:spcAft>
                <a:spcPts val="0"/>
              </a:spcAft>
            </a:pPr>
            <a:r>
              <a:rPr lang="fr-BE" dirty="0">
                <a:latin typeface="Roboto" panose="02000000000000000000" pitchFamily="2" charset="0"/>
                <a:ea typeface="Roboto" panose="02000000000000000000" pitchFamily="2" charset="0"/>
              </a:rPr>
              <a:t>Vulnérabilité de l’économie belge à l’inflation mondiale car :</a:t>
            </a:r>
          </a:p>
          <a:p>
            <a:pPr marL="0" lvl="1" fontAlgn="ctr">
              <a:spcBef>
                <a:spcPts val="0"/>
              </a:spcBef>
              <a:spcAft>
                <a:spcPts val="0"/>
              </a:spcAft>
            </a:pPr>
            <a:endParaRPr lang="fr-BE" dirty="0">
              <a:latin typeface="Roboto" panose="02000000000000000000" pitchFamily="2" charset="0"/>
              <a:ea typeface="Roboto" panose="02000000000000000000" pitchFamily="2" charset="0"/>
            </a:endParaRPr>
          </a:p>
          <a:p>
            <a:pPr marL="742950" lvl="2" indent="-285750" fontAlgn="ctr">
              <a:buBlip>
                <a:blip r:embed="rId3"/>
              </a:buBlip>
            </a:pPr>
            <a:r>
              <a:rPr lang="fr-BE" b="1" dirty="0">
                <a:solidFill>
                  <a:srgbClr val="C00000"/>
                </a:solidFill>
                <a:latin typeface="Roboto" panose="02000000000000000000" pitchFamily="2" charset="0"/>
                <a:ea typeface="Roboto" panose="02000000000000000000" pitchFamily="2" charset="0"/>
              </a:rPr>
              <a:t>Sensibilité importante de l’économie belge à l’augmentation des prix de l’énergie</a:t>
            </a:r>
          </a:p>
          <a:p>
            <a:pPr marL="742950" lvl="2" indent="-285750" fontAlgn="ctr">
              <a:buBlip>
                <a:blip r:embed="rId3"/>
              </a:buBlip>
            </a:pPr>
            <a:r>
              <a:rPr lang="fr-BE" dirty="0">
                <a:latin typeface="Roboto" panose="02000000000000000000" pitchFamily="2" charset="0"/>
                <a:ea typeface="Roboto" panose="02000000000000000000" pitchFamily="2" charset="0"/>
              </a:rPr>
              <a:t>Divergence d'évolution des prix de l’énergie par rapport aux autres pays (rôle marché électricité + politiques mises en œuvre dans les différents pays)</a:t>
            </a:r>
          </a:p>
          <a:p>
            <a:pPr marL="0" lvl="1" fontAlgn="ctr"/>
            <a:endParaRPr lang="fr-BE" dirty="0">
              <a:latin typeface="Roboto" panose="02000000000000000000" pitchFamily="2" charset="0"/>
              <a:ea typeface="Roboto" panose="02000000000000000000" pitchFamily="2" charset="0"/>
            </a:endParaRPr>
          </a:p>
          <a:p>
            <a:pPr marL="0" lvl="1" fontAlgn="ctr"/>
            <a:r>
              <a:rPr lang="fr-BE" dirty="0">
                <a:latin typeface="Roboto" panose="02000000000000000000" pitchFamily="2" charset="0"/>
                <a:ea typeface="Roboto" panose="02000000000000000000" pitchFamily="2" charset="0"/>
              </a:rPr>
              <a:t>Détérioration de la conjoncture</a:t>
            </a:r>
          </a:p>
          <a:p>
            <a:pPr marL="0" lvl="1" fontAlgn="ctr"/>
            <a:endParaRPr lang="fr-BE" dirty="0">
              <a:latin typeface="Roboto" panose="02000000000000000000" pitchFamily="2" charset="0"/>
              <a:ea typeface="Roboto" panose="02000000000000000000" pitchFamily="2" charset="0"/>
            </a:endParaRPr>
          </a:p>
          <a:p>
            <a:pPr marL="0" lvl="1" fontAlgn="ctr"/>
            <a:r>
              <a:rPr lang="fr-BE" dirty="0">
                <a:latin typeface="Roboto" panose="02000000000000000000" pitchFamily="2" charset="0"/>
                <a:ea typeface="Roboto" panose="02000000000000000000" pitchFamily="2" charset="0"/>
              </a:rPr>
              <a:t>Prélèvement sur l’économie nationale en raison de l’augmentation des prix des matières premières</a:t>
            </a:r>
          </a:p>
        </p:txBody>
      </p:sp>
      <p:sp>
        <p:nvSpPr>
          <p:cNvPr id="2" name="Espace réservé du numéro de diapositive 1">
            <a:extLst>
              <a:ext uri="{FF2B5EF4-FFF2-40B4-BE49-F238E27FC236}">
                <a16:creationId xmlns:a16="http://schemas.microsoft.com/office/drawing/2014/main" id="{10034DA8-8372-38DD-38CF-2955495F4021}"/>
              </a:ext>
            </a:extLst>
          </p:cNvPr>
          <p:cNvSpPr>
            <a:spLocks noGrp="1"/>
          </p:cNvSpPr>
          <p:nvPr>
            <p:ph type="sldNum" sz="quarter" idx="12"/>
          </p:nvPr>
        </p:nvSpPr>
        <p:spPr/>
        <p:txBody>
          <a:bodyPr/>
          <a:lstStyle/>
          <a:p>
            <a:fld id="{534D449F-4C49-4668-836B-17D08AB72CE5}" type="slidenum">
              <a:rPr lang="fr-BE" smtClean="0"/>
              <a:t>37</a:t>
            </a:fld>
            <a:endParaRPr lang="fr-BE"/>
          </a:p>
        </p:txBody>
      </p:sp>
    </p:spTree>
    <p:extLst>
      <p:ext uri="{BB962C8B-B14F-4D97-AF65-F5344CB8AC3E}">
        <p14:creationId xmlns:p14="http://schemas.microsoft.com/office/powerpoint/2010/main" val="3485903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233002"/>
            <a:ext cx="8078599" cy="623943"/>
          </a:xfrm>
        </p:spPr>
        <p:txBody>
          <a:bodyPr>
            <a:noAutofit/>
          </a:bodyPr>
          <a:lstStyle/>
          <a:p>
            <a:pPr algn="ctr"/>
            <a:r>
              <a:rPr lang="fr-BE" sz="2800" dirty="0"/>
              <a:t>Sensibilité importante de l’économie belge à l’augmentation des prix de l’énergie</a:t>
            </a:r>
          </a:p>
        </p:txBody>
      </p:sp>
      <p:pic>
        <p:nvPicPr>
          <p:cNvPr id="9" name="Image 8">
            <a:extLst>
              <a:ext uri="{FF2B5EF4-FFF2-40B4-BE49-F238E27FC236}">
                <a16:creationId xmlns:a16="http://schemas.microsoft.com/office/drawing/2014/main" id="{6BB3FA92-E1CF-F62A-8A0F-4DBEBC53EB28}"/>
              </a:ext>
            </a:extLst>
          </p:cNvPr>
          <p:cNvPicPr>
            <a:picLocks noChangeAspect="1"/>
          </p:cNvPicPr>
          <p:nvPr/>
        </p:nvPicPr>
        <p:blipFill>
          <a:blip r:embed="rId3"/>
          <a:stretch>
            <a:fillRect/>
          </a:stretch>
        </p:blipFill>
        <p:spPr>
          <a:xfrm>
            <a:off x="341909" y="1499832"/>
            <a:ext cx="3184817" cy="2160000"/>
          </a:xfrm>
          <a:prstGeom prst="rect">
            <a:avLst/>
          </a:prstGeom>
        </p:spPr>
      </p:pic>
      <p:pic>
        <p:nvPicPr>
          <p:cNvPr id="10" name="Image 9">
            <a:extLst>
              <a:ext uri="{FF2B5EF4-FFF2-40B4-BE49-F238E27FC236}">
                <a16:creationId xmlns:a16="http://schemas.microsoft.com/office/drawing/2014/main" id="{7EBD5321-114D-58F2-7CC8-9F02D5DE2F42}"/>
              </a:ext>
            </a:extLst>
          </p:cNvPr>
          <p:cNvPicPr>
            <a:picLocks noChangeAspect="1"/>
          </p:cNvPicPr>
          <p:nvPr/>
        </p:nvPicPr>
        <p:blipFill>
          <a:blip r:embed="rId4"/>
          <a:stretch>
            <a:fillRect/>
          </a:stretch>
        </p:blipFill>
        <p:spPr>
          <a:xfrm>
            <a:off x="5126388" y="1507826"/>
            <a:ext cx="3321290" cy="2160000"/>
          </a:xfrm>
          <a:prstGeom prst="rect">
            <a:avLst/>
          </a:prstGeom>
        </p:spPr>
      </p:pic>
      <p:pic>
        <p:nvPicPr>
          <p:cNvPr id="11" name="Image 10">
            <a:extLst>
              <a:ext uri="{FF2B5EF4-FFF2-40B4-BE49-F238E27FC236}">
                <a16:creationId xmlns:a16="http://schemas.microsoft.com/office/drawing/2014/main" id="{DDB9556C-B92E-357B-8C03-967018F279DA}"/>
              </a:ext>
            </a:extLst>
          </p:cNvPr>
          <p:cNvPicPr>
            <a:picLocks noChangeAspect="1"/>
          </p:cNvPicPr>
          <p:nvPr/>
        </p:nvPicPr>
        <p:blipFill>
          <a:blip r:embed="rId5"/>
          <a:stretch>
            <a:fillRect/>
          </a:stretch>
        </p:blipFill>
        <p:spPr>
          <a:xfrm>
            <a:off x="435115" y="4241435"/>
            <a:ext cx="3174545" cy="2160000"/>
          </a:xfrm>
          <a:prstGeom prst="rect">
            <a:avLst/>
          </a:prstGeom>
        </p:spPr>
      </p:pic>
      <p:pic>
        <p:nvPicPr>
          <p:cNvPr id="12" name="Image 11">
            <a:extLst>
              <a:ext uri="{FF2B5EF4-FFF2-40B4-BE49-F238E27FC236}">
                <a16:creationId xmlns:a16="http://schemas.microsoft.com/office/drawing/2014/main" id="{D707E7E8-487A-69BF-B0AC-8D15A8D9F992}"/>
              </a:ext>
            </a:extLst>
          </p:cNvPr>
          <p:cNvPicPr>
            <a:picLocks noChangeAspect="1"/>
          </p:cNvPicPr>
          <p:nvPr/>
        </p:nvPicPr>
        <p:blipFill>
          <a:blip r:embed="rId6"/>
          <a:stretch>
            <a:fillRect/>
          </a:stretch>
        </p:blipFill>
        <p:spPr>
          <a:xfrm>
            <a:off x="5126388" y="4247881"/>
            <a:ext cx="3147850" cy="2160000"/>
          </a:xfrm>
          <a:prstGeom prst="rect">
            <a:avLst/>
          </a:prstGeom>
        </p:spPr>
      </p:pic>
      <p:sp>
        <p:nvSpPr>
          <p:cNvPr id="14" name="ZoneTexte 13">
            <a:extLst>
              <a:ext uri="{FF2B5EF4-FFF2-40B4-BE49-F238E27FC236}">
                <a16:creationId xmlns:a16="http://schemas.microsoft.com/office/drawing/2014/main" id="{607605BF-7795-DD8B-4EFD-BE838D3D3054}"/>
              </a:ext>
            </a:extLst>
          </p:cNvPr>
          <p:cNvSpPr txBox="1"/>
          <p:nvPr/>
        </p:nvSpPr>
        <p:spPr>
          <a:xfrm>
            <a:off x="5245639" y="3779770"/>
            <a:ext cx="3082788" cy="461665"/>
          </a:xfrm>
          <a:prstGeom prst="rect">
            <a:avLst/>
          </a:prstGeom>
          <a:noFill/>
        </p:spPr>
        <p:txBody>
          <a:bodyPr wrap="square">
            <a:spAutoFit/>
          </a:bodyPr>
          <a:lstStyle/>
          <a:p>
            <a:r>
              <a:rPr lang="fr-FR" sz="1200" i="0" u="none" strike="noStrike" baseline="0" dirty="0">
                <a:solidFill>
                  <a:srgbClr val="000000"/>
                </a:solidFill>
                <a:latin typeface="Roboto" panose="02000000000000000000" pitchFamily="2" charset="0"/>
              </a:rPr>
              <a:t>Production brute d’électricité par type de produit énergétique </a:t>
            </a:r>
            <a:endParaRPr lang="en-BE" sz="1200" dirty="0"/>
          </a:p>
        </p:txBody>
      </p:sp>
      <p:sp>
        <p:nvSpPr>
          <p:cNvPr id="16" name="ZoneTexte 15">
            <a:extLst>
              <a:ext uri="{FF2B5EF4-FFF2-40B4-BE49-F238E27FC236}">
                <a16:creationId xmlns:a16="http://schemas.microsoft.com/office/drawing/2014/main" id="{FC324DB8-CCC0-452A-0EC2-8D88C2D868A9}"/>
              </a:ext>
            </a:extLst>
          </p:cNvPr>
          <p:cNvSpPr txBox="1"/>
          <p:nvPr/>
        </p:nvSpPr>
        <p:spPr>
          <a:xfrm>
            <a:off x="341909" y="3786216"/>
            <a:ext cx="3360958" cy="461665"/>
          </a:xfrm>
          <a:prstGeom prst="rect">
            <a:avLst/>
          </a:prstGeom>
          <a:noFill/>
        </p:spPr>
        <p:txBody>
          <a:bodyPr wrap="square">
            <a:spAutoFit/>
          </a:bodyPr>
          <a:lstStyle/>
          <a:p>
            <a:r>
              <a:rPr lang="fr-FR" sz="1200" i="0" u="none" strike="noStrike" baseline="0" dirty="0">
                <a:solidFill>
                  <a:srgbClr val="000000"/>
                </a:solidFill>
                <a:latin typeface="Roboto" panose="02000000000000000000" pitchFamily="2" charset="0"/>
              </a:rPr>
              <a:t>Consommation finale d’énergie des ménages dans le secteur résidentiel par habitant </a:t>
            </a:r>
            <a:endParaRPr lang="en-BE" sz="1200" dirty="0"/>
          </a:p>
        </p:txBody>
      </p:sp>
      <p:sp>
        <p:nvSpPr>
          <p:cNvPr id="18" name="ZoneTexte 17">
            <a:extLst>
              <a:ext uri="{FF2B5EF4-FFF2-40B4-BE49-F238E27FC236}">
                <a16:creationId xmlns:a16="http://schemas.microsoft.com/office/drawing/2014/main" id="{5360DE41-F96C-E47D-3D51-286B8927FEDF}"/>
              </a:ext>
            </a:extLst>
          </p:cNvPr>
          <p:cNvSpPr txBox="1"/>
          <p:nvPr/>
        </p:nvSpPr>
        <p:spPr>
          <a:xfrm>
            <a:off x="5126388" y="1038167"/>
            <a:ext cx="3408010" cy="461665"/>
          </a:xfrm>
          <a:prstGeom prst="rect">
            <a:avLst/>
          </a:prstGeom>
          <a:noFill/>
        </p:spPr>
        <p:txBody>
          <a:bodyPr wrap="square">
            <a:spAutoFit/>
          </a:bodyPr>
          <a:lstStyle/>
          <a:p>
            <a:r>
              <a:rPr lang="fr-FR" sz="1200" i="0" u="none" strike="noStrike" baseline="0" dirty="0">
                <a:solidFill>
                  <a:srgbClr val="000000"/>
                </a:solidFill>
                <a:latin typeface="Roboto" panose="02000000000000000000" pitchFamily="2" charset="0"/>
              </a:rPr>
              <a:t>Part des industries intensives en énergie dans la consommation finale d’énergie de l’industrie </a:t>
            </a:r>
            <a:endParaRPr lang="en-BE" sz="1200" dirty="0"/>
          </a:p>
        </p:txBody>
      </p:sp>
      <p:sp>
        <p:nvSpPr>
          <p:cNvPr id="20" name="ZoneTexte 19">
            <a:extLst>
              <a:ext uri="{FF2B5EF4-FFF2-40B4-BE49-F238E27FC236}">
                <a16:creationId xmlns:a16="http://schemas.microsoft.com/office/drawing/2014/main" id="{F75A3534-5285-D8F9-45A1-329A3B252AF8}"/>
              </a:ext>
            </a:extLst>
          </p:cNvPr>
          <p:cNvSpPr txBox="1"/>
          <p:nvPr/>
        </p:nvSpPr>
        <p:spPr>
          <a:xfrm>
            <a:off x="435115" y="1025978"/>
            <a:ext cx="3086474" cy="461665"/>
          </a:xfrm>
          <a:prstGeom prst="rect">
            <a:avLst/>
          </a:prstGeom>
          <a:noFill/>
        </p:spPr>
        <p:txBody>
          <a:bodyPr wrap="square">
            <a:spAutoFit/>
          </a:bodyPr>
          <a:lstStyle/>
          <a:p>
            <a:r>
              <a:rPr lang="fr-FR" sz="1200" i="0" u="none" strike="noStrike" baseline="0" dirty="0">
                <a:solidFill>
                  <a:srgbClr val="000000"/>
                </a:solidFill>
                <a:latin typeface="Roboto" panose="02000000000000000000" pitchFamily="2" charset="0"/>
              </a:rPr>
              <a:t>Consommation intérieure brute d’énergie par habitant </a:t>
            </a:r>
            <a:endParaRPr lang="en-BE" sz="1200" dirty="0"/>
          </a:p>
        </p:txBody>
      </p:sp>
      <p:sp>
        <p:nvSpPr>
          <p:cNvPr id="3" name="Espace réservé du numéro de diapositive 2">
            <a:extLst>
              <a:ext uri="{FF2B5EF4-FFF2-40B4-BE49-F238E27FC236}">
                <a16:creationId xmlns:a16="http://schemas.microsoft.com/office/drawing/2014/main" id="{86A21A03-AC97-C2C7-264E-1029EE6E933F}"/>
              </a:ext>
            </a:extLst>
          </p:cNvPr>
          <p:cNvSpPr>
            <a:spLocks noGrp="1"/>
          </p:cNvSpPr>
          <p:nvPr>
            <p:ph type="sldNum" sz="quarter" idx="12"/>
          </p:nvPr>
        </p:nvSpPr>
        <p:spPr/>
        <p:txBody>
          <a:bodyPr/>
          <a:lstStyle/>
          <a:p>
            <a:fld id="{534D449F-4C49-4668-836B-17D08AB72CE5}" type="slidenum">
              <a:rPr lang="fr-BE" smtClean="0"/>
              <a:t>38</a:t>
            </a:fld>
            <a:endParaRPr lang="fr-BE"/>
          </a:p>
        </p:txBody>
      </p:sp>
    </p:spTree>
    <p:extLst>
      <p:ext uri="{BB962C8B-B14F-4D97-AF65-F5344CB8AC3E}">
        <p14:creationId xmlns:p14="http://schemas.microsoft.com/office/powerpoint/2010/main" val="2408225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0105184-629C-2DA2-9CF9-7C3560EE8F4A}"/>
              </a:ext>
            </a:extLst>
          </p:cNvPr>
          <p:cNvSpPr txBox="1"/>
          <p:nvPr/>
        </p:nvSpPr>
        <p:spPr>
          <a:xfrm>
            <a:off x="163586" y="234644"/>
            <a:ext cx="8816828" cy="4216539"/>
          </a:xfrm>
          <a:prstGeom prst="rect">
            <a:avLst/>
          </a:prstGeom>
          <a:noFill/>
        </p:spPr>
        <p:txBody>
          <a:bodyPr wrap="square">
            <a:spAutoFit/>
          </a:bodyPr>
          <a:lstStyle/>
          <a:p>
            <a:pPr algn="ctr" fontAlgn="ctr">
              <a:spcBef>
                <a:spcPts val="0"/>
              </a:spcBef>
              <a:spcAft>
                <a:spcPts val="0"/>
              </a:spcAft>
            </a:pPr>
            <a:r>
              <a:rPr lang="fr-BE" sz="2800" b="1" dirty="0">
                <a:latin typeface="Roboto" panose="02000000000000000000" pitchFamily="2" charset="0"/>
                <a:ea typeface="Roboto" panose="02000000000000000000" pitchFamily="2" charset="0"/>
              </a:rPr>
              <a:t>Quelles conséquences pour l’économie belge ?</a:t>
            </a:r>
          </a:p>
          <a:p>
            <a:pPr algn="ctr" fontAlgn="ctr">
              <a:spcBef>
                <a:spcPts val="0"/>
              </a:spcBef>
              <a:spcAft>
                <a:spcPts val="0"/>
              </a:spcAft>
            </a:pPr>
            <a:endParaRPr lang="fr-BE" sz="2800" b="1" dirty="0">
              <a:latin typeface="Roboto" panose="02000000000000000000" pitchFamily="2" charset="0"/>
              <a:ea typeface="Roboto" panose="02000000000000000000" pitchFamily="2" charset="0"/>
            </a:endParaRPr>
          </a:p>
          <a:p>
            <a:pPr algn="ctr" rtl="0" fontAlgn="ctr">
              <a:spcBef>
                <a:spcPts val="0"/>
              </a:spcBef>
              <a:spcAft>
                <a:spcPts val="0"/>
              </a:spcAft>
            </a:pPr>
            <a:endParaRPr lang="fr-BE" sz="1400" dirty="0">
              <a:latin typeface="Roboto" panose="02000000000000000000" pitchFamily="2" charset="0"/>
              <a:ea typeface="Roboto" panose="02000000000000000000" pitchFamily="2" charset="0"/>
            </a:endParaRPr>
          </a:p>
          <a:p>
            <a:pPr marL="0" lvl="1" fontAlgn="ctr">
              <a:spcBef>
                <a:spcPts val="0"/>
              </a:spcBef>
              <a:spcAft>
                <a:spcPts val="0"/>
              </a:spcAft>
            </a:pPr>
            <a:r>
              <a:rPr lang="fr-BE" dirty="0">
                <a:latin typeface="Roboto" panose="02000000000000000000" pitchFamily="2" charset="0"/>
                <a:ea typeface="Roboto" panose="02000000000000000000" pitchFamily="2" charset="0"/>
              </a:rPr>
              <a:t>Vulnérabilité de l’économie belge à l’inflation mondiale car :</a:t>
            </a:r>
          </a:p>
          <a:p>
            <a:pPr marL="0" lvl="1" fontAlgn="ctr">
              <a:spcBef>
                <a:spcPts val="0"/>
              </a:spcBef>
              <a:spcAft>
                <a:spcPts val="0"/>
              </a:spcAft>
            </a:pPr>
            <a:endParaRPr lang="fr-BE" dirty="0">
              <a:latin typeface="Roboto" panose="02000000000000000000" pitchFamily="2" charset="0"/>
              <a:ea typeface="Roboto" panose="02000000000000000000" pitchFamily="2" charset="0"/>
            </a:endParaRPr>
          </a:p>
          <a:p>
            <a:pPr marL="742950" lvl="2" indent="-285750" fontAlgn="ctr">
              <a:buBlip>
                <a:blip r:embed="rId3"/>
              </a:buBlip>
            </a:pPr>
            <a:r>
              <a:rPr lang="fr-BE" dirty="0">
                <a:latin typeface="Roboto" panose="02000000000000000000" pitchFamily="2" charset="0"/>
                <a:ea typeface="Roboto" panose="02000000000000000000" pitchFamily="2" charset="0"/>
              </a:rPr>
              <a:t>Sensibilité importante de l’économie belge à l’augmentation des prix de l’énergie</a:t>
            </a:r>
          </a:p>
          <a:p>
            <a:pPr marL="742950" lvl="2" indent="-285750" fontAlgn="ctr">
              <a:buBlip>
                <a:blip r:embed="rId3"/>
              </a:buBlip>
            </a:pPr>
            <a:r>
              <a:rPr lang="fr-BE" b="1" dirty="0">
                <a:solidFill>
                  <a:srgbClr val="C00000"/>
                </a:solidFill>
                <a:latin typeface="Roboto" panose="02000000000000000000" pitchFamily="2" charset="0"/>
                <a:ea typeface="Roboto" panose="02000000000000000000" pitchFamily="2" charset="0"/>
              </a:rPr>
              <a:t>Divergence d'évolution des prix de l’énergie par rapport aux autres pays (rôle marché électricité + politiques mises en œuvre dans les différents pays)</a:t>
            </a:r>
          </a:p>
          <a:p>
            <a:pPr marL="0" lvl="1" fontAlgn="ctr"/>
            <a:endParaRPr lang="fr-BE" dirty="0">
              <a:latin typeface="Roboto" panose="02000000000000000000" pitchFamily="2" charset="0"/>
              <a:ea typeface="Roboto" panose="02000000000000000000" pitchFamily="2" charset="0"/>
            </a:endParaRPr>
          </a:p>
          <a:p>
            <a:pPr marL="0" lvl="1" fontAlgn="ctr"/>
            <a:r>
              <a:rPr lang="fr-BE" dirty="0">
                <a:latin typeface="Roboto" panose="02000000000000000000" pitchFamily="2" charset="0"/>
                <a:ea typeface="Roboto" panose="02000000000000000000" pitchFamily="2" charset="0"/>
              </a:rPr>
              <a:t>Détérioration de la conjoncture</a:t>
            </a:r>
          </a:p>
          <a:p>
            <a:pPr marL="0" lvl="1" fontAlgn="ctr"/>
            <a:endParaRPr lang="fr-BE" dirty="0">
              <a:latin typeface="Roboto" panose="02000000000000000000" pitchFamily="2" charset="0"/>
              <a:ea typeface="Roboto" panose="02000000000000000000" pitchFamily="2" charset="0"/>
            </a:endParaRPr>
          </a:p>
          <a:p>
            <a:pPr marL="0" lvl="1" fontAlgn="ctr"/>
            <a:r>
              <a:rPr lang="fr-BE" dirty="0">
                <a:latin typeface="Roboto" panose="02000000000000000000" pitchFamily="2" charset="0"/>
                <a:ea typeface="Roboto" panose="02000000000000000000" pitchFamily="2" charset="0"/>
              </a:rPr>
              <a:t>Prélèvement sur l’économie nationale en raison de l’augmentation des prix des matières premières. </a:t>
            </a:r>
          </a:p>
        </p:txBody>
      </p:sp>
      <p:sp>
        <p:nvSpPr>
          <p:cNvPr id="2" name="Espace réservé du numéro de diapositive 1">
            <a:extLst>
              <a:ext uri="{FF2B5EF4-FFF2-40B4-BE49-F238E27FC236}">
                <a16:creationId xmlns:a16="http://schemas.microsoft.com/office/drawing/2014/main" id="{606E2E8E-1A67-54C5-F944-A29A321A40B1}"/>
              </a:ext>
            </a:extLst>
          </p:cNvPr>
          <p:cNvSpPr>
            <a:spLocks noGrp="1"/>
          </p:cNvSpPr>
          <p:nvPr>
            <p:ph type="sldNum" sz="quarter" idx="12"/>
          </p:nvPr>
        </p:nvSpPr>
        <p:spPr/>
        <p:txBody>
          <a:bodyPr/>
          <a:lstStyle/>
          <a:p>
            <a:fld id="{534D449F-4C49-4668-836B-17D08AB72CE5}" type="slidenum">
              <a:rPr lang="fr-BE" smtClean="0"/>
              <a:t>39</a:t>
            </a:fld>
            <a:endParaRPr lang="fr-BE"/>
          </a:p>
        </p:txBody>
      </p:sp>
    </p:spTree>
    <p:extLst>
      <p:ext uri="{BB962C8B-B14F-4D97-AF65-F5344CB8AC3E}">
        <p14:creationId xmlns:p14="http://schemas.microsoft.com/office/powerpoint/2010/main" val="1775419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F3F23-2D59-19F0-A242-C7FA3F8AA655}"/>
              </a:ext>
            </a:extLst>
          </p:cNvPr>
          <p:cNvSpPr>
            <a:spLocks noGrp="1"/>
          </p:cNvSpPr>
          <p:nvPr>
            <p:ph type="title"/>
          </p:nvPr>
        </p:nvSpPr>
        <p:spPr>
          <a:xfrm>
            <a:off x="1249960" y="160824"/>
            <a:ext cx="7265390" cy="744523"/>
          </a:xfrm>
        </p:spPr>
        <p:txBody>
          <a:bodyPr>
            <a:normAutofit fontScale="90000"/>
          </a:bodyPr>
          <a:lstStyle/>
          <a:p>
            <a:pPr algn="ctr"/>
            <a:r>
              <a:rPr lang="fr-BE" sz="3200" dirty="0"/>
              <a:t>Inflation généralisée au niveau mondial</a:t>
            </a:r>
          </a:p>
        </p:txBody>
      </p:sp>
      <p:pic>
        <p:nvPicPr>
          <p:cNvPr id="6" name="Image 5">
            <a:extLst>
              <a:ext uri="{FF2B5EF4-FFF2-40B4-BE49-F238E27FC236}">
                <a16:creationId xmlns:a16="http://schemas.microsoft.com/office/drawing/2014/main" id="{A446DA43-1FDB-2FDC-1B18-A9EF3376F3B0}"/>
              </a:ext>
            </a:extLst>
          </p:cNvPr>
          <p:cNvPicPr>
            <a:picLocks noChangeAspect="1"/>
          </p:cNvPicPr>
          <p:nvPr/>
        </p:nvPicPr>
        <p:blipFill>
          <a:blip r:embed="rId3"/>
          <a:stretch>
            <a:fillRect/>
          </a:stretch>
        </p:blipFill>
        <p:spPr>
          <a:xfrm>
            <a:off x="1135562" y="1486387"/>
            <a:ext cx="6616626" cy="4320000"/>
          </a:xfrm>
          <a:prstGeom prst="rect">
            <a:avLst/>
          </a:prstGeom>
        </p:spPr>
      </p:pic>
      <p:sp>
        <p:nvSpPr>
          <p:cNvPr id="3" name="ZoneTexte 2">
            <a:extLst>
              <a:ext uri="{FF2B5EF4-FFF2-40B4-BE49-F238E27FC236}">
                <a16:creationId xmlns:a16="http://schemas.microsoft.com/office/drawing/2014/main" id="{D0E0CADE-CECD-E688-9EDD-5A223600290B}"/>
              </a:ext>
            </a:extLst>
          </p:cNvPr>
          <p:cNvSpPr txBox="1"/>
          <p:nvPr/>
        </p:nvSpPr>
        <p:spPr>
          <a:xfrm>
            <a:off x="458026" y="1110585"/>
            <a:ext cx="8822167" cy="369332"/>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Prix à la consommation</a:t>
            </a:r>
            <a:endParaRPr lang="en-BE" dirty="0">
              <a:latin typeface="Roboto" panose="02000000000000000000" pitchFamily="2" charset="0"/>
              <a:ea typeface="Roboto" panose="02000000000000000000" pitchFamily="2" charset="0"/>
            </a:endParaRPr>
          </a:p>
        </p:txBody>
      </p:sp>
      <p:sp>
        <p:nvSpPr>
          <p:cNvPr id="4" name="Titre 1">
            <a:extLst>
              <a:ext uri="{FF2B5EF4-FFF2-40B4-BE49-F238E27FC236}">
                <a16:creationId xmlns:a16="http://schemas.microsoft.com/office/drawing/2014/main" id="{40408CF8-5809-76D9-F3E4-025FD73705FF}"/>
              </a:ext>
            </a:extLst>
          </p:cNvPr>
          <p:cNvSpPr txBox="1">
            <a:spLocks/>
          </p:cNvSpPr>
          <p:nvPr/>
        </p:nvSpPr>
        <p:spPr>
          <a:xfrm>
            <a:off x="3770151" y="5812857"/>
            <a:ext cx="1603697"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Eurostat</a:t>
            </a:r>
          </a:p>
        </p:txBody>
      </p:sp>
      <p:sp>
        <p:nvSpPr>
          <p:cNvPr id="5" name="Espace réservé du numéro de diapositive 4">
            <a:extLst>
              <a:ext uri="{FF2B5EF4-FFF2-40B4-BE49-F238E27FC236}">
                <a16:creationId xmlns:a16="http://schemas.microsoft.com/office/drawing/2014/main" id="{10BC0EDA-AF03-7697-35F0-5F1D2E59B6B6}"/>
              </a:ext>
            </a:extLst>
          </p:cNvPr>
          <p:cNvSpPr>
            <a:spLocks noGrp="1"/>
          </p:cNvSpPr>
          <p:nvPr>
            <p:ph type="sldNum" sz="quarter" idx="12"/>
          </p:nvPr>
        </p:nvSpPr>
        <p:spPr/>
        <p:txBody>
          <a:bodyPr/>
          <a:lstStyle/>
          <a:p>
            <a:fld id="{534D449F-4C49-4668-836B-17D08AB72CE5}" type="slidenum">
              <a:rPr lang="fr-BE" smtClean="0"/>
              <a:t>4</a:t>
            </a:fld>
            <a:endParaRPr lang="fr-BE"/>
          </a:p>
        </p:txBody>
      </p:sp>
    </p:spTree>
    <p:extLst>
      <p:ext uri="{BB962C8B-B14F-4D97-AF65-F5344CB8AC3E}">
        <p14:creationId xmlns:p14="http://schemas.microsoft.com/office/powerpoint/2010/main" val="287203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398683"/>
            <a:ext cx="8078599" cy="951946"/>
          </a:xfrm>
        </p:spPr>
        <p:txBody>
          <a:bodyPr>
            <a:noAutofit/>
          </a:bodyPr>
          <a:lstStyle/>
          <a:p>
            <a:pPr algn="ctr"/>
            <a:r>
              <a:rPr lang="fr-BE" b="1" dirty="0">
                <a:latin typeface="Roboto" panose="02000000000000000000" pitchFamily="2" charset="0"/>
                <a:ea typeface="Roboto" panose="02000000000000000000" pitchFamily="2" charset="0"/>
              </a:rPr>
              <a:t>Divergence d'évolution des prix de l’énergie par rapport aux autres pays</a:t>
            </a:r>
            <a:endParaRPr lang="fr-BE" sz="2800" dirty="0"/>
          </a:p>
        </p:txBody>
      </p:sp>
      <p:pic>
        <p:nvPicPr>
          <p:cNvPr id="4" name="Image 3">
            <a:extLst>
              <a:ext uri="{FF2B5EF4-FFF2-40B4-BE49-F238E27FC236}">
                <a16:creationId xmlns:a16="http://schemas.microsoft.com/office/drawing/2014/main" id="{7068F532-E638-7E27-A962-257C7BAA7290}"/>
              </a:ext>
            </a:extLst>
          </p:cNvPr>
          <p:cNvPicPr>
            <a:picLocks noChangeAspect="1"/>
          </p:cNvPicPr>
          <p:nvPr/>
        </p:nvPicPr>
        <p:blipFill>
          <a:blip r:embed="rId3"/>
          <a:stretch>
            <a:fillRect/>
          </a:stretch>
        </p:blipFill>
        <p:spPr>
          <a:xfrm>
            <a:off x="0" y="2506842"/>
            <a:ext cx="4411084" cy="2880000"/>
          </a:xfrm>
          <a:prstGeom prst="rect">
            <a:avLst/>
          </a:prstGeom>
        </p:spPr>
      </p:pic>
      <p:pic>
        <p:nvPicPr>
          <p:cNvPr id="5" name="Image 4">
            <a:extLst>
              <a:ext uri="{FF2B5EF4-FFF2-40B4-BE49-F238E27FC236}">
                <a16:creationId xmlns:a16="http://schemas.microsoft.com/office/drawing/2014/main" id="{03F12F4C-B024-2EFC-A3D7-268D1A5AC4E9}"/>
              </a:ext>
            </a:extLst>
          </p:cNvPr>
          <p:cNvPicPr>
            <a:picLocks noChangeAspect="1"/>
          </p:cNvPicPr>
          <p:nvPr/>
        </p:nvPicPr>
        <p:blipFill>
          <a:blip r:embed="rId4"/>
          <a:stretch>
            <a:fillRect/>
          </a:stretch>
        </p:blipFill>
        <p:spPr>
          <a:xfrm>
            <a:off x="4572000" y="2506842"/>
            <a:ext cx="4411084" cy="2880000"/>
          </a:xfrm>
          <a:prstGeom prst="rect">
            <a:avLst/>
          </a:prstGeom>
        </p:spPr>
      </p:pic>
      <p:sp>
        <p:nvSpPr>
          <p:cNvPr id="6" name="ZoneTexte 5">
            <a:extLst>
              <a:ext uri="{FF2B5EF4-FFF2-40B4-BE49-F238E27FC236}">
                <a16:creationId xmlns:a16="http://schemas.microsoft.com/office/drawing/2014/main" id="{90FDBDAC-CE88-DDB6-D496-50BA92131F77}"/>
              </a:ext>
            </a:extLst>
          </p:cNvPr>
          <p:cNvSpPr txBox="1"/>
          <p:nvPr/>
        </p:nvSpPr>
        <p:spPr>
          <a:xfrm>
            <a:off x="160917" y="1725000"/>
            <a:ext cx="8822167" cy="369332"/>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Taux d’inflation annualisé indice des prix à la consommation harmonisé</a:t>
            </a:r>
            <a:endParaRPr lang="en-BE" dirty="0">
              <a:latin typeface="Roboto" panose="02000000000000000000" pitchFamily="2" charset="0"/>
              <a:ea typeface="Roboto" panose="02000000000000000000" pitchFamily="2" charset="0"/>
            </a:endParaRPr>
          </a:p>
        </p:txBody>
      </p:sp>
      <p:sp>
        <p:nvSpPr>
          <p:cNvPr id="7" name="ZoneTexte 6">
            <a:extLst>
              <a:ext uri="{FF2B5EF4-FFF2-40B4-BE49-F238E27FC236}">
                <a16:creationId xmlns:a16="http://schemas.microsoft.com/office/drawing/2014/main" id="{735EECAE-27F2-079E-3BD6-46242268ED85}"/>
              </a:ext>
            </a:extLst>
          </p:cNvPr>
          <p:cNvSpPr txBox="1"/>
          <p:nvPr/>
        </p:nvSpPr>
        <p:spPr>
          <a:xfrm>
            <a:off x="160916" y="2134410"/>
            <a:ext cx="4411084" cy="307777"/>
          </a:xfrm>
          <a:prstGeom prst="rect">
            <a:avLst/>
          </a:prstGeom>
          <a:noFill/>
        </p:spPr>
        <p:txBody>
          <a:bodyPr wrap="square" rtlCol="0">
            <a:spAutoFit/>
          </a:bodyPr>
          <a:lstStyle/>
          <a:p>
            <a:pPr algn="ctr"/>
            <a:r>
              <a:rPr lang="fr-FR" sz="1400" dirty="0">
                <a:latin typeface="Roboto" panose="02000000000000000000" pitchFamily="2" charset="0"/>
                <a:ea typeface="Roboto" panose="02000000000000000000" pitchFamily="2" charset="0"/>
              </a:rPr>
              <a:t>Electricité</a:t>
            </a:r>
            <a:endParaRPr lang="en-BE" sz="1400" dirty="0">
              <a:latin typeface="Roboto" panose="02000000000000000000" pitchFamily="2" charset="0"/>
              <a:ea typeface="Roboto" panose="02000000000000000000" pitchFamily="2" charset="0"/>
            </a:endParaRPr>
          </a:p>
        </p:txBody>
      </p:sp>
      <p:sp>
        <p:nvSpPr>
          <p:cNvPr id="8" name="ZoneTexte 7">
            <a:extLst>
              <a:ext uri="{FF2B5EF4-FFF2-40B4-BE49-F238E27FC236}">
                <a16:creationId xmlns:a16="http://schemas.microsoft.com/office/drawing/2014/main" id="{53F82737-F65D-1EB2-4E71-12FDF1C8261F}"/>
              </a:ext>
            </a:extLst>
          </p:cNvPr>
          <p:cNvSpPr txBox="1"/>
          <p:nvPr/>
        </p:nvSpPr>
        <p:spPr>
          <a:xfrm>
            <a:off x="4572000" y="2131310"/>
            <a:ext cx="4411084" cy="307777"/>
          </a:xfrm>
          <a:prstGeom prst="rect">
            <a:avLst/>
          </a:prstGeom>
          <a:noFill/>
        </p:spPr>
        <p:txBody>
          <a:bodyPr wrap="square" rtlCol="0">
            <a:spAutoFit/>
          </a:bodyPr>
          <a:lstStyle/>
          <a:p>
            <a:pPr algn="ctr"/>
            <a:r>
              <a:rPr lang="fr-FR" sz="1400" dirty="0">
                <a:latin typeface="Roboto" panose="02000000000000000000" pitchFamily="2" charset="0"/>
                <a:ea typeface="Roboto" panose="02000000000000000000" pitchFamily="2" charset="0"/>
              </a:rPr>
              <a:t>Gaz</a:t>
            </a:r>
            <a:endParaRPr lang="en-BE" sz="1400" dirty="0">
              <a:latin typeface="Roboto" panose="02000000000000000000" pitchFamily="2" charset="0"/>
              <a:ea typeface="Roboto" panose="02000000000000000000" pitchFamily="2" charset="0"/>
            </a:endParaRPr>
          </a:p>
        </p:txBody>
      </p:sp>
      <p:sp>
        <p:nvSpPr>
          <p:cNvPr id="3" name="Titre 1">
            <a:extLst>
              <a:ext uri="{FF2B5EF4-FFF2-40B4-BE49-F238E27FC236}">
                <a16:creationId xmlns:a16="http://schemas.microsoft.com/office/drawing/2014/main" id="{E643B67E-A1BB-D2DE-2C1B-FDFE1F7A77BC}"/>
              </a:ext>
            </a:extLst>
          </p:cNvPr>
          <p:cNvSpPr txBox="1">
            <a:spLocks/>
          </p:cNvSpPr>
          <p:nvPr/>
        </p:nvSpPr>
        <p:spPr>
          <a:xfrm>
            <a:off x="4074889" y="5615495"/>
            <a:ext cx="270265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Eurostat</a:t>
            </a:r>
          </a:p>
        </p:txBody>
      </p:sp>
      <p:sp>
        <p:nvSpPr>
          <p:cNvPr id="9" name="Espace réservé du numéro de diapositive 8">
            <a:extLst>
              <a:ext uri="{FF2B5EF4-FFF2-40B4-BE49-F238E27FC236}">
                <a16:creationId xmlns:a16="http://schemas.microsoft.com/office/drawing/2014/main" id="{6710D44B-A4F0-EBAD-DA96-6AB8ED5F76B0}"/>
              </a:ext>
            </a:extLst>
          </p:cNvPr>
          <p:cNvSpPr>
            <a:spLocks noGrp="1"/>
          </p:cNvSpPr>
          <p:nvPr>
            <p:ph type="sldNum" sz="quarter" idx="12"/>
          </p:nvPr>
        </p:nvSpPr>
        <p:spPr/>
        <p:txBody>
          <a:bodyPr/>
          <a:lstStyle/>
          <a:p>
            <a:fld id="{534D449F-4C49-4668-836B-17D08AB72CE5}" type="slidenum">
              <a:rPr lang="fr-BE" smtClean="0"/>
              <a:t>40</a:t>
            </a:fld>
            <a:endParaRPr lang="fr-BE"/>
          </a:p>
        </p:txBody>
      </p:sp>
    </p:spTree>
    <p:extLst>
      <p:ext uri="{BB962C8B-B14F-4D97-AF65-F5344CB8AC3E}">
        <p14:creationId xmlns:p14="http://schemas.microsoft.com/office/powerpoint/2010/main" val="261039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398683"/>
            <a:ext cx="8078599" cy="951946"/>
          </a:xfrm>
        </p:spPr>
        <p:txBody>
          <a:bodyPr>
            <a:noAutofit/>
          </a:bodyPr>
          <a:lstStyle/>
          <a:p>
            <a:pPr algn="ctr"/>
            <a:r>
              <a:rPr lang="fr-BE" b="1" dirty="0">
                <a:latin typeface="Roboto" panose="02000000000000000000" pitchFamily="2" charset="0"/>
                <a:ea typeface="Roboto" panose="02000000000000000000" pitchFamily="2" charset="0"/>
              </a:rPr>
              <a:t>Divergence d'évolution des prix de l’énergie par rapport aux autres pays</a:t>
            </a:r>
            <a:endParaRPr lang="fr-BE" sz="2800" dirty="0"/>
          </a:p>
        </p:txBody>
      </p:sp>
      <p:pic>
        <p:nvPicPr>
          <p:cNvPr id="4" name="Image 3">
            <a:extLst>
              <a:ext uri="{FF2B5EF4-FFF2-40B4-BE49-F238E27FC236}">
                <a16:creationId xmlns:a16="http://schemas.microsoft.com/office/drawing/2014/main" id="{7068F532-E638-7E27-A962-257C7BAA7290}"/>
              </a:ext>
            </a:extLst>
          </p:cNvPr>
          <p:cNvPicPr>
            <a:picLocks noChangeAspect="1"/>
          </p:cNvPicPr>
          <p:nvPr/>
        </p:nvPicPr>
        <p:blipFill>
          <a:blip r:embed="rId3"/>
          <a:stretch>
            <a:fillRect/>
          </a:stretch>
        </p:blipFill>
        <p:spPr>
          <a:xfrm>
            <a:off x="0" y="2506842"/>
            <a:ext cx="4411084" cy="2880000"/>
          </a:xfrm>
          <a:prstGeom prst="rect">
            <a:avLst/>
          </a:prstGeom>
        </p:spPr>
      </p:pic>
      <p:pic>
        <p:nvPicPr>
          <p:cNvPr id="5" name="Image 4">
            <a:extLst>
              <a:ext uri="{FF2B5EF4-FFF2-40B4-BE49-F238E27FC236}">
                <a16:creationId xmlns:a16="http://schemas.microsoft.com/office/drawing/2014/main" id="{03F12F4C-B024-2EFC-A3D7-268D1A5AC4E9}"/>
              </a:ext>
            </a:extLst>
          </p:cNvPr>
          <p:cNvPicPr>
            <a:picLocks noChangeAspect="1"/>
          </p:cNvPicPr>
          <p:nvPr/>
        </p:nvPicPr>
        <p:blipFill>
          <a:blip r:embed="rId4"/>
          <a:stretch>
            <a:fillRect/>
          </a:stretch>
        </p:blipFill>
        <p:spPr>
          <a:xfrm>
            <a:off x="4572000" y="2506842"/>
            <a:ext cx="4411084" cy="2880000"/>
          </a:xfrm>
          <a:prstGeom prst="rect">
            <a:avLst/>
          </a:prstGeom>
        </p:spPr>
      </p:pic>
      <p:sp>
        <p:nvSpPr>
          <p:cNvPr id="6" name="ZoneTexte 5">
            <a:extLst>
              <a:ext uri="{FF2B5EF4-FFF2-40B4-BE49-F238E27FC236}">
                <a16:creationId xmlns:a16="http://schemas.microsoft.com/office/drawing/2014/main" id="{90FDBDAC-CE88-DDB6-D496-50BA92131F77}"/>
              </a:ext>
            </a:extLst>
          </p:cNvPr>
          <p:cNvSpPr txBox="1"/>
          <p:nvPr/>
        </p:nvSpPr>
        <p:spPr>
          <a:xfrm>
            <a:off x="160917" y="1725000"/>
            <a:ext cx="8822167" cy="369332"/>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Taux d’inflation annualisé indice des prix à la consommation harmonisé</a:t>
            </a:r>
            <a:endParaRPr lang="en-BE" dirty="0">
              <a:latin typeface="Roboto" panose="02000000000000000000" pitchFamily="2" charset="0"/>
              <a:ea typeface="Roboto" panose="02000000000000000000" pitchFamily="2" charset="0"/>
            </a:endParaRPr>
          </a:p>
        </p:txBody>
      </p:sp>
      <p:sp>
        <p:nvSpPr>
          <p:cNvPr id="7" name="ZoneTexte 6">
            <a:extLst>
              <a:ext uri="{FF2B5EF4-FFF2-40B4-BE49-F238E27FC236}">
                <a16:creationId xmlns:a16="http://schemas.microsoft.com/office/drawing/2014/main" id="{735EECAE-27F2-079E-3BD6-46242268ED85}"/>
              </a:ext>
            </a:extLst>
          </p:cNvPr>
          <p:cNvSpPr txBox="1"/>
          <p:nvPr/>
        </p:nvSpPr>
        <p:spPr>
          <a:xfrm>
            <a:off x="160916" y="2134410"/>
            <a:ext cx="4411084" cy="307777"/>
          </a:xfrm>
          <a:prstGeom prst="rect">
            <a:avLst/>
          </a:prstGeom>
          <a:noFill/>
        </p:spPr>
        <p:txBody>
          <a:bodyPr wrap="square" rtlCol="0">
            <a:spAutoFit/>
          </a:bodyPr>
          <a:lstStyle/>
          <a:p>
            <a:pPr algn="ctr"/>
            <a:r>
              <a:rPr lang="fr-FR" sz="1400" dirty="0">
                <a:latin typeface="Roboto" panose="02000000000000000000" pitchFamily="2" charset="0"/>
                <a:ea typeface="Roboto" panose="02000000000000000000" pitchFamily="2" charset="0"/>
              </a:rPr>
              <a:t>Electricité</a:t>
            </a:r>
            <a:endParaRPr lang="en-BE" sz="1400" dirty="0">
              <a:latin typeface="Roboto" panose="02000000000000000000" pitchFamily="2" charset="0"/>
              <a:ea typeface="Roboto" panose="02000000000000000000" pitchFamily="2" charset="0"/>
            </a:endParaRPr>
          </a:p>
        </p:txBody>
      </p:sp>
      <p:sp>
        <p:nvSpPr>
          <p:cNvPr id="8" name="ZoneTexte 7">
            <a:extLst>
              <a:ext uri="{FF2B5EF4-FFF2-40B4-BE49-F238E27FC236}">
                <a16:creationId xmlns:a16="http://schemas.microsoft.com/office/drawing/2014/main" id="{53F82737-F65D-1EB2-4E71-12FDF1C8261F}"/>
              </a:ext>
            </a:extLst>
          </p:cNvPr>
          <p:cNvSpPr txBox="1"/>
          <p:nvPr/>
        </p:nvSpPr>
        <p:spPr>
          <a:xfrm>
            <a:off x="4572000" y="2131310"/>
            <a:ext cx="4411084" cy="307777"/>
          </a:xfrm>
          <a:prstGeom prst="rect">
            <a:avLst/>
          </a:prstGeom>
          <a:noFill/>
        </p:spPr>
        <p:txBody>
          <a:bodyPr wrap="square" rtlCol="0">
            <a:spAutoFit/>
          </a:bodyPr>
          <a:lstStyle/>
          <a:p>
            <a:pPr algn="ctr"/>
            <a:r>
              <a:rPr lang="fr-FR" sz="1400" dirty="0">
                <a:latin typeface="Roboto" panose="02000000000000000000" pitchFamily="2" charset="0"/>
                <a:ea typeface="Roboto" panose="02000000000000000000" pitchFamily="2" charset="0"/>
              </a:rPr>
              <a:t>Gaz</a:t>
            </a:r>
            <a:endParaRPr lang="en-BE" sz="1400" dirty="0">
              <a:latin typeface="Roboto" panose="02000000000000000000" pitchFamily="2" charset="0"/>
              <a:ea typeface="Roboto" panose="02000000000000000000" pitchFamily="2" charset="0"/>
            </a:endParaRPr>
          </a:p>
        </p:txBody>
      </p:sp>
      <p:sp>
        <p:nvSpPr>
          <p:cNvPr id="3" name="Titre 1">
            <a:extLst>
              <a:ext uri="{FF2B5EF4-FFF2-40B4-BE49-F238E27FC236}">
                <a16:creationId xmlns:a16="http://schemas.microsoft.com/office/drawing/2014/main" id="{E643B67E-A1BB-D2DE-2C1B-FDFE1F7A77BC}"/>
              </a:ext>
            </a:extLst>
          </p:cNvPr>
          <p:cNvSpPr txBox="1">
            <a:spLocks/>
          </p:cNvSpPr>
          <p:nvPr/>
        </p:nvSpPr>
        <p:spPr>
          <a:xfrm>
            <a:off x="4074889" y="5615495"/>
            <a:ext cx="270265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Eurostat</a:t>
            </a:r>
          </a:p>
        </p:txBody>
      </p:sp>
      <p:sp>
        <p:nvSpPr>
          <p:cNvPr id="9" name="Espace réservé du numéro de diapositive 8">
            <a:extLst>
              <a:ext uri="{FF2B5EF4-FFF2-40B4-BE49-F238E27FC236}">
                <a16:creationId xmlns:a16="http://schemas.microsoft.com/office/drawing/2014/main" id="{6710D44B-A4F0-EBAD-DA96-6AB8ED5F76B0}"/>
              </a:ext>
            </a:extLst>
          </p:cNvPr>
          <p:cNvSpPr>
            <a:spLocks noGrp="1"/>
          </p:cNvSpPr>
          <p:nvPr>
            <p:ph type="sldNum" sz="quarter" idx="12"/>
          </p:nvPr>
        </p:nvSpPr>
        <p:spPr/>
        <p:txBody>
          <a:bodyPr/>
          <a:lstStyle/>
          <a:p>
            <a:fld id="{534D449F-4C49-4668-836B-17D08AB72CE5}" type="slidenum">
              <a:rPr lang="fr-BE" smtClean="0"/>
              <a:t>41</a:t>
            </a:fld>
            <a:endParaRPr lang="fr-BE"/>
          </a:p>
        </p:txBody>
      </p:sp>
    </p:spTree>
    <p:extLst>
      <p:ext uri="{BB962C8B-B14F-4D97-AF65-F5344CB8AC3E}">
        <p14:creationId xmlns:p14="http://schemas.microsoft.com/office/powerpoint/2010/main" val="3722066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398683"/>
            <a:ext cx="8078599" cy="951946"/>
          </a:xfrm>
        </p:spPr>
        <p:txBody>
          <a:bodyPr>
            <a:noAutofit/>
          </a:bodyPr>
          <a:lstStyle/>
          <a:p>
            <a:pPr algn="ctr"/>
            <a:r>
              <a:rPr lang="fr-BE" b="1" dirty="0">
                <a:latin typeface="Roboto" panose="02000000000000000000" pitchFamily="2" charset="0"/>
                <a:ea typeface="Roboto" panose="02000000000000000000" pitchFamily="2" charset="0"/>
              </a:rPr>
              <a:t>Divergence d'évolution des prix de l’énergie par rapport aux autres pays</a:t>
            </a:r>
            <a:endParaRPr lang="fr-BE" sz="2800" dirty="0"/>
          </a:p>
        </p:txBody>
      </p:sp>
      <p:pic>
        <p:nvPicPr>
          <p:cNvPr id="4" name="Image 3">
            <a:extLst>
              <a:ext uri="{FF2B5EF4-FFF2-40B4-BE49-F238E27FC236}">
                <a16:creationId xmlns:a16="http://schemas.microsoft.com/office/drawing/2014/main" id="{7068F532-E638-7E27-A962-257C7BAA7290}"/>
              </a:ext>
            </a:extLst>
          </p:cNvPr>
          <p:cNvPicPr>
            <a:picLocks noChangeAspect="1"/>
          </p:cNvPicPr>
          <p:nvPr/>
        </p:nvPicPr>
        <p:blipFill>
          <a:blip r:embed="rId3"/>
          <a:stretch>
            <a:fillRect/>
          </a:stretch>
        </p:blipFill>
        <p:spPr>
          <a:xfrm>
            <a:off x="0" y="2506842"/>
            <a:ext cx="4411084" cy="2880000"/>
          </a:xfrm>
          <a:prstGeom prst="rect">
            <a:avLst/>
          </a:prstGeom>
        </p:spPr>
      </p:pic>
      <p:pic>
        <p:nvPicPr>
          <p:cNvPr id="5" name="Image 4">
            <a:extLst>
              <a:ext uri="{FF2B5EF4-FFF2-40B4-BE49-F238E27FC236}">
                <a16:creationId xmlns:a16="http://schemas.microsoft.com/office/drawing/2014/main" id="{03F12F4C-B024-2EFC-A3D7-268D1A5AC4E9}"/>
              </a:ext>
            </a:extLst>
          </p:cNvPr>
          <p:cNvPicPr>
            <a:picLocks noChangeAspect="1"/>
          </p:cNvPicPr>
          <p:nvPr/>
        </p:nvPicPr>
        <p:blipFill>
          <a:blip r:embed="rId4"/>
          <a:stretch>
            <a:fillRect/>
          </a:stretch>
        </p:blipFill>
        <p:spPr>
          <a:xfrm>
            <a:off x="4572000" y="2506842"/>
            <a:ext cx="4411084" cy="2880000"/>
          </a:xfrm>
          <a:prstGeom prst="rect">
            <a:avLst/>
          </a:prstGeom>
        </p:spPr>
      </p:pic>
      <p:sp>
        <p:nvSpPr>
          <p:cNvPr id="6" name="ZoneTexte 5">
            <a:extLst>
              <a:ext uri="{FF2B5EF4-FFF2-40B4-BE49-F238E27FC236}">
                <a16:creationId xmlns:a16="http://schemas.microsoft.com/office/drawing/2014/main" id="{90FDBDAC-CE88-DDB6-D496-50BA92131F77}"/>
              </a:ext>
            </a:extLst>
          </p:cNvPr>
          <p:cNvSpPr txBox="1"/>
          <p:nvPr/>
        </p:nvSpPr>
        <p:spPr>
          <a:xfrm>
            <a:off x="160917" y="1725000"/>
            <a:ext cx="8822167" cy="369332"/>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Taux d’inflation annualisé indice des prix à la consommation harmonisé</a:t>
            </a:r>
            <a:endParaRPr lang="en-BE" dirty="0">
              <a:latin typeface="Roboto" panose="02000000000000000000" pitchFamily="2" charset="0"/>
              <a:ea typeface="Roboto" panose="02000000000000000000" pitchFamily="2" charset="0"/>
            </a:endParaRPr>
          </a:p>
        </p:txBody>
      </p:sp>
      <p:sp>
        <p:nvSpPr>
          <p:cNvPr id="7" name="ZoneTexte 6">
            <a:extLst>
              <a:ext uri="{FF2B5EF4-FFF2-40B4-BE49-F238E27FC236}">
                <a16:creationId xmlns:a16="http://schemas.microsoft.com/office/drawing/2014/main" id="{735EECAE-27F2-079E-3BD6-46242268ED85}"/>
              </a:ext>
            </a:extLst>
          </p:cNvPr>
          <p:cNvSpPr txBox="1"/>
          <p:nvPr/>
        </p:nvSpPr>
        <p:spPr>
          <a:xfrm>
            <a:off x="160916" y="2134410"/>
            <a:ext cx="4411084" cy="307777"/>
          </a:xfrm>
          <a:prstGeom prst="rect">
            <a:avLst/>
          </a:prstGeom>
          <a:noFill/>
        </p:spPr>
        <p:txBody>
          <a:bodyPr wrap="square" rtlCol="0">
            <a:spAutoFit/>
          </a:bodyPr>
          <a:lstStyle/>
          <a:p>
            <a:pPr algn="ctr"/>
            <a:r>
              <a:rPr lang="fr-FR" sz="1400" dirty="0">
                <a:latin typeface="Roboto" panose="02000000000000000000" pitchFamily="2" charset="0"/>
                <a:ea typeface="Roboto" panose="02000000000000000000" pitchFamily="2" charset="0"/>
              </a:rPr>
              <a:t>Electricité</a:t>
            </a:r>
            <a:endParaRPr lang="en-BE" sz="1400" dirty="0">
              <a:latin typeface="Roboto" panose="02000000000000000000" pitchFamily="2" charset="0"/>
              <a:ea typeface="Roboto" panose="02000000000000000000" pitchFamily="2" charset="0"/>
            </a:endParaRPr>
          </a:p>
        </p:txBody>
      </p:sp>
      <p:sp>
        <p:nvSpPr>
          <p:cNvPr id="8" name="ZoneTexte 7">
            <a:extLst>
              <a:ext uri="{FF2B5EF4-FFF2-40B4-BE49-F238E27FC236}">
                <a16:creationId xmlns:a16="http://schemas.microsoft.com/office/drawing/2014/main" id="{53F82737-F65D-1EB2-4E71-12FDF1C8261F}"/>
              </a:ext>
            </a:extLst>
          </p:cNvPr>
          <p:cNvSpPr txBox="1"/>
          <p:nvPr/>
        </p:nvSpPr>
        <p:spPr>
          <a:xfrm>
            <a:off x="4572000" y="2131310"/>
            <a:ext cx="4411084" cy="307777"/>
          </a:xfrm>
          <a:prstGeom prst="rect">
            <a:avLst/>
          </a:prstGeom>
          <a:noFill/>
        </p:spPr>
        <p:txBody>
          <a:bodyPr wrap="square" rtlCol="0">
            <a:spAutoFit/>
          </a:bodyPr>
          <a:lstStyle/>
          <a:p>
            <a:pPr algn="ctr"/>
            <a:r>
              <a:rPr lang="fr-FR" sz="1400" dirty="0">
                <a:latin typeface="Roboto" panose="02000000000000000000" pitchFamily="2" charset="0"/>
                <a:ea typeface="Roboto" panose="02000000000000000000" pitchFamily="2" charset="0"/>
              </a:rPr>
              <a:t>Gaz</a:t>
            </a:r>
            <a:endParaRPr lang="en-BE" sz="1400" dirty="0">
              <a:latin typeface="Roboto" panose="02000000000000000000" pitchFamily="2" charset="0"/>
              <a:ea typeface="Roboto" panose="02000000000000000000" pitchFamily="2" charset="0"/>
            </a:endParaRPr>
          </a:p>
        </p:txBody>
      </p:sp>
      <p:sp>
        <p:nvSpPr>
          <p:cNvPr id="3" name="Titre 1">
            <a:extLst>
              <a:ext uri="{FF2B5EF4-FFF2-40B4-BE49-F238E27FC236}">
                <a16:creationId xmlns:a16="http://schemas.microsoft.com/office/drawing/2014/main" id="{E643B67E-A1BB-D2DE-2C1B-FDFE1F7A77BC}"/>
              </a:ext>
            </a:extLst>
          </p:cNvPr>
          <p:cNvSpPr txBox="1">
            <a:spLocks/>
          </p:cNvSpPr>
          <p:nvPr/>
        </p:nvSpPr>
        <p:spPr>
          <a:xfrm>
            <a:off x="4074889" y="5615495"/>
            <a:ext cx="270265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Eurostat</a:t>
            </a:r>
          </a:p>
        </p:txBody>
      </p:sp>
      <p:sp>
        <p:nvSpPr>
          <p:cNvPr id="9" name="Espace réservé du numéro de diapositive 8">
            <a:extLst>
              <a:ext uri="{FF2B5EF4-FFF2-40B4-BE49-F238E27FC236}">
                <a16:creationId xmlns:a16="http://schemas.microsoft.com/office/drawing/2014/main" id="{6710D44B-A4F0-EBAD-DA96-6AB8ED5F76B0}"/>
              </a:ext>
            </a:extLst>
          </p:cNvPr>
          <p:cNvSpPr>
            <a:spLocks noGrp="1"/>
          </p:cNvSpPr>
          <p:nvPr>
            <p:ph type="sldNum" sz="quarter" idx="12"/>
          </p:nvPr>
        </p:nvSpPr>
        <p:spPr/>
        <p:txBody>
          <a:bodyPr/>
          <a:lstStyle/>
          <a:p>
            <a:fld id="{534D449F-4C49-4668-836B-17D08AB72CE5}" type="slidenum">
              <a:rPr lang="fr-BE" smtClean="0"/>
              <a:t>42</a:t>
            </a:fld>
            <a:endParaRPr lang="fr-BE"/>
          </a:p>
        </p:txBody>
      </p:sp>
    </p:spTree>
    <p:extLst>
      <p:ext uri="{BB962C8B-B14F-4D97-AF65-F5344CB8AC3E}">
        <p14:creationId xmlns:p14="http://schemas.microsoft.com/office/powerpoint/2010/main" val="1389419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0FDBDAC-CE88-DDB6-D496-50BA92131F77}"/>
              </a:ext>
            </a:extLst>
          </p:cNvPr>
          <p:cNvSpPr txBox="1"/>
          <p:nvPr/>
        </p:nvSpPr>
        <p:spPr>
          <a:xfrm>
            <a:off x="160916" y="1299866"/>
            <a:ext cx="8822167" cy="584775"/>
          </a:xfrm>
          <a:prstGeom prst="rect">
            <a:avLst/>
          </a:prstGeom>
          <a:noFill/>
        </p:spPr>
        <p:txBody>
          <a:bodyPr wrap="square" rtlCol="0">
            <a:spAutoFit/>
          </a:bodyPr>
          <a:lstStyle/>
          <a:p>
            <a:pPr algn="ctr"/>
            <a:r>
              <a:rPr lang="fr-FR" sz="1600" dirty="0">
                <a:latin typeface="Roboto" panose="02000000000000000000" pitchFamily="2" charset="0"/>
                <a:ea typeface="Roboto" panose="02000000000000000000" pitchFamily="2" charset="0"/>
              </a:rPr>
              <a:t>Taux d’inflation annualisé indice des prix à la consommation harmonisé : combustibles liquides et carburants et lubrifiants pour les véhicules personnels</a:t>
            </a:r>
            <a:endParaRPr lang="en-BE" sz="1600" dirty="0">
              <a:latin typeface="Roboto" panose="02000000000000000000" pitchFamily="2" charset="0"/>
              <a:ea typeface="Roboto" panose="02000000000000000000" pitchFamily="2" charset="0"/>
            </a:endParaRPr>
          </a:p>
        </p:txBody>
      </p:sp>
      <p:pic>
        <p:nvPicPr>
          <p:cNvPr id="3" name="Image 2">
            <a:extLst>
              <a:ext uri="{FF2B5EF4-FFF2-40B4-BE49-F238E27FC236}">
                <a16:creationId xmlns:a16="http://schemas.microsoft.com/office/drawing/2014/main" id="{8E0613E6-E247-1F42-FB8D-2A9F9C573FA0}"/>
              </a:ext>
            </a:extLst>
          </p:cNvPr>
          <p:cNvPicPr>
            <a:picLocks noChangeAspect="1"/>
          </p:cNvPicPr>
          <p:nvPr/>
        </p:nvPicPr>
        <p:blipFill>
          <a:blip r:embed="rId3"/>
          <a:stretch>
            <a:fillRect/>
          </a:stretch>
        </p:blipFill>
        <p:spPr>
          <a:xfrm>
            <a:off x="1191901" y="1802128"/>
            <a:ext cx="6616626" cy="4320000"/>
          </a:xfrm>
          <a:prstGeom prst="rect">
            <a:avLst/>
          </a:prstGeom>
        </p:spPr>
      </p:pic>
      <p:sp>
        <p:nvSpPr>
          <p:cNvPr id="7" name="Titre 1">
            <a:extLst>
              <a:ext uri="{FF2B5EF4-FFF2-40B4-BE49-F238E27FC236}">
                <a16:creationId xmlns:a16="http://schemas.microsoft.com/office/drawing/2014/main" id="{018A9601-3D3C-B1F7-7773-7EAA890D11C6}"/>
              </a:ext>
            </a:extLst>
          </p:cNvPr>
          <p:cNvSpPr>
            <a:spLocks noGrp="1"/>
          </p:cNvSpPr>
          <p:nvPr>
            <p:ph type="title"/>
          </p:nvPr>
        </p:nvSpPr>
        <p:spPr>
          <a:xfrm>
            <a:off x="762732" y="118026"/>
            <a:ext cx="8078599" cy="951946"/>
          </a:xfrm>
        </p:spPr>
        <p:txBody>
          <a:bodyPr>
            <a:noAutofit/>
          </a:bodyPr>
          <a:lstStyle/>
          <a:p>
            <a:pPr algn="ctr"/>
            <a:r>
              <a:rPr lang="fr-BE" b="1" dirty="0">
                <a:latin typeface="Roboto" panose="02000000000000000000" pitchFamily="2" charset="0"/>
                <a:ea typeface="Roboto" panose="02000000000000000000" pitchFamily="2" charset="0"/>
              </a:rPr>
              <a:t>Divergence d'évolution des prix de l’énergie par rapport aux autres pays</a:t>
            </a:r>
            <a:endParaRPr lang="fr-BE" sz="2800" dirty="0"/>
          </a:p>
        </p:txBody>
      </p:sp>
      <p:sp>
        <p:nvSpPr>
          <p:cNvPr id="2" name="Titre 1">
            <a:extLst>
              <a:ext uri="{FF2B5EF4-FFF2-40B4-BE49-F238E27FC236}">
                <a16:creationId xmlns:a16="http://schemas.microsoft.com/office/drawing/2014/main" id="{C5008B11-FEFC-62A0-C007-A5E544A7AD17}"/>
              </a:ext>
            </a:extLst>
          </p:cNvPr>
          <p:cNvSpPr txBox="1">
            <a:spLocks/>
          </p:cNvSpPr>
          <p:nvPr/>
        </p:nvSpPr>
        <p:spPr>
          <a:xfrm>
            <a:off x="4053074" y="6122128"/>
            <a:ext cx="1497914"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Eurostat</a:t>
            </a:r>
          </a:p>
        </p:txBody>
      </p:sp>
      <p:sp>
        <p:nvSpPr>
          <p:cNvPr id="4" name="Espace réservé du numéro de diapositive 3">
            <a:extLst>
              <a:ext uri="{FF2B5EF4-FFF2-40B4-BE49-F238E27FC236}">
                <a16:creationId xmlns:a16="http://schemas.microsoft.com/office/drawing/2014/main" id="{C7BAF492-FBDF-7209-9B31-B0A3996480A9}"/>
              </a:ext>
            </a:extLst>
          </p:cNvPr>
          <p:cNvSpPr>
            <a:spLocks noGrp="1"/>
          </p:cNvSpPr>
          <p:nvPr>
            <p:ph type="sldNum" sz="quarter" idx="12"/>
          </p:nvPr>
        </p:nvSpPr>
        <p:spPr/>
        <p:txBody>
          <a:bodyPr/>
          <a:lstStyle/>
          <a:p>
            <a:fld id="{534D449F-4C49-4668-836B-17D08AB72CE5}" type="slidenum">
              <a:rPr lang="fr-BE" smtClean="0"/>
              <a:t>43</a:t>
            </a:fld>
            <a:endParaRPr lang="fr-BE"/>
          </a:p>
        </p:txBody>
      </p:sp>
    </p:spTree>
    <p:extLst>
      <p:ext uri="{BB962C8B-B14F-4D97-AF65-F5344CB8AC3E}">
        <p14:creationId xmlns:p14="http://schemas.microsoft.com/office/powerpoint/2010/main" val="878567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018A9601-3D3C-B1F7-7773-7EAA890D11C6}"/>
              </a:ext>
            </a:extLst>
          </p:cNvPr>
          <p:cNvSpPr>
            <a:spLocks noGrp="1"/>
          </p:cNvSpPr>
          <p:nvPr>
            <p:ph type="title"/>
          </p:nvPr>
        </p:nvSpPr>
        <p:spPr>
          <a:xfrm>
            <a:off x="762732" y="118026"/>
            <a:ext cx="8078599" cy="951946"/>
          </a:xfrm>
        </p:spPr>
        <p:txBody>
          <a:bodyPr>
            <a:noAutofit/>
          </a:bodyPr>
          <a:lstStyle/>
          <a:p>
            <a:pPr algn="ctr"/>
            <a:r>
              <a:rPr lang="fr-BE" b="1" dirty="0">
                <a:latin typeface="Roboto" panose="02000000000000000000" pitchFamily="2" charset="0"/>
                <a:ea typeface="Roboto" panose="02000000000000000000" pitchFamily="2" charset="0"/>
              </a:rPr>
              <a:t>Divergence d'évolution des prix de l’énergie par rapport aux autres pays</a:t>
            </a:r>
            <a:endParaRPr lang="fr-BE" sz="2800" dirty="0">
              <a:solidFill>
                <a:srgbClr val="FF0000"/>
              </a:solidFill>
            </a:endParaRPr>
          </a:p>
        </p:txBody>
      </p:sp>
      <p:sp>
        <p:nvSpPr>
          <p:cNvPr id="2" name="Titre 1">
            <a:extLst>
              <a:ext uri="{FF2B5EF4-FFF2-40B4-BE49-F238E27FC236}">
                <a16:creationId xmlns:a16="http://schemas.microsoft.com/office/drawing/2014/main" id="{C5008B11-FEFC-62A0-C007-A5E544A7AD17}"/>
              </a:ext>
            </a:extLst>
          </p:cNvPr>
          <p:cNvSpPr txBox="1">
            <a:spLocks/>
          </p:cNvSpPr>
          <p:nvPr/>
        </p:nvSpPr>
        <p:spPr>
          <a:xfrm>
            <a:off x="1179822" y="6022836"/>
            <a:ext cx="270265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endParaRPr lang="fr-FR" sz="1400" dirty="0"/>
          </a:p>
        </p:txBody>
      </p:sp>
      <p:pic>
        <p:nvPicPr>
          <p:cNvPr id="4" name="Image 3">
            <a:extLst>
              <a:ext uri="{FF2B5EF4-FFF2-40B4-BE49-F238E27FC236}">
                <a16:creationId xmlns:a16="http://schemas.microsoft.com/office/drawing/2014/main" id="{1F009970-0037-2814-03CD-A05DBCD499B6}"/>
              </a:ext>
            </a:extLst>
          </p:cNvPr>
          <p:cNvPicPr>
            <a:picLocks noChangeAspect="1"/>
          </p:cNvPicPr>
          <p:nvPr/>
        </p:nvPicPr>
        <p:blipFill>
          <a:blip r:embed="rId3"/>
          <a:stretch>
            <a:fillRect/>
          </a:stretch>
        </p:blipFill>
        <p:spPr>
          <a:xfrm>
            <a:off x="1179822" y="1128934"/>
            <a:ext cx="6784355" cy="4893902"/>
          </a:xfrm>
          <a:prstGeom prst="rect">
            <a:avLst/>
          </a:prstGeom>
        </p:spPr>
      </p:pic>
      <p:sp>
        <p:nvSpPr>
          <p:cNvPr id="3" name="Espace réservé du numéro de diapositive 2">
            <a:extLst>
              <a:ext uri="{FF2B5EF4-FFF2-40B4-BE49-F238E27FC236}">
                <a16:creationId xmlns:a16="http://schemas.microsoft.com/office/drawing/2014/main" id="{745AE4B5-C015-720D-4A47-256CB93D2CF9}"/>
              </a:ext>
            </a:extLst>
          </p:cNvPr>
          <p:cNvSpPr>
            <a:spLocks noGrp="1"/>
          </p:cNvSpPr>
          <p:nvPr>
            <p:ph type="sldNum" sz="quarter" idx="12"/>
          </p:nvPr>
        </p:nvSpPr>
        <p:spPr/>
        <p:txBody>
          <a:bodyPr/>
          <a:lstStyle/>
          <a:p>
            <a:fld id="{534D449F-4C49-4668-836B-17D08AB72CE5}" type="slidenum">
              <a:rPr lang="fr-BE" smtClean="0"/>
              <a:t>44</a:t>
            </a:fld>
            <a:endParaRPr lang="fr-BE"/>
          </a:p>
        </p:txBody>
      </p:sp>
      <p:sp>
        <p:nvSpPr>
          <p:cNvPr id="6" name="ZoneTexte 5">
            <a:extLst>
              <a:ext uri="{FF2B5EF4-FFF2-40B4-BE49-F238E27FC236}">
                <a16:creationId xmlns:a16="http://schemas.microsoft.com/office/drawing/2014/main" id="{09C60D5D-87B7-C2EF-767B-EE05D0E3CDE3}"/>
              </a:ext>
            </a:extLst>
          </p:cNvPr>
          <p:cNvSpPr txBox="1"/>
          <p:nvPr/>
        </p:nvSpPr>
        <p:spPr>
          <a:xfrm>
            <a:off x="3856172" y="6052804"/>
            <a:ext cx="1891717" cy="307777"/>
          </a:xfrm>
          <a:prstGeom prst="rect">
            <a:avLst/>
          </a:prstGeom>
          <a:noFill/>
        </p:spPr>
        <p:txBody>
          <a:bodyPr wrap="square">
            <a:spAutoFit/>
          </a:bodyPr>
          <a:lstStyle/>
          <a:p>
            <a:r>
              <a:rPr lang="en-US" sz="1400" dirty="0">
                <a:effectLst/>
                <a:latin typeface="Roboto" panose="02000000000000000000" pitchFamily="2" charset="0"/>
                <a:ea typeface="Roboto" panose="02000000000000000000" pitchFamily="2" charset="0"/>
                <a:cs typeface="Times New Roman" panose="02020603050405020304" pitchFamily="18" charset="0"/>
              </a:rPr>
              <a:t>Source: ACER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43400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018A9601-3D3C-B1F7-7773-7EAA890D11C6}"/>
              </a:ext>
            </a:extLst>
          </p:cNvPr>
          <p:cNvSpPr>
            <a:spLocks noGrp="1"/>
          </p:cNvSpPr>
          <p:nvPr>
            <p:ph type="title"/>
          </p:nvPr>
        </p:nvSpPr>
        <p:spPr>
          <a:xfrm>
            <a:off x="762732" y="118026"/>
            <a:ext cx="8078599" cy="951946"/>
          </a:xfrm>
        </p:spPr>
        <p:txBody>
          <a:bodyPr>
            <a:noAutofit/>
          </a:bodyPr>
          <a:lstStyle/>
          <a:p>
            <a:pPr algn="ctr"/>
            <a:r>
              <a:rPr lang="fr-BE" b="1" dirty="0">
                <a:latin typeface="Roboto" panose="02000000000000000000" pitchFamily="2" charset="0"/>
                <a:ea typeface="Roboto" panose="02000000000000000000" pitchFamily="2" charset="0"/>
              </a:rPr>
              <a:t>Divergence d'évolution des prix de l’énergie par rapport aux autres pays</a:t>
            </a:r>
            <a:endParaRPr lang="fr-BE" sz="2800" dirty="0">
              <a:solidFill>
                <a:srgbClr val="FF0000"/>
              </a:solidFill>
            </a:endParaRPr>
          </a:p>
        </p:txBody>
      </p:sp>
      <p:sp>
        <p:nvSpPr>
          <p:cNvPr id="2" name="Titre 1">
            <a:extLst>
              <a:ext uri="{FF2B5EF4-FFF2-40B4-BE49-F238E27FC236}">
                <a16:creationId xmlns:a16="http://schemas.microsoft.com/office/drawing/2014/main" id="{C5008B11-FEFC-62A0-C007-A5E544A7AD17}"/>
              </a:ext>
            </a:extLst>
          </p:cNvPr>
          <p:cNvSpPr txBox="1">
            <a:spLocks/>
          </p:cNvSpPr>
          <p:nvPr/>
        </p:nvSpPr>
        <p:spPr>
          <a:xfrm>
            <a:off x="4070959" y="6039614"/>
            <a:ext cx="1372435"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CREG</a:t>
            </a:r>
          </a:p>
        </p:txBody>
      </p:sp>
      <p:pic>
        <p:nvPicPr>
          <p:cNvPr id="3" name="Image 2">
            <a:extLst>
              <a:ext uri="{FF2B5EF4-FFF2-40B4-BE49-F238E27FC236}">
                <a16:creationId xmlns:a16="http://schemas.microsoft.com/office/drawing/2014/main" id="{CEEFE592-A11B-14E8-17BC-CAD35E055568}"/>
              </a:ext>
            </a:extLst>
          </p:cNvPr>
          <p:cNvPicPr>
            <a:picLocks noChangeAspect="1"/>
          </p:cNvPicPr>
          <p:nvPr/>
        </p:nvPicPr>
        <p:blipFill>
          <a:blip r:embed="rId3"/>
          <a:stretch>
            <a:fillRect/>
          </a:stretch>
        </p:blipFill>
        <p:spPr>
          <a:xfrm>
            <a:off x="1099317" y="1719614"/>
            <a:ext cx="6632542" cy="4320000"/>
          </a:xfrm>
          <a:prstGeom prst="rect">
            <a:avLst/>
          </a:prstGeom>
        </p:spPr>
      </p:pic>
      <p:sp>
        <p:nvSpPr>
          <p:cNvPr id="4" name="ZoneTexte 3">
            <a:extLst>
              <a:ext uri="{FF2B5EF4-FFF2-40B4-BE49-F238E27FC236}">
                <a16:creationId xmlns:a16="http://schemas.microsoft.com/office/drawing/2014/main" id="{0C7EA668-4E14-E8E4-B46B-22727B346BA9}"/>
              </a:ext>
            </a:extLst>
          </p:cNvPr>
          <p:cNvSpPr txBox="1"/>
          <p:nvPr/>
        </p:nvSpPr>
        <p:spPr>
          <a:xfrm>
            <a:off x="160916" y="1299866"/>
            <a:ext cx="8822167" cy="338554"/>
          </a:xfrm>
          <a:prstGeom prst="rect">
            <a:avLst/>
          </a:prstGeom>
          <a:noFill/>
        </p:spPr>
        <p:txBody>
          <a:bodyPr wrap="square" rtlCol="0">
            <a:spAutoFit/>
          </a:bodyPr>
          <a:lstStyle/>
          <a:p>
            <a:pPr algn="ctr"/>
            <a:r>
              <a:rPr lang="fr-FR" sz="1600" dirty="0">
                <a:latin typeface="Roboto" panose="02000000000000000000" pitchFamily="2" charset="0"/>
                <a:ea typeface="Roboto" panose="02000000000000000000" pitchFamily="2" charset="0"/>
              </a:rPr>
              <a:t>Évolution du prix de l’électricité pour les PME</a:t>
            </a:r>
            <a:endParaRPr lang="en-BE" sz="1600" dirty="0">
              <a:latin typeface="Roboto" panose="02000000000000000000" pitchFamily="2" charset="0"/>
              <a:ea typeface="Roboto" panose="02000000000000000000" pitchFamily="2" charset="0"/>
            </a:endParaRPr>
          </a:p>
        </p:txBody>
      </p:sp>
      <p:sp>
        <p:nvSpPr>
          <p:cNvPr id="5" name="Espace réservé du numéro de diapositive 4">
            <a:extLst>
              <a:ext uri="{FF2B5EF4-FFF2-40B4-BE49-F238E27FC236}">
                <a16:creationId xmlns:a16="http://schemas.microsoft.com/office/drawing/2014/main" id="{8015DF1F-87DE-7246-3B36-3A133045F2CB}"/>
              </a:ext>
            </a:extLst>
          </p:cNvPr>
          <p:cNvSpPr>
            <a:spLocks noGrp="1"/>
          </p:cNvSpPr>
          <p:nvPr>
            <p:ph type="sldNum" sz="quarter" idx="12"/>
          </p:nvPr>
        </p:nvSpPr>
        <p:spPr/>
        <p:txBody>
          <a:bodyPr/>
          <a:lstStyle/>
          <a:p>
            <a:fld id="{534D449F-4C49-4668-836B-17D08AB72CE5}" type="slidenum">
              <a:rPr lang="fr-BE" smtClean="0"/>
              <a:t>45</a:t>
            </a:fld>
            <a:endParaRPr lang="fr-BE"/>
          </a:p>
        </p:txBody>
      </p:sp>
    </p:spTree>
    <p:extLst>
      <p:ext uri="{BB962C8B-B14F-4D97-AF65-F5344CB8AC3E}">
        <p14:creationId xmlns:p14="http://schemas.microsoft.com/office/powerpoint/2010/main" val="1800537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018A9601-3D3C-B1F7-7773-7EAA890D11C6}"/>
              </a:ext>
            </a:extLst>
          </p:cNvPr>
          <p:cNvSpPr>
            <a:spLocks noGrp="1"/>
          </p:cNvSpPr>
          <p:nvPr>
            <p:ph type="title"/>
          </p:nvPr>
        </p:nvSpPr>
        <p:spPr>
          <a:xfrm>
            <a:off x="762732" y="118026"/>
            <a:ext cx="8078599" cy="951946"/>
          </a:xfrm>
        </p:spPr>
        <p:txBody>
          <a:bodyPr>
            <a:noAutofit/>
          </a:bodyPr>
          <a:lstStyle/>
          <a:p>
            <a:pPr algn="ctr"/>
            <a:r>
              <a:rPr lang="fr-BE" b="1" dirty="0">
                <a:latin typeface="Roboto" panose="02000000000000000000" pitchFamily="2" charset="0"/>
                <a:ea typeface="Roboto" panose="02000000000000000000" pitchFamily="2" charset="0"/>
              </a:rPr>
              <a:t>Divergence d'évolution des prix de l’énergie par rapport aux autres pays</a:t>
            </a:r>
            <a:endParaRPr lang="fr-BE" sz="2800" dirty="0">
              <a:solidFill>
                <a:srgbClr val="FF0000"/>
              </a:solidFill>
            </a:endParaRPr>
          </a:p>
        </p:txBody>
      </p:sp>
      <p:sp>
        <p:nvSpPr>
          <p:cNvPr id="2" name="Titre 1">
            <a:extLst>
              <a:ext uri="{FF2B5EF4-FFF2-40B4-BE49-F238E27FC236}">
                <a16:creationId xmlns:a16="http://schemas.microsoft.com/office/drawing/2014/main" id="{C5008B11-FEFC-62A0-C007-A5E544A7AD17}"/>
              </a:ext>
            </a:extLst>
          </p:cNvPr>
          <p:cNvSpPr txBox="1">
            <a:spLocks/>
          </p:cNvSpPr>
          <p:nvPr/>
        </p:nvSpPr>
        <p:spPr>
          <a:xfrm>
            <a:off x="4087019" y="5995337"/>
            <a:ext cx="270265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CREG</a:t>
            </a:r>
          </a:p>
        </p:txBody>
      </p:sp>
      <p:pic>
        <p:nvPicPr>
          <p:cNvPr id="3" name="Image 2">
            <a:extLst>
              <a:ext uri="{FF2B5EF4-FFF2-40B4-BE49-F238E27FC236}">
                <a16:creationId xmlns:a16="http://schemas.microsoft.com/office/drawing/2014/main" id="{240473B8-7D89-7A18-202F-4832773530C6}"/>
              </a:ext>
            </a:extLst>
          </p:cNvPr>
          <p:cNvPicPr>
            <a:picLocks noChangeAspect="1"/>
          </p:cNvPicPr>
          <p:nvPr/>
        </p:nvPicPr>
        <p:blipFill>
          <a:blip r:embed="rId3"/>
          <a:stretch>
            <a:fillRect/>
          </a:stretch>
        </p:blipFill>
        <p:spPr>
          <a:xfrm>
            <a:off x="1099317" y="1675337"/>
            <a:ext cx="6632542" cy="4320000"/>
          </a:xfrm>
          <a:prstGeom prst="rect">
            <a:avLst/>
          </a:prstGeom>
        </p:spPr>
      </p:pic>
      <p:sp>
        <p:nvSpPr>
          <p:cNvPr id="4" name="ZoneTexte 3">
            <a:extLst>
              <a:ext uri="{FF2B5EF4-FFF2-40B4-BE49-F238E27FC236}">
                <a16:creationId xmlns:a16="http://schemas.microsoft.com/office/drawing/2014/main" id="{248DB3CD-2C0B-94FF-368C-C2D11165AF5A}"/>
              </a:ext>
            </a:extLst>
          </p:cNvPr>
          <p:cNvSpPr txBox="1"/>
          <p:nvPr/>
        </p:nvSpPr>
        <p:spPr>
          <a:xfrm>
            <a:off x="160916" y="1299866"/>
            <a:ext cx="8822167" cy="338554"/>
          </a:xfrm>
          <a:prstGeom prst="rect">
            <a:avLst/>
          </a:prstGeom>
          <a:noFill/>
        </p:spPr>
        <p:txBody>
          <a:bodyPr wrap="square" rtlCol="0">
            <a:spAutoFit/>
          </a:bodyPr>
          <a:lstStyle/>
          <a:p>
            <a:pPr algn="ctr"/>
            <a:r>
              <a:rPr lang="fr-FR" sz="1600" dirty="0">
                <a:latin typeface="Roboto" panose="02000000000000000000" pitchFamily="2" charset="0"/>
                <a:ea typeface="Roboto" panose="02000000000000000000" pitchFamily="2" charset="0"/>
              </a:rPr>
              <a:t>Évolution du prix du gaz pour les PME</a:t>
            </a:r>
            <a:endParaRPr lang="en-BE" sz="1600" dirty="0">
              <a:latin typeface="Roboto" panose="02000000000000000000" pitchFamily="2" charset="0"/>
              <a:ea typeface="Roboto" panose="02000000000000000000" pitchFamily="2" charset="0"/>
            </a:endParaRPr>
          </a:p>
        </p:txBody>
      </p:sp>
      <p:sp>
        <p:nvSpPr>
          <p:cNvPr id="5" name="Espace réservé du numéro de diapositive 4">
            <a:extLst>
              <a:ext uri="{FF2B5EF4-FFF2-40B4-BE49-F238E27FC236}">
                <a16:creationId xmlns:a16="http://schemas.microsoft.com/office/drawing/2014/main" id="{C7CB8F9C-1913-7257-22C5-E1EF8F196FE0}"/>
              </a:ext>
            </a:extLst>
          </p:cNvPr>
          <p:cNvSpPr>
            <a:spLocks noGrp="1"/>
          </p:cNvSpPr>
          <p:nvPr>
            <p:ph type="sldNum" sz="quarter" idx="12"/>
          </p:nvPr>
        </p:nvSpPr>
        <p:spPr/>
        <p:txBody>
          <a:bodyPr/>
          <a:lstStyle/>
          <a:p>
            <a:fld id="{534D449F-4C49-4668-836B-17D08AB72CE5}" type="slidenum">
              <a:rPr lang="fr-BE" smtClean="0"/>
              <a:t>46</a:t>
            </a:fld>
            <a:endParaRPr lang="fr-BE"/>
          </a:p>
        </p:txBody>
      </p:sp>
    </p:spTree>
    <p:extLst>
      <p:ext uri="{BB962C8B-B14F-4D97-AF65-F5344CB8AC3E}">
        <p14:creationId xmlns:p14="http://schemas.microsoft.com/office/powerpoint/2010/main" val="3766746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0FDBDAC-CE88-DDB6-D496-50BA92131F77}"/>
              </a:ext>
            </a:extLst>
          </p:cNvPr>
          <p:cNvSpPr txBox="1"/>
          <p:nvPr/>
        </p:nvSpPr>
        <p:spPr>
          <a:xfrm>
            <a:off x="160916" y="1627036"/>
            <a:ext cx="8822167" cy="400110"/>
          </a:xfrm>
          <a:prstGeom prst="rect">
            <a:avLst/>
          </a:prstGeom>
          <a:noFill/>
        </p:spPr>
        <p:txBody>
          <a:bodyPr wrap="square" rtlCol="0">
            <a:spAutoFit/>
          </a:bodyPr>
          <a:lstStyle/>
          <a:p>
            <a:pPr algn="ctr"/>
            <a:r>
              <a:rPr lang="fr-FR" sz="2000" b="1" dirty="0">
                <a:latin typeface="Roboto" panose="02000000000000000000" pitchFamily="2" charset="0"/>
                <a:ea typeface="Roboto" panose="02000000000000000000" pitchFamily="2" charset="0"/>
              </a:rPr>
              <a:t>Mesures de soutien aux entreprises depuis la hausse des prix de l’énergie</a:t>
            </a:r>
            <a:endParaRPr lang="en-BE" sz="2000" b="1" dirty="0">
              <a:latin typeface="Roboto" panose="02000000000000000000" pitchFamily="2" charset="0"/>
              <a:ea typeface="Roboto" panose="02000000000000000000" pitchFamily="2" charset="0"/>
            </a:endParaRPr>
          </a:p>
        </p:txBody>
      </p:sp>
      <p:sp>
        <p:nvSpPr>
          <p:cNvPr id="7" name="Titre 1">
            <a:extLst>
              <a:ext uri="{FF2B5EF4-FFF2-40B4-BE49-F238E27FC236}">
                <a16:creationId xmlns:a16="http://schemas.microsoft.com/office/drawing/2014/main" id="{018A9601-3D3C-B1F7-7773-7EAA890D11C6}"/>
              </a:ext>
            </a:extLst>
          </p:cNvPr>
          <p:cNvSpPr>
            <a:spLocks noGrp="1"/>
          </p:cNvSpPr>
          <p:nvPr>
            <p:ph type="title"/>
          </p:nvPr>
        </p:nvSpPr>
        <p:spPr>
          <a:xfrm>
            <a:off x="762732" y="118026"/>
            <a:ext cx="8078599" cy="951946"/>
          </a:xfrm>
        </p:spPr>
        <p:txBody>
          <a:bodyPr>
            <a:noAutofit/>
          </a:bodyPr>
          <a:lstStyle/>
          <a:p>
            <a:pPr algn="ctr"/>
            <a:r>
              <a:rPr lang="fr-BE" b="1" dirty="0">
                <a:latin typeface="Roboto" panose="02000000000000000000" pitchFamily="2" charset="0"/>
                <a:ea typeface="Roboto" panose="02000000000000000000" pitchFamily="2" charset="0"/>
              </a:rPr>
              <a:t>Divergence d'évolution des prix de l’énergie par rapport aux autres pays</a:t>
            </a:r>
            <a:endParaRPr lang="fr-BE" sz="2800" dirty="0"/>
          </a:p>
        </p:txBody>
      </p:sp>
      <p:sp>
        <p:nvSpPr>
          <p:cNvPr id="4" name="ZoneTexte 3">
            <a:extLst>
              <a:ext uri="{FF2B5EF4-FFF2-40B4-BE49-F238E27FC236}">
                <a16:creationId xmlns:a16="http://schemas.microsoft.com/office/drawing/2014/main" id="{59E43DC9-E157-ABA1-2E57-96C9F60E0067}"/>
              </a:ext>
            </a:extLst>
          </p:cNvPr>
          <p:cNvSpPr txBox="1"/>
          <p:nvPr/>
        </p:nvSpPr>
        <p:spPr>
          <a:xfrm>
            <a:off x="762731" y="2136338"/>
            <a:ext cx="8078599" cy="2585323"/>
          </a:xfrm>
          <a:prstGeom prst="rect">
            <a:avLst/>
          </a:prstGeom>
          <a:noFill/>
        </p:spPr>
        <p:txBody>
          <a:bodyPr wrap="square">
            <a:spAutoFit/>
          </a:bodyPr>
          <a:lstStyle/>
          <a:p>
            <a:r>
              <a:rPr lang="fr-FR" dirty="0">
                <a:latin typeface="Roboto" panose="02000000000000000000" pitchFamily="2" charset="0"/>
                <a:ea typeface="Roboto" panose="02000000000000000000" pitchFamily="2" charset="0"/>
              </a:rPr>
              <a:t>BE : None</a:t>
            </a:r>
          </a:p>
          <a:p>
            <a:endParaRPr lang="fr-FR" dirty="0">
              <a:latin typeface="Roboto" panose="02000000000000000000" pitchFamily="2" charset="0"/>
              <a:ea typeface="Roboto" panose="02000000000000000000" pitchFamily="2" charset="0"/>
            </a:endParaRPr>
          </a:p>
          <a:p>
            <a:r>
              <a:rPr lang="fr-FR" dirty="0">
                <a:latin typeface="Roboto" panose="02000000000000000000" pitchFamily="2" charset="0"/>
                <a:ea typeface="Roboto" panose="02000000000000000000" pitchFamily="2" charset="0"/>
              </a:rPr>
              <a:t>DE : </a:t>
            </a:r>
            <a:r>
              <a:rPr lang="en-US" dirty="0">
                <a:latin typeface="Roboto" panose="02000000000000000000" pitchFamily="2" charset="0"/>
                <a:ea typeface="Roboto" panose="02000000000000000000" pitchFamily="2" charset="0"/>
              </a:rPr>
              <a:t>€5 billion aid </a:t>
            </a:r>
            <a:r>
              <a:rPr lang="en-US" dirty="0" err="1">
                <a:latin typeface="Roboto" panose="02000000000000000000" pitchFamily="2" charset="0"/>
                <a:ea typeface="Roboto" panose="02000000000000000000" pitchFamily="2" charset="0"/>
              </a:rPr>
              <a:t>programme</a:t>
            </a:r>
            <a:r>
              <a:rPr lang="en-US" dirty="0">
                <a:latin typeface="Roboto" panose="02000000000000000000" pitchFamily="2" charset="0"/>
                <a:ea typeface="Roboto" panose="02000000000000000000" pitchFamily="2" charset="0"/>
              </a:rPr>
              <a:t> for energy-intensive industry</a:t>
            </a:r>
            <a:endParaRPr lang="fr-FR" dirty="0">
              <a:latin typeface="Roboto" panose="02000000000000000000" pitchFamily="2" charset="0"/>
              <a:ea typeface="Roboto" panose="02000000000000000000" pitchFamily="2" charset="0"/>
            </a:endParaRPr>
          </a:p>
          <a:p>
            <a:endParaRPr lang="fr-FR" dirty="0">
              <a:latin typeface="Roboto" panose="02000000000000000000" pitchFamily="2" charset="0"/>
              <a:ea typeface="Roboto" panose="02000000000000000000" pitchFamily="2" charset="0"/>
            </a:endParaRPr>
          </a:p>
          <a:p>
            <a:r>
              <a:rPr lang="fr-FR" dirty="0">
                <a:latin typeface="Roboto" panose="02000000000000000000" pitchFamily="2" charset="0"/>
                <a:ea typeface="Roboto" panose="02000000000000000000" pitchFamily="2" charset="0"/>
              </a:rPr>
              <a:t>NL : Régime de compensation des coûts des émissions indirectes supportés par les entreprises grandes consommatrices d'énergie</a:t>
            </a:r>
          </a:p>
          <a:p>
            <a:endParaRPr lang="fr-FR" dirty="0">
              <a:latin typeface="Roboto" panose="02000000000000000000" pitchFamily="2" charset="0"/>
              <a:ea typeface="Roboto" panose="02000000000000000000" pitchFamily="2" charset="0"/>
            </a:endParaRPr>
          </a:p>
          <a:p>
            <a:r>
              <a:rPr lang="fr-FR" dirty="0">
                <a:latin typeface="Roboto" panose="02000000000000000000" pitchFamily="2" charset="0"/>
                <a:ea typeface="Roboto" panose="02000000000000000000" pitchFamily="2" charset="0"/>
              </a:rPr>
              <a:t>FR : Régime d’aides aux entreprises particulièrement touchées par la hausse des prix de l’énergie (Décret n° 2022-967 du 1er juillet 2022)</a:t>
            </a:r>
          </a:p>
        </p:txBody>
      </p:sp>
      <p:sp>
        <p:nvSpPr>
          <p:cNvPr id="2" name="Espace réservé du numéro de diapositive 1">
            <a:extLst>
              <a:ext uri="{FF2B5EF4-FFF2-40B4-BE49-F238E27FC236}">
                <a16:creationId xmlns:a16="http://schemas.microsoft.com/office/drawing/2014/main" id="{1D1F2630-FC7E-6BFB-6B66-397BA60CC512}"/>
              </a:ext>
            </a:extLst>
          </p:cNvPr>
          <p:cNvSpPr>
            <a:spLocks noGrp="1"/>
          </p:cNvSpPr>
          <p:nvPr>
            <p:ph type="sldNum" sz="quarter" idx="12"/>
          </p:nvPr>
        </p:nvSpPr>
        <p:spPr/>
        <p:txBody>
          <a:bodyPr/>
          <a:lstStyle/>
          <a:p>
            <a:fld id="{534D449F-4C49-4668-836B-17D08AB72CE5}" type="slidenum">
              <a:rPr lang="fr-BE" smtClean="0"/>
              <a:t>47</a:t>
            </a:fld>
            <a:endParaRPr lang="fr-BE"/>
          </a:p>
        </p:txBody>
      </p:sp>
      <p:sp>
        <p:nvSpPr>
          <p:cNvPr id="3" name="Titre 1">
            <a:extLst>
              <a:ext uri="{FF2B5EF4-FFF2-40B4-BE49-F238E27FC236}">
                <a16:creationId xmlns:a16="http://schemas.microsoft.com/office/drawing/2014/main" id="{BD380269-5B0F-E363-B574-291AE88A7886}"/>
              </a:ext>
            </a:extLst>
          </p:cNvPr>
          <p:cNvSpPr txBox="1">
            <a:spLocks/>
          </p:cNvSpPr>
          <p:nvPr/>
        </p:nvSpPr>
        <p:spPr>
          <a:xfrm>
            <a:off x="3410522" y="5098690"/>
            <a:ext cx="2783015"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Sgaravatti et al. (2021) </a:t>
            </a:r>
          </a:p>
          <a:p>
            <a:r>
              <a:rPr lang="fr-FR" sz="1400" dirty="0"/>
              <a:t>(last update : 8 August 2022)</a:t>
            </a:r>
            <a:endParaRPr lang="fr-BE" sz="1400" dirty="0"/>
          </a:p>
        </p:txBody>
      </p:sp>
    </p:spTree>
    <p:extLst>
      <p:ext uri="{BB962C8B-B14F-4D97-AF65-F5344CB8AC3E}">
        <p14:creationId xmlns:p14="http://schemas.microsoft.com/office/powerpoint/2010/main" val="1554157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0105184-629C-2DA2-9CF9-7C3560EE8F4A}"/>
              </a:ext>
            </a:extLst>
          </p:cNvPr>
          <p:cNvSpPr txBox="1"/>
          <p:nvPr/>
        </p:nvSpPr>
        <p:spPr>
          <a:xfrm>
            <a:off x="163586" y="234644"/>
            <a:ext cx="8816828" cy="4216539"/>
          </a:xfrm>
          <a:prstGeom prst="rect">
            <a:avLst/>
          </a:prstGeom>
          <a:noFill/>
        </p:spPr>
        <p:txBody>
          <a:bodyPr wrap="square">
            <a:spAutoFit/>
          </a:bodyPr>
          <a:lstStyle/>
          <a:p>
            <a:pPr algn="ctr" fontAlgn="ctr">
              <a:spcBef>
                <a:spcPts val="0"/>
              </a:spcBef>
              <a:spcAft>
                <a:spcPts val="0"/>
              </a:spcAft>
            </a:pPr>
            <a:r>
              <a:rPr lang="fr-BE" sz="2800" b="1" dirty="0">
                <a:latin typeface="Roboto" panose="02000000000000000000" pitchFamily="2" charset="0"/>
                <a:ea typeface="Roboto" panose="02000000000000000000" pitchFamily="2" charset="0"/>
              </a:rPr>
              <a:t>Quelles conséquences pour l’économie belge ?</a:t>
            </a:r>
          </a:p>
          <a:p>
            <a:pPr algn="ctr" fontAlgn="ctr">
              <a:spcBef>
                <a:spcPts val="0"/>
              </a:spcBef>
              <a:spcAft>
                <a:spcPts val="0"/>
              </a:spcAft>
            </a:pPr>
            <a:endParaRPr lang="fr-BE" sz="2800" b="1" dirty="0">
              <a:latin typeface="Roboto" panose="02000000000000000000" pitchFamily="2" charset="0"/>
              <a:ea typeface="Roboto" panose="02000000000000000000" pitchFamily="2" charset="0"/>
            </a:endParaRPr>
          </a:p>
          <a:p>
            <a:pPr algn="ctr" rtl="0" fontAlgn="ctr">
              <a:spcBef>
                <a:spcPts val="0"/>
              </a:spcBef>
              <a:spcAft>
                <a:spcPts val="0"/>
              </a:spcAft>
            </a:pPr>
            <a:endParaRPr lang="fr-BE" sz="1400" dirty="0">
              <a:latin typeface="Roboto" panose="02000000000000000000" pitchFamily="2" charset="0"/>
              <a:ea typeface="Roboto" panose="02000000000000000000" pitchFamily="2" charset="0"/>
            </a:endParaRPr>
          </a:p>
          <a:p>
            <a:pPr marL="0" lvl="1" fontAlgn="ctr">
              <a:spcBef>
                <a:spcPts val="0"/>
              </a:spcBef>
              <a:spcAft>
                <a:spcPts val="0"/>
              </a:spcAft>
            </a:pPr>
            <a:r>
              <a:rPr lang="fr-BE" dirty="0">
                <a:latin typeface="Roboto" panose="02000000000000000000" pitchFamily="2" charset="0"/>
                <a:ea typeface="Roboto" panose="02000000000000000000" pitchFamily="2" charset="0"/>
              </a:rPr>
              <a:t>Vulnérabilité de l’économie belge à l’inflation mondiale car :</a:t>
            </a:r>
          </a:p>
          <a:p>
            <a:pPr marL="0" lvl="1" fontAlgn="ctr">
              <a:spcBef>
                <a:spcPts val="0"/>
              </a:spcBef>
              <a:spcAft>
                <a:spcPts val="0"/>
              </a:spcAft>
            </a:pPr>
            <a:endParaRPr lang="fr-BE" dirty="0">
              <a:latin typeface="Roboto" panose="02000000000000000000" pitchFamily="2" charset="0"/>
              <a:ea typeface="Roboto" panose="02000000000000000000" pitchFamily="2" charset="0"/>
            </a:endParaRPr>
          </a:p>
          <a:p>
            <a:pPr marL="742950" lvl="2" indent="-285750" fontAlgn="ctr">
              <a:buBlip>
                <a:blip r:embed="rId3"/>
              </a:buBlip>
            </a:pPr>
            <a:r>
              <a:rPr lang="fr-BE" dirty="0">
                <a:latin typeface="Roboto" panose="02000000000000000000" pitchFamily="2" charset="0"/>
                <a:ea typeface="Roboto" panose="02000000000000000000" pitchFamily="2" charset="0"/>
              </a:rPr>
              <a:t>Sensibilité importante de l’économie belge à l’augmentation des prix de l’énergie</a:t>
            </a:r>
          </a:p>
          <a:p>
            <a:pPr marL="742950" lvl="2" indent="-285750" fontAlgn="ctr">
              <a:buBlip>
                <a:blip r:embed="rId3"/>
              </a:buBlip>
            </a:pPr>
            <a:r>
              <a:rPr lang="fr-BE" dirty="0">
                <a:latin typeface="Roboto" panose="02000000000000000000" pitchFamily="2" charset="0"/>
                <a:ea typeface="Roboto" panose="02000000000000000000" pitchFamily="2" charset="0"/>
              </a:rPr>
              <a:t>Divergence d'évolution des prix de l’énergie par rapport aux autres pays (rôle marché électricité + politiques mises en œuvre dans les différents pays)</a:t>
            </a:r>
          </a:p>
          <a:p>
            <a:pPr marL="0" lvl="1" fontAlgn="ctr"/>
            <a:endParaRPr lang="fr-BE" dirty="0">
              <a:latin typeface="Roboto" panose="02000000000000000000" pitchFamily="2" charset="0"/>
              <a:ea typeface="Roboto" panose="02000000000000000000" pitchFamily="2" charset="0"/>
            </a:endParaRPr>
          </a:p>
          <a:p>
            <a:pPr marL="0" lvl="1" fontAlgn="ctr"/>
            <a:r>
              <a:rPr lang="fr-BE" b="1" dirty="0">
                <a:solidFill>
                  <a:srgbClr val="C00000"/>
                </a:solidFill>
                <a:latin typeface="Roboto" panose="02000000000000000000" pitchFamily="2" charset="0"/>
                <a:ea typeface="Roboto" panose="02000000000000000000" pitchFamily="2" charset="0"/>
              </a:rPr>
              <a:t>Détérioration de la conjoncture</a:t>
            </a:r>
          </a:p>
          <a:p>
            <a:pPr marL="0" lvl="1" fontAlgn="ctr"/>
            <a:endParaRPr lang="fr-BE" dirty="0">
              <a:latin typeface="Roboto" panose="02000000000000000000" pitchFamily="2" charset="0"/>
              <a:ea typeface="Roboto" panose="02000000000000000000" pitchFamily="2" charset="0"/>
            </a:endParaRPr>
          </a:p>
          <a:p>
            <a:pPr marL="0" lvl="1" fontAlgn="ctr"/>
            <a:r>
              <a:rPr lang="fr-BE" dirty="0">
                <a:latin typeface="Roboto" panose="02000000000000000000" pitchFamily="2" charset="0"/>
                <a:ea typeface="Roboto" panose="02000000000000000000" pitchFamily="2" charset="0"/>
              </a:rPr>
              <a:t>Prélèvement sur l’économie nationale en raison de l’augmentation des prix des matières premières</a:t>
            </a:r>
          </a:p>
        </p:txBody>
      </p:sp>
      <p:sp>
        <p:nvSpPr>
          <p:cNvPr id="2" name="Espace réservé du numéro de diapositive 1">
            <a:extLst>
              <a:ext uri="{FF2B5EF4-FFF2-40B4-BE49-F238E27FC236}">
                <a16:creationId xmlns:a16="http://schemas.microsoft.com/office/drawing/2014/main" id="{7C34BA9E-D7FB-7B77-BF81-27D280BC6845}"/>
              </a:ext>
            </a:extLst>
          </p:cNvPr>
          <p:cNvSpPr>
            <a:spLocks noGrp="1"/>
          </p:cNvSpPr>
          <p:nvPr>
            <p:ph type="sldNum" sz="quarter" idx="12"/>
          </p:nvPr>
        </p:nvSpPr>
        <p:spPr/>
        <p:txBody>
          <a:bodyPr/>
          <a:lstStyle/>
          <a:p>
            <a:fld id="{534D449F-4C49-4668-836B-17D08AB72CE5}" type="slidenum">
              <a:rPr lang="fr-BE" smtClean="0"/>
              <a:t>48</a:t>
            </a:fld>
            <a:endParaRPr lang="fr-BE"/>
          </a:p>
        </p:txBody>
      </p:sp>
    </p:spTree>
    <p:extLst>
      <p:ext uri="{BB962C8B-B14F-4D97-AF65-F5344CB8AC3E}">
        <p14:creationId xmlns:p14="http://schemas.microsoft.com/office/powerpoint/2010/main" val="3794195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185B7-15A9-CF27-B085-A4FAB0A6BEAD}"/>
              </a:ext>
            </a:extLst>
          </p:cNvPr>
          <p:cNvSpPr>
            <a:spLocks noGrp="1"/>
          </p:cNvSpPr>
          <p:nvPr>
            <p:ph type="title"/>
          </p:nvPr>
        </p:nvSpPr>
        <p:spPr>
          <a:xfrm>
            <a:off x="960277" y="365127"/>
            <a:ext cx="7223445" cy="582830"/>
          </a:xfrm>
        </p:spPr>
        <p:txBody>
          <a:bodyPr>
            <a:noAutofit/>
          </a:bodyPr>
          <a:lstStyle/>
          <a:p>
            <a:pPr algn="ctr"/>
            <a:r>
              <a:rPr lang="fr-BE" dirty="0"/>
              <a:t>Détérioration de la conjoncture</a:t>
            </a:r>
          </a:p>
        </p:txBody>
      </p:sp>
      <p:pic>
        <p:nvPicPr>
          <p:cNvPr id="7" name="Image 6">
            <a:extLst>
              <a:ext uri="{FF2B5EF4-FFF2-40B4-BE49-F238E27FC236}">
                <a16:creationId xmlns:a16="http://schemas.microsoft.com/office/drawing/2014/main" id="{E0CEB903-F221-9602-9C64-3266FBEE04D5}"/>
              </a:ext>
            </a:extLst>
          </p:cNvPr>
          <p:cNvPicPr>
            <a:picLocks noChangeAspect="1"/>
          </p:cNvPicPr>
          <p:nvPr/>
        </p:nvPicPr>
        <p:blipFill>
          <a:blip r:embed="rId3"/>
          <a:stretch>
            <a:fillRect/>
          </a:stretch>
        </p:blipFill>
        <p:spPr>
          <a:xfrm>
            <a:off x="666749" y="1088743"/>
            <a:ext cx="7810500" cy="4600575"/>
          </a:xfrm>
          <a:prstGeom prst="rect">
            <a:avLst/>
          </a:prstGeom>
        </p:spPr>
      </p:pic>
      <p:sp>
        <p:nvSpPr>
          <p:cNvPr id="8" name="ZoneTexte 7">
            <a:extLst>
              <a:ext uri="{FF2B5EF4-FFF2-40B4-BE49-F238E27FC236}">
                <a16:creationId xmlns:a16="http://schemas.microsoft.com/office/drawing/2014/main" id="{56A2811B-8D6C-A4FD-34AC-F2EFA5F49D8D}"/>
              </a:ext>
            </a:extLst>
          </p:cNvPr>
          <p:cNvSpPr txBox="1"/>
          <p:nvPr/>
        </p:nvSpPr>
        <p:spPr>
          <a:xfrm>
            <a:off x="3693393" y="5955491"/>
            <a:ext cx="1757212"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fr-FR" sz="1400" dirty="0">
                <a:latin typeface="Roboto" panose="02000000000000000000" pitchFamily="2" charset="0"/>
                <a:ea typeface="Roboto" panose="02000000000000000000" pitchFamily="2" charset="0"/>
              </a:rPr>
              <a:t>BNB (2022)</a:t>
            </a:r>
            <a:endParaRPr lang="en-BE" sz="1400" dirty="0">
              <a:latin typeface="Roboto" panose="02000000000000000000" pitchFamily="2" charset="0"/>
              <a:ea typeface="Roboto" panose="02000000000000000000" pitchFamily="2" charset="0"/>
            </a:endParaRPr>
          </a:p>
        </p:txBody>
      </p:sp>
      <p:sp>
        <p:nvSpPr>
          <p:cNvPr id="3" name="Espace réservé du numéro de diapositive 2">
            <a:extLst>
              <a:ext uri="{FF2B5EF4-FFF2-40B4-BE49-F238E27FC236}">
                <a16:creationId xmlns:a16="http://schemas.microsoft.com/office/drawing/2014/main" id="{6EAAD165-C0C3-1A1C-2C6D-2B1724C40FDB}"/>
              </a:ext>
            </a:extLst>
          </p:cNvPr>
          <p:cNvSpPr>
            <a:spLocks noGrp="1"/>
          </p:cNvSpPr>
          <p:nvPr>
            <p:ph type="sldNum" sz="quarter" idx="12"/>
          </p:nvPr>
        </p:nvSpPr>
        <p:spPr/>
        <p:txBody>
          <a:bodyPr/>
          <a:lstStyle/>
          <a:p>
            <a:fld id="{534D449F-4C49-4668-836B-17D08AB72CE5}" type="slidenum">
              <a:rPr lang="fr-BE" smtClean="0"/>
              <a:t>49</a:t>
            </a:fld>
            <a:endParaRPr lang="fr-BE"/>
          </a:p>
        </p:txBody>
      </p:sp>
    </p:spTree>
    <p:extLst>
      <p:ext uri="{BB962C8B-B14F-4D97-AF65-F5344CB8AC3E}">
        <p14:creationId xmlns:p14="http://schemas.microsoft.com/office/powerpoint/2010/main" val="260111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64021"/>
            <a:ext cx="7902431" cy="5386090"/>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Causes :</a:t>
            </a:r>
          </a:p>
          <a:p>
            <a:endParaRPr lang="fr-BE" sz="2000" dirty="0">
              <a:latin typeface="Roboto" panose="02000000000000000000" pitchFamily="2" charset="0"/>
              <a:ea typeface="Roboto" panose="02000000000000000000" pitchFamily="2" charset="0"/>
            </a:endParaRPr>
          </a:p>
          <a:p>
            <a:r>
              <a:rPr lang="fr-BE" b="1" dirty="0">
                <a:solidFill>
                  <a:srgbClr val="C00000"/>
                </a:solidFill>
                <a:latin typeface="Roboto" panose="02000000000000000000" pitchFamily="2" charset="0"/>
                <a:ea typeface="Roboto" panose="02000000000000000000" pitchFamily="2" charset="0"/>
              </a:rPr>
              <a:t>Forte demande confrontée à des contraintes sur l’offre</a:t>
            </a:r>
          </a:p>
          <a:p>
            <a:endParaRPr lang="fr-BE" dirty="0">
              <a:latin typeface="Roboto" panose="02000000000000000000" pitchFamily="2" charset="0"/>
              <a:ea typeface="Roboto" panose="02000000000000000000" pitchFamily="2" charset="0"/>
            </a:endParaRP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rPr>
              <a:t>Hausse des prix à la production et des prix des matières premières</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Transmission aux prix de l’énergie pour les consommateurs</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Transmission à l’inflation sous-jacente</a:t>
            </a:r>
          </a:p>
          <a:p>
            <a:endParaRPr lang="fr-BE" sz="1400" dirty="0">
              <a:latin typeface="Roboto" panose="02000000000000000000" pitchFamily="2" charset="0"/>
              <a:ea typeface="Roboto" panose="02000000000000000000" pitchFamily="2" charset="0"/>
              <a:sym typeface="Wingdings" panose="05000000000000000000" pitchFamily="2" charset="2"/>
            </a:endParaRPr>
          </a:p>
          <a:p>
            <a:r>
              <a:rPr lang="fr-BE" dirty="0">
                <a:latin typeface="Roboto" panose="02000000000000000000" pitchFamily="2" charset="0"/>
                <a:ea typeface="Roboto" panose="02000000000000000000" pitchFamily="2" charset="0"/>
                <a:sym typeface="Wingdings" panose="05000000000000000000" pitchFamily="2" charset="2"/>
              </a:rPr>
              <a:t>Guerre en Ukraine</a:t>
            </a:r>
          </a:p>
          <a:p>
            <a:endParaRPr lang="fr-BE" sz="1400" dirty="0">
              <a:latin typeface="Roboto" panose="02000000000000000000" pitchFamily="2" charset="0"/>
              <a:ea typeface="Roboto" panose="02000000000000000000" pitchFamily="2" charset="0"/>
              <a:sym typeface="Wingdings" panose="05000000000000000000" pitchFamily="2" charset="2"/>
            </a:endParaRP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Hausse du prix du gaz en Europe</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La perspective de récession impacte le prix des matières premières agricoles et industrielles</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Dépréciation de l’euro</a:t>
            </a:r>
          </a:p>
          <a:p>
            <a:endParaRPr lang="fr-BE" dirty="0">
              <a:latin typeface="Roboto" panose="02000000000000000000" pitchFamily="2" charset="0"/>
              <a:ea typeface="Roboto" panose="02000000000000000000" pitchFamily="2" charset="0"/>
              <a:sym typeface="Wingdings" panose="05000000000000000000" pitchFamily="2" charset="2"/>
            </a:endParaRPr>
          </a:p>
          <a:p>
            <a:r>
              <a:rPr lang="fr-BE" dirty="0">
                <a:latin typeface="Roboto" panose="02000000000000000000" pitchFamily="2" charset="0"/>
                <a:ea typeface="Roboto" panose="02000000000000000000" pitchFamily="2" charset="0"/>
                <a:sym typeface="Wingdings" panose="05000000000000000000" pitchFamily="2" charset="2"/>
              </a:rPr>
              <a:t>Crise sur les marchés du gaz et de l’électricité</a:t>
            </a:r>
          </a:p>
          <a:p>
            <a:endParaRPr lang="fr-BE" dirty="0">
              <a:latin typeface="Roboto" panose="02000000000000000000" pitchFamily="2" charset="0"/>
              <a:ea typeface="Roboto" panose="02000000000000000000" pitchFamily="2" charset="0"/>
              <a:sym typeface="Wingdings" panose="05000000000000000000" pitchFamily="2" charset="2"/>
            </a:endParaRPr>
          </a:p>
        </p:txBody>
      </p:sp>
      <p:sp>
        <p:nvSpPr>
          <p:cNvPr id="2" name="Espace réservé du numéro de diapositive 1">
            <a:extLst>
              <a:ext uri="{FF2B5EF4-FFF2-40B4-BE49-F238E27FC236}">
                <a16:creationId xmlns:a16="http://schemas.microsoft.com/office/drawing/2014/main" id="{277E4EC0-ABE9-4AA0-9BC6-DE18BDA5411F}"/>
              </a:ext>
            </a:extLst>
          </p:cNvPr>
          <p:cNvSpPr>
            <a:spLocks noGrp="1"/>
          </p:cNvSpPr>
          <p:nvPr>
            <p:ph type="sldNum" sz="quarter" idx="12"/>
          </p:nvPr>
        </p:nvSpPr>
        <p:spPr/>
        <p:txBody>
          <a:bodyPr/>
          <a:lstStyle/>
          <a:p>
            <a:fld id="{534D449F-4C49-4668-836B-17D08AB72CE5}" type="slidenum">
              <a:rPr lang="fr-BE" smtClean="0"/>
              <a:t>5</a:t>
            </a:fld>
            <a:endParaRPr lang="fr-BE"/>
          </a:p>
        </p:txBody>
      </p:sp>
    </p:spTree>
    <p:extLst>
      <p:ext uri="{BB962C8B-B14F-4D97-AF65-F5344CB8AC3E}">
        <p14:creationId xmlns:p14="http://schemas.microsoft.com/office/powerpoint/2010/main" val="178986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0105184-629C-2DA2-9CF9-7C3560EE8F4A}"/>
              </a:ext>
            </a:extLst>
          </p:cNvPr>
          <p:cNvSpPr txBox="1"/>
          <p:nvPr/>
        </p:nvSpPr>
        <p:spPr>
          <a:xfrm>
            <a:off x="163586" y="234644"/>
            <a:ext cx="8816828" cy="4216539"/>
          </a:xfrm>
          <a:prstGeom prst="rect">
            <a:avLst/>
          </a:prstGeom>
          <a:noFill/>
        </p:spPr>
        <p:txBody>
          <a:bodyPr wrap="square">
            <a:spAutoFit/>
          </a:bodyPr>
          <a:lstStyle/>
          <a:p>
            <a:pPr algn="ctr" fontAlgn="ctr">
              <a:spcBef>
                <a:spcPts val="0"/>
              </a:spcBef>
              <a:spcAft>
                <a:spcPts val="0"/>
              </a:spcAft>
            </a:pPr>
            <a:r>
              <a:rPr lang="fr-BE" sz="2800" b="1" dirty="0">
                <a:latin typeface="Roboto" panose="02000000000000000000" pitchFamily="2" charset="0"/>
                <a:ea typeface="Roboto" panose="02000000000000000000" pitchFamily="2" charset="0"/>
              </a:rPr>
              <a:t>Quelles conséquences pour l’économie belge ?</a:t>
            </a:r>
          </a:p>
          <a:p>
            <a:pPr algn="ctr" fontAlgn="ctr">
              <a:spcBef>
                <a:spcPts val="0"/>
              </a:spcBef>
              <a:spcAft>
                <a:spcPts val="0"/>
              </a:spcAft>
            </a:pPr>
            <a:endParaRPr lang="fr-BE" sz="2800" b="1" dirty="0">
              <a:latin typeface="Roboto" panose="02000000000000000000" pitchFamily="2" charset="0"/>
              <a:ea typeface="Roboto" panose="02000000000000000000" pitchFamily="2" charset="0"/>
            </a:endParaRPr>
          </a:p>
          <a:p>
            <a:pPr algn="ctr" rtl="0" fontAlgn="ctr">
              <a:spcBef>
                <a:spcPts val="0"/>
              </a:spcBef>
              <a:spcAft>
                <a:spcPts val="0"/>
              </a:spcAft>
            </a:pPr>
            <a:endParaRPr lang="fr-BE" sz="1400" dirty="0">
              <a:latin typeface="Roboto" panose="02000000000000000000" pitchFamily="2" charset="0"/>
              <a:ea typeface="Roboto" panose="02000000000000000000" pitchFamily="2" charset="0"/>
            </a:endParaRPr>
          </a:p>
          <a:p>
            <a:pPr marL="0" lvl="1" fontAlgn="ctr">
              <a:spcBef>
                <a:spcPts val="0"/>
              </a:spcBef>
              <a:spcAft>
                <a:spcPts val="0"/>
              </a:spcAft>
            </a:pPr>
            <a:r>
              <a:rPr lang="fr-BE" dirty="0">
                <a:latin typeface="Roboto" panose="02000000000000000000" pitchFamily="2" charset="0"/>
                <a:ea typeface="Roboto" panose="02000000000000000000" pitchFamily="2" charset="0"/>
              </a:rPr>
              <a:t>Vulnérabilité de l’économie belge à l’inflation mondiale car :</a:t>
            </a:r>
          </a:p>
          <a:p>
            <a:pPr marL="0" lvl="1" fontAlgn="ctr">
              <a:spcBef>
                <a:spcPts val="0"/>
              </a:spcBef>
              <a:spcAft>
                <a:spcPts val="0"/>
              </a:spcAft>
            </a:pPr>
            <a:endParaRPr lang="fr-BE" dirty="0">
              <a:latin typeface="Roboto" panose="02000000000000000000" pitchFamily="2" charset="0"/>
              <a:ea typeface="Roboto" panose="02000000000000000000" pitchFamily="2" charset="0"/>
            </a:endParaRPr>
          </a:p>
          <a:p>
            <a:pPr marL="742950" lvl="2" indent="-285750" fontAlgn="ctr">
              <a:buBlip>
                <a:blip r:embed="rId3"/>
              </a:buBlip>
            </a:pPr>
            <a:r>
              <a:rPr lang="fr-BE" dirty="0">
                <a:latin typeface="Roboto" panose="02000000000000000000" pitchFamily="2" charset="0"/>
                <a:ea typeface="Roboto" panose="02000000000000000000" pitchFamily="2" charset="0"/>
              </a:rPr>
              <a:t>Sensibilité importante de l’économie belge à l’augmentation des prix de l’énergie</a:t>
            </a:r>
          </a:p>
          <a:p>
            <a:pPr marL="742950" lvl="2" indent="-285750" fontAlgn="ctr">
              <a:buBlip>
                <a:blip r:embed="rId3"/>
              </a:buBlip>
            </a:pPr>
            <a:r>
              <a:rPr lang="fr-BE" dirty="0">
                <a:latin typeface="Roboto" panose="02000000000000000000" pitchFamily="2" charset="0"/>
                <a:ea typeface="Roboto" panose="02000000000000000000" pitchFamily="2" charset="0"/>
              </a:rPr>
              <a:t>Divergence d'évolution des prix de l’énergie par rapport aux autres pays (rôle marché électricité + politiques mises en œuvre dans les différents pays)</a:t>
            </a:r>
          </a:p>
          <a:p>
            <a:pPr marL="0" lvl="1" fontAlgn="ctr"/>
            <a:endParaRPr lang="fr-BE" dirty="0">
              <a:latin typeface="Roboto" panose="02000000000000000000" pitchFamily="2" charset="0"/>
              <a:ea typeface="Roboto" panose="02000000000000000000" pitchFamily="2" charset="0"/>
            </a:endParaRPr>
          </a:p>
          <a:p>
            <a:pPr marL="0" lvl="1" fontAlgn="ctr"/>
            <a:r>
              <a:rPr lang="fr-BE" dirty="0">
                <a:latin typeface="Roboto" panose="02000000000000000000" pitchFamily="2" charset="0"/>
                <a:ea typeface="Roboto" panose="02000000000000000000" pitchFamily="2" charset="0"/>
              </a:rPr>
              <a:t>Détérioration de la conjoncture</a:t>
            </a:r>
          </a:p>
          <a:p>
            <a:pPr marL="0" lvl="1" fontAlgn="ctr"/>
            <a:endParaRPr lang="fr-BE" dirty="0">
              <a:latin typeface="Roboto" panose="02000000000000000000" pitchFamily="2" charset="0"/>
              <a:ea typeface="Roboto" panose="02000000000000000000" pitchFamily="2" charset="0"/>
            </a:endParaRPr>
          </a:p>
          <a:p>
            <a:pPr marL="0" lvl="1" fontAlgn="ctr"/>
            <a:r>
              <a:rPr lang="fr-BE" b="1" dirty="0">
                <a:solidFill>
                  <a:srgbClr val="C00000"/>
                </a:solidFill>
                <a:latin typeface="Roboto" panose="02000000000000000000" pitchFamily="2" charset="0"/>
                <a:ea typeface="Roboto" panose="02000000000000000000" pitchFamily="2" charset="0"/>
              </a:rPr>
              <a:t>Prélèvement sur l’économie nationale en raison de l’augmentation des prix des matières premières</a:t>
            </a:r>
          </a:p>
        </p:txBody>
      </p:sp>
      <p:sp>
        <p:nvSpPr>
          <p:cNvPr id="2" name="Espace réservé du numéro de diapositive 1">
            <a:extLst>
              <a:ext uri="{FF2B5EF4-FFF2-40B4-BE49-F238E27FC236}">
                <a16:creationId xmlns:a16="http://schemas.microsoft.com/office/drawing/2014/main" id="{020A74E8-9AA2-2701-6BC8-FB917C1EE63E}"/>
              </a:ext>
            </a:extLst>
          </p:cNvPr>
          <p:cNvSpPr>
            <a:spLocks noGrp="1"/>
          </p:cNvSpPr>
          <p:nvPr>
            <p:ph type="sldNum" sz="quarter" idx="12"/>
          </p:nvPr>
        </p:nvSpPr>
        <p:spPr/>
        <p:txBody>
          <a:bodyPr/>
          <a:lstStyle/>
          <a:p>
            <a:fld id="{534D449F-4C49-4668-836B-17D08AB72CE5}" type="slidenum">
              <a:rPr lang="fr-BE" smtClean="0"/>
              <a:t>50</a:t>
            </a:fld>
            <a:endParaRPr lang="fr-BE"/>
          </a:p>
        </p:txBody>
      </p:sp>
    </p:spTree>
    <p:extLst>
      <p:ext uri="{BB962C8B-B14F-4D97-AF65-F5344CB8AC3E}">
        <p14:creationId xmlns:p14="http://schemas.microsoft.com/office/powerpoint/2010/main" val="542003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499127" y="1161878"/>
            <a:ext cx="8279969" cy="646485"/>
          </a:xfrm>
        </p:spPr>
        <p:txBody>
          <a:bodyPr>
            <a:noAutofit/>
          </a:bodyPr>
          <a:lstStyle/>
          <a:p>
            <a:r>
              <a:rPr lang="fr-FR" sz="3200" b="1" dirty="0">
                <a:solidFill>
                  <a:srgbClr val="C00000"/>
                </a:solidFill>
              </a:rPr>
              <a:t>Quelles conséquences pour les ménages ? </a:t>
            </a:r>
            <a:endParaRPr lang="en-BE" sz="3200" dirty="0"/>
          </a:p>
        </p:txBody>
      </p:sp>
      <p:pic>
        <p:nvPicPr>
          <p:cNvPr id="2050" name="Picture 2" descr="Household - icon by Adioma">
            <a:extLst>
              <a:ext uri="{FF2B5EF4-FFF2-40B4-BE49-F238E27FC236}">
                <a16:creationId xmlns:a16="http://schemas.microsoft.com/office/drawing/2014/main" id="{8D4E956B-8A12-C751-91CF-C1605B0AB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405" y="2208987"/>
            <a:ext cx="3761412" cy="342528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F52D1DA8-4CE0-8774-8022-0803A315CA00}"/>
              </a:ext>
            </a:extLst>
          </p:cNvPr>
          <p:cNvSpPr>
            <a:spLocks noGrp="1"/>
          </p:cNvSpPr>
          <p:nvPr>
            <p:ph type="sldNum" sz="quarter" idx="12"/>
          </p:nvPr>
        </p:nvSpPr>
        <p:spPr/>
        <p:txBody>
          <a:bodyPr/>
          <a:lstStyle/>
          <a:p>
            <a:fld id="{534D449F-4C49-4668-836B-17D08AB72CE5}" type="slidenum">
              <a:rPr lang="fr-BE" smtClean="0"/>
              <a:t>51</a:t>
            </a:fld>
            <a:endParaRPr lang="fr-BE"/>
          </a:p>
        </p:txBody>
      </p:sp>
    </p:spTree>
    <p:extLst>
      <p:ext uri="{BB962C8B-B14F-4D97-AF65-F5344CB8AC3E}">
        <p14:creationId xmlns:p14="http://schemas.microsoft.com/office/powerpoint/2010/main" val="2372652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b="1" dirty="0">
                <a:solidFill>
                  <a:srgbClr val="C00000"/>
                </a:solidFill>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sz="1800" dirty="0">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Plus les revenus sont faibles, plus les conséquences sont importantes, car :</a:t>
            </a:r>
          </a:p>
          <a:p>
            <a:pPr marL="285750" lvl="1" indent="-285750" fontAlgn="ctr">
              <a:buBlip>
                <a:blip r:embed="rId3"/>
              </a:buBlip>
            </a:pPr>
            <a:r>
              <a:rPr lang="fr-BE" dirty="0">
                <a:latin typeface="Roboto" panose="02000000000000000000" pitchFamily="2" charset="0"/>
                <a:ea typeface="Roboto" panose="02000000000000000000" pitchFamily="2" charset="0"/>
              </a:rPr>
              <a:t>Poids plus important de la facture énergétique</a:t>
            </a:r>
          </a:p>
          <a:p>
            <a:pPr marL="285750" lvl="1" indent="-285750" fontAlgn="ctr">
              <a:buBlip>
                <a:blip r:embed="rId3"/>
              </a:buBlip>
            </a:pPr>
            <a:r>
              <a:rPr lang="fr-BE" dirty="0">
                <a:latin typeface="Roboto" panose="02000000000000000000" pitchFamily="2" charset="0"/>
                <a:ea typeface="Roboto" panose="02000000000000000000" pitchFamily="2" charset="0"/>
              </a:rPr>
              <a:t>Habitent des logements moins efficaces énergétiquement</a:t>
            </a:r>
          </a:p>
          <a:p>
            <a:pPr marL="285750" lvl="1" indent="-285750" fontAlgn="ctr">
              <a:buBlip>
                <a:blip r:embed="rId3"/>
              </a:buBlip>
            </a:pPr>
            <a:r>
              <a:rPr lang="fr-BE" dirty="0">
                <a:latin typeface="Roboto" panose="02000000000000000000" pitchFamily="2" charset="0"/>
                <a:ea typeface="Roboto" panose="02000000000000000000" pitchFamily="2" charset="0"/>
              </a:rPr>
              <a:t>Sont plus souvent locataires </a:t>
            </a:r>
          </a:p>
          <a:p>
            <a:pPr marL="285750" lvl="1" indent="-285750" fontAlgn="ctr">
              <a:buBlip>
                <a:blip r:embed="rId3"/>
              </a:buBlip>
            </a:pPr>
            <a:r>
              <a:rPr lang="fr-BE" dirty="0">
                <a:latin typeface="Roboto" panose="02000000000000000000" pitchFamily="2" charset="0"/>
                <a:ea typeface="Roboto" panose="02000000000000000000" pitchFamily="2" charset="0"/>
              </a:rPr>
              <a:t>Bénéficient moins souvent d’une intervention pour leurs déplacements domicile-travail</a:t>
            </a:r>
          </a:p>
          <a:p>
            <a:pPr marL="285750" lvl="1" indent="-285750" fontAlgn="ctr">
              <a:buBlip>
                <a:blip r:embed="rId3"/>
              </a:buBlip>
            </a:pPr>
            <a:r>
              <a:rPr lang="fr-BE" dirty="0">
                <a:latin typeface="Roboto" panose="02000000000000000000" pitchFamily="2" charset="0"/>
                <a:ea typeface="Roboto" panose="02000000000000000000" pitchFamily="2" charset="0"/>
              </a:rPr>
              <a:t>Peuvent moins facilement adapter leur consommation alimentaire</a:t>
            </a:r>
          </a:p>
          <a:p>
            <a:pPr marL="285750" lvl="1" indent="-285750" fontAlgn="ctr">
              <a:buBlip>
                <a:blip r:embed="rId3"/>
              </a:buBlip>
            </a:pPr>
            <a:r>
              <a:rPr lang="fr-BE" dirty="0">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1651506A-0215-8F1D-4AF8-DA290196F51A}"/>
              </a:ext>
            </a:extLst>
          </p:cNvPr>
          <p:cNvSpPr>
            <a:spLocks noGrp="1"/>
          </p:cNvSpPr>
          <p:nvPr>
            <p:ph type="sldNum" sz="quarter" idx="12"/>
          </p:nvPr>
        </p:nvSpPr>
        <p:spPr/>
        <p:txBody>
          <a:bodyPr/>
          <a:lstStyle/>
          <a:p>
            <a:fld id="{534D449F-4C49-4668-836B-17D08AB72CE5}" type="slidenum">
              <a:rPr lang="fr-BE" smtClean="0"/>
              <a:t>52</a:t>
            </a:fld>
            <a:endParaRPr lang="fr-BE"/>
          </a:p>
        </p:txBody>
      </p:sp>
    </p:spTree>
    <p:extLst>
      <p:ext uri="{BB962C8B-B14F-4D97-AF65-F5344CB8AC3E}">
        <p14:creationId xmlns:p14="http://schemas.microsoft.com/office/powerpoint/2010/main" val="580020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256070"/>
            <a:ext cx="8078599" cy="951946"/>
          </a:xfrm>
        </p:spPr>
        <p:txBody>
          <a:bodyPr>
            <a:noAutofit/>
          </a:bodyPr>
          <a:lstStyle/>
          <a:p>
            <a:pPr algn="ctr"/>
            <a:r>
              <a:rPr lang="fr-BE" dirty="0"/>
              <a:t>L’augmentation des prix des matières premières agricoles et énergétiques impacte le revenu des ménages</a:t>
            </a:r>
          </a:p>
        </p:txBody>
      </p:sp>
      <p:pic>
        <p:nvPicPr>
          <p:cNvPr id="3" name="Image 2">
            <a:extLst>
              <a:ext uri="{FF2B5EF4-FFF2-40B4-BE49-F238E27FC236}">
                <a16:creationId xmlns:a16="http://schemas.microsoft.com/office/drawing/2014/main" id="{40B15DC2-FC89-B892-BEB8-60E38AAF400B}"/>
              </a:ext>
            </a:extLst>
          </p:cNvPr>
          <p:cNvPicPr>
            <a:picLocks noChangeAspect="1"/>
          </p:cNvPicPr>
          <p:nvPr/>
        </p:nvPicPr>
        <p:blipFill>
          <a:blip r:embed="rId3"/>
          <a:stretch>
            <a:fillRect/>
          </a:stretch>
        </p:blipFill>
        <p:spPr>
          <a:xfrm>
            <a:off x="1257937" y="1802615"/>
            <a:ext cx="6628124" cy="4320000"/>
          </a:xfrm>
          <a:prstGeom prst="rect">
            <a:avLst/>
          </a:prstGeom>
        </p:spPr>
      </p:pic>
      <p:sp>
        <p:nvSpPr>
          <p:cNvPr id="4" name="ZoneTexte 3">
            <a:extLst>
              <a:ext uri="{FF2B5EF4-FFF2-40B4-BE49-F238E27FC236}">
                <a16:creationId xmlns:a16="http://schemas.microsoft.com/office/drawing/2014/main" id="{FDE49379-74ED-B8C1-0266-35DA4961239D}"/>
              </a:ext>
            </a:extLst>
          </p:cNvPr>
          <p:cNvSpPr txBox="1"/>
          <p:nvPr/>
        </p:nvSpPr>
        <p:spPr>
          <a:xfrm>
            <a:off x="160916" y="1433283"/>
            <a:ext cx="8822167" cy="369332"/>
          </a:xfrm>
          <a:prstGeom prst="rect">
            <a:avLst/>
          </a:prstGeom>
          <a:noFill/>
        </p:spPr>
        <p:txBody>
          <a:bodyPr wrap="square" rtlCol="0">
            <a:spAutoFit/>
          </a:bodyPr>
          <a:lstStyle/>
          <a:p>
            <a:pPr algn="ctr"/>
            <a:r>
              <a:rPr lang="fr-FR" dirty="0">
                <a:latin typeface="Roboto" panose="02000000000000000000" pitchFamily="2" charset="0"/>
                <a:ea typeface="Roboto" panose="02000000000000000000" pitchFamily="2" charset="0"/>
              </a:rPr>
              <a:t>Prix à la consommation</a:t>
            </a:r>
            <a:endParaRPr lang="en-BE" dirty="0">
              <a:latin typeface="Roboto" panose="02000000000000000000" pitchFamily="2" charset="0"/>
              <a:ea typeface="Roboto" panose="02000000000000000000" pitchFamily="2" charset="0"/>
            </a:endParaRPr>
          </a:p>
        </p:txBody>
      </p:sp>
      <p:sp>
        <p:nvSpPr>
          <p:cNvPr id="5" name="Titre 1">
            <a:extLst>
              <a:ext uri="{FF2B5EF4-FFF2-40B4-BE49-F238E27FC236}">
                <a16:creationId xmlns:a16="http://schemas.microsoft.com/office/drawing/2014/main" id="{40CD31E7-54F5-5C36-9847-07ED5F1677A4}"/>
              </a:ext>
            </a:extLst>
          </p:cNvPr>
          <p:cNvSpPr txBox="1">
            <a:spLocks/>
          </p:cNvSpPr>
          <p:nvPr/>
        </p:nvSpPr>
        <p:spPr>
          <a:xfrm>
            <a:off x="3772597" y="6109911"/>
            <a:ext cx="2076976"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SPF Economie</a:t>
            </a:r>
          </a:p>
        </p:txBody>
      </p:sp>
      <p:sp>
        <p:nvSpPr>
          <p:cNvPr id="6" name="Espace réservé du numéro de diapositive 5">
            <a:extLst>
              <a:ext uri="{FF2B5EF4-FFF2-40B4-BE49-F238E27FC236}">
                <a16:creationId xmlns:a16="http://schemas.microsoft.com/office/drawing/2014/main" id="{7BD9E61B-FCA9-0E55-D271-8383242281C4}"/>
              </a:ext>
            </a:extLst>
          </p:cNvPr>
          <p:cNvSpPr>
            <a:spLocks noGrp="1"/>
          </p:cNvSpPr>
          <p:nvPr>
            <p:ph type="sldNum" sz="quarter" idx="12"/>
          </p:nvPr>
        </p:nvSpPr>
        <p:spPr/>
        <p:txBody>
          <a:bodyPr/>
          <a:lstStyle/>
          <a:p>
            <a:fld id="{534D449F-4C49-4668-836B-17D08AB72CE5}" type="slidenum">
              <a:rPr lang="fr-BE" smtClean="0"/>
              <a:t>53</a:t>
            </a:fld>
            <a:endParaRPr lang="fr-BE"/>
          </a:p>
        </p:txBody>
      </p:sp>
    </p:spTree>
    <p:extLst>
      <p:ext uri="{BB962C8B-B14F-4D97-AF65-F5344CB8AC3E}">
        <p14:creationId xmlns:p14="http://schemas.microsoft.com/office/powerpoint/2010/main" val="286363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dirty="0">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b="1" dirty="0">
                <a:solidFill>
                  <a:srgbClr val="C00000"/>
                </a:solidFill>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Plus les revenus sont faibles, plus les conséquences sont importantes, car :</a:t>
            </a:r>
          </a:p>
          <a:p>
            <a:pPr marL="285750" lvl="1" indent="-285750" fontAlgn="ctr">
              <a:buBlip>
                <a:blip r:embed="rId3"/>
              </a:buBlip>
            </a:pPr>
            <a:r>
              <a:rPr lang="fr-BE" dirty="0">
                <a:latin typeface="Roboto" panose="02000000000000000000" pitchFamily="2" charset="0"/>
                <a:ea typeface="Roboto" panose="02000000000000000000" pitchFamily="2" charset="0"/>
              </a:rPr>
              <a:t>Poids plus important de la facture énergétique</a:t>
            </a:r>
          </a:p>
          <a:p>
            <a:pPr marL="285750" lvl="1" indent="-285750" fontAlgn="ctr">
              <a:buBlip>
                <a:blip r:embed="rId3"/>
              </a:buBlip>
            </a:pPr>
            <a:r>
              <a:rPr lang="fr-BE" dirty="0">
                <a:latin typeface="Roboto" panose="02000000000000000000" pitchFamily="2" charset="0"/>
                <a:ea typeface="Roboto" panose="02000000000000000000" pitchFamily="2" charset="0"/>
              </a:rPr>
              <a:t>Habitent des logements moins efficaces énergétiquement</a:t>
            </a:r>
          </a:p>
          <a:p>
            <a:pPr marL="285750" lvl="1" indent="-285750" fontAlgn="ctr">
              <a:buBlip>
                <a:blip r:embed="rId3"/>
              </a:buBlip>
            </a:pPr>
            <a:r>
              <a:rPr lang="fr-BE" dirty="0">
                <a:latin typeface="Roboto" panose="02000000000000000000" pitchFamily="2" charset="0"/>
                <a:ea typeface="Roboto" panose="02000000000000000000" pitchFamily="2" charset="0"/>
              </a:rPr>
              <a:t>Sont plus souvent locataires </a:t>
            </a:r>
          </a:p>
          <a:p>
            <a:pPr marL="285750" lvl="1" indent="-285750" fontAlgn="ctr">
              <a:buBlip>
                <a:blip r:embed="rId3"/>
              </a:buBlip>
            </a:pPr>
            <a:r>
              <a:rPr lang="fr-BE" dirty="0">
                <a:latin typeface="Roboto" panose="02000000000000000000" pitchFamily="2" charset="0"/>
                <a:ea typeface="Roboto" panose="02000000000000000000" pitchFamily="2" charset="0"/>
              </a:rPr>
              <a:t>Bénéficient moins souvent d’une intervention pour leurs déplacements domicile-travail</a:t>
            </a:r>
          </a:p>
          <a:p>
            <a:pPr marL="285750" lvl="1" indent="-285750" fontAlgn="ctr">
              <a:buBlip>
                <a:blip r:embed="rId3"/>
              </a:buBlip>
            </a:pPr>
            <a:r>
              <a:rPr lang="fr-BE" dirty="0">
                <a:latin typeface="Roboto" panose="02000000000000000000" pitchFamily="2" charset="0"/>
                <a:ea typeface="Roboto" panose="02000000000000000000" pitchFamily="2" charset="0"/>
              </a:rPr>
              <a:t>Peuvent moins facilement adapter leur consommation alimentaire</a:t>
            </a:r>
          </a:p>
          <a:p>
            <a:pPr marL="285750" lvl="1" indent="-285750" fontAlgn="ctr">
              <a:buBlip>
                <a:blip r:embed="rId3"/>
              </a:buBlip>
            </a:pPr>
            <a:r>
              <a:rPr lang="fr-BE" dirty="0">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AB395703-539A-500F-F971-2FEAEDE7D6D5}"/>
              </a:ext>
            </a:extLst>
          </p:cNvPr>
          <p:cNvSpPr>
            <a:spLocks noGrp="1"/>
          </p:cNvSpPr>
          <p:nvPr>
            <p:ph type="sldNum" sz="quarter" idx="12"/>
          </p:nvPr>
        </p:nvSpPr>
        <p:spPr/>
        <p:txBody>
          <a:bodyPr/>
          <a:lstStyle/>
          <a:p>
            <a:fld id="{534D449F-4C49-4668-836B-17D08AB72CE5}" type="slidenum">
              <a:rPr lang="fr-BE" smtClean="0"/>
              <a:t>54</a:t>
            </a:fld>
            <a:endParaRPr lang="fr-BE"/>
          </a:p>
        </p:txBody>
      </p:sp>
    </p:spTree>
    <p:extLst>
      <p:ext uri="{BB962C8B-B14F-4D97-AF65-F5344CB8AC3E}">
        <p14:creationId xmlns:p14="http://schemas.microsoft.com/office/powerpoint/2010/main" val="3292064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771786" y="256070"/>
            <a:ext cx="8078599" cy="951946"/>
          </a:xfrm>
        </p:spPr>
        <p:txBody>
          <a:bodyPr>
            <a:noAutofit/>
          </a:bodyPr>
          <a:lstStyle/>
          <a:p>
            <a:pPr algn="ctr"/>
            <a:r>
              <a:rPr lang="fr-BE" sz="2800" dirty="0"/>
              <a:t>Au niveau macro-économique, les ménages belges sont compensés via l’indexation, mais parfois avec un certain décalage</a:t>
            </a:r>
          </a:p>
        </p:txBody>
      </p:sp>
      <p:pic>
        <p:nvPicPr>
          <p:cNvPr id="5" name="Image 4">
            <a:extLst>
              <a:ext uri="{FF2B5EF4-FFF2-40B4-BE49-F238E27FC236}">
                <a16:creationId xmlns:a16="http://schemas.microsoft.com/office/drawing/2014/main" id="{68964223-18E4-4945-1710-AE46080AAFA8}"/>
              </a:ext>
            </a:extLst>
          </p:cNvPr>
          <p:cNvPicPr>
            <a:picLocks noChangeAspect="1"/>
          </p:cNvPicPr>
          <p:nvPr/>
        </p:nvPicPr>
        <p:blipFill>
          <a:blip r:embed="rId3"/>
          <a:stretch>
            <a:fillRect/>
          </a:stretch>
        </p:blipFill>
        <p:spPr>
          <a:xfrm>
            <a:off x="-1" y="1870322"/>
            <a:ext cx="9144000" cy="3876762"/>
          </a:xfrm>
          <a:prstGeom prst="rect">
            <a:avLst/>
          </a:prstGeom>
        </p:spPr>
      </p:pic>
      <p:sp>
        <p:nvSpPr>
          <p:cNvPr id="8" name="Titre 1">
            <a:extLst>
              <a:ext uri="{FF2B5EF4-FFF2-40B4-BE49-F238E27FC236}">
                <a16:creationId xmlns:a16="http://schemas.microsoft.com/office/drawing/2014/main" id="{58738B50-20E8-BF84-0180-B325A322D0D7}"/>
              </a:ext>
            </a:extLst>
          </p:cNvPr>
          <p:cNvSpPr txBox="1">
            <a:spLocks/>
          </p:cNvSpPr>
          <p:nvPr/>
        </p:nvSpPr>
        <p:spPr>
          <a:xfrm>
            <a:off x="532700" y="1511794"/>
            <a:ext cx="8078599"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800" dirty="0"/>
              <a:t>Indexation des salaires selon différents systèmes</a:t>
            </a:r>
          </a:p>
        </p:txBody>
      </p:sp>
      <p:sp>
        <p:nvSpPr>
          <p:cNvPr id="4" name="Espace réservé du numéro de diapositive 3">
            <a:extLst>
              <a:ext uri="{FF2B5EF4-FFF2-40B4-BE49-F238E27FC236}">
                <a16:creationId xmlns:a16="http://schemas.microsoft.com/office/drawing/2014/main" id="{39EC0525-C480-D1F4-9F29-9A1C44AF97E7}"/>
              </a:ext>
            </a:extLst>
          </p:cNvPr>
          <p:cNvSpPr>
            <a:spLocks noGrp="1"/>
          </p:cNvSpPr>
          <p:nvPr>
            <p:ph type="sldNum" sz="quarter" idx="12"/>
          </p:nvPr>
        </p:nvSpPr>
        <p:spPr/>
        <p:txBody>
          <a:bodyPr/>
          <a:lstStyle/>
          <a:p>
            <a:fld id="{534D449F-4C49-4668-836B-17D08AB72CE5}" type="slidenum">
              <a:rPr lang="fr-BE" smtClean="0"/>
              <a:t>55</a:t>
            </a:fld>
            <a:endParaRPr lang="fr-BE"/>
          </a:p>
        </p:txBody>
      </p:sp>
      <p:sp>
        <p:nvSpPr>
          <p:cNvPr id="7" name="ZoneTexte 6">
            <a:extLst>
              <a:ext uri="{FF2B5EF4-FFF2-40B4-BE49-F238E27FC236}">
                <a16:creationId xmlns:a16="http://schemas.microsoft.com/office/drawing/2014/main" id="{8CBA55C0-C778-734E-8577-7FE98F2B8BEC}"/>
              </a:ext>
            </a:extLst>
          </p:cNvPr>
          <p:cNvSpPr txBox="1"/>
          <p:nvPr/>
        </p:nvSpPr>
        <p:spPr>
          <a:xfrm>
            <a:off x="3476988" y="5842931"/>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35325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58738B50-20E8-BF84-0180-B325A322D0D7}"/>
              </a:ext>
            </a:extLst>
          </p:cNvPr>
          <p:cNvSpPr txBox="1">
            <a:spLocks/>
          </p:cNvSpPr>
          <p:nvPr/>
        </p:nvSpPr>
        <p:spPr>
          <a:xfrm>
            <a:off x="532699" y="1540961"/>
            <a:ext cx="8078599"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800" dirty="0"/>
              <a:t>Revenu disponible réel des particuliers</a:t>
            </a:r>
          </a:p>
        </p:txBody>
      </p:sp>
      <p:sp>
        <p:nvSpPr>
          <p:cNvPr id="4" name="Titre 1">
            <a:extLst>
              <a:ext uri="{FF2B5EF4-FFF2-40B4-BE49-F238E27FC236}">
                <a16:creationId xmlns:a16="http://schemas.microsoft.com/office/drawing/2014/main" id="{C4FDDB90-9E16-7DE9-2EE9-251F69A68B7A}"/>
              </a:ext>
            </a:extLst>
          </p:cNvPr>
          <p:cNvSpPr>
            <a:spLocks noGrp="1"/>
          </p:cNvSpPr>
          <p:nvPr>
            <p:ph type="title"/>
          </p:nvPr>
        </p:nvSpPr>
        <p:spPr>
          <a:xfrm>
            <a:off x="771525" y="255588"/>
            <a:ext cx="8078788" cy="952500"/>
          </a:xfrm>
        </p:spPr>
        <p:txBody>
          <a:bodyPr>
            <a:noAutofit/>
          </a:bodyPr>
          <a:lstStyle/>
          <a:p>
            <a:pPr algn="ctr"/>
            <a:r>
              <a:rPr lang="fr-BE" sz="2800" dirty="0"/>
              <a:t>Au niveau macro-économique, les ménages belges sont compensés via l’indexation, mais parfois avec un certain décalage</a:t>
            </a:r>
            <a:endParaRPr lang="fr-BE" sz="2800" dirty="0">
              <a:solidFill>
                <a:srgbClr val="FF0000"/>
              </a:solidFill>
            </a:endParaRPr>
          </a:p>
        </p:txBody>
      </p:sp>
      <p:pic>
        <p:nvPicPr>
          <p:cNvPr id="2" name="Image 1">
            <a:extLst>
              <a:ext uri="{FF2B5EF4-FFF2-40B4-BE49-F238E27FC236}">
                <a16:creationId xmlns:a16="http://schemas.microsoft.com/office/drawing/2014/main" id="{68F7045F-636E-F3AE-9BEA-1B12996663CC}"/>
              </a:ext>
            </a:extLst>
          </p:cNvPr>
          <p:cNvPicPr>
            <a:picLocks noChangeAspect="1"/>
          </p:cNvPicPr>
          <p:nvPr/>
        </p:nvPicPr>
        <p:blipFill>
          <a:blip r:embed="rId3"/>
          <a:stretch>
            <a:fillRect/>
          </a:stretch>
        </p:blipFill>
        <p:spPr>
          <a:xfrm>
            <a:off x="1263687" y="1878456"/>
            <a:ext cx="6616626" cy="4320000"/>
          </a:xfrm>
          <a:prstGeom prst="rect">
            <a:avLst/>
          </a:prstGeom>
        </p:spPr>
      </p:pic>
      <p:sp>
        <p:nvSpPr>
          <p:cNvPr id="5" name="Titre 1">
            <a:extLst>
              <a:ext uri="{FF2B5EF4-FFF2-40B4-BE49-F238E27FC236}">
                <a16:creationId xmlns:a16="http://schemas.microsoft.com/office/drawing/2014/main" id="{6AA263B0-A0DA-D85A-59E3-7D8A5A0CDA2A}"/>
              </a:ext>
            </a:extLst>
          </p:cNvPr>
          <p:cNvSpPr txBox="1">
            <a:spLocks/>
          </p:cNvSpPr>
          <p:nvPr/>
        </p:nvSpPr>
        <p:spPr>
          <a:xfrm>
            <a:off x="3681764" y="6092761"/>
            <a:ext cx="1780467"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BFP (2022)</a:t>
            </a:r>
          </a:p>
        </p:txBody>
      </p:sp>
      <p:sp>
        <p:nvSpPr>
          <p:cNvPr id="3" name="Espace réservé du numéro de diapositive 2">
            <a:extLst>
              <a:ext uri="{FF2B5EF4-FFF2-40B4-BE49-F238E27FC236}">
                <a16:creationId xmlns:a16="http://schemas.microsoft.com/office/drawing/2014/main" id="{7052D1E2-5E63-6733-7BD8-E8C99FF5DBE1}"/>
              </a:ext>
            </a:extLst>
          </p:cNvPr>
          <p:cNvSpPr>
            <a:spLocks noGrp="1"/>
          </p:cNvSpPr>
          <p:nvPr>
            <p:ph type="sldNum" sz="quarter" idx="12"/>
          </p:nvPr>
        </p:nvSpPr>
        <p:spPr/>
        <p:txBody>
          <a:bodyPr/>
          <a:lstStyle/>
          <a:p>
            <a:fld id="{534D449F-4C49-4668-836B-17D08AB72CE5}" type="slidenum">
              <a:rPr lang="fr-BE" smtClean="0"/>
              <a:t>56</a:t>
            </a:fld>
            <a:endParaRPr lang="fr-BE"/>
          </a:p>
        </p:txBody>
      </p:sp>
    </p:spTree>
    <p:extLst>
      <p:ext uri="{BB962C8B-B14F-4D97-AF65-F5344CB8AC3E}">
        <p14:creationId xmlns:p14="http://schemas.microsoft.com/office/powerpoint/2010/main" val="3641844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dirty="0">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b="1" dirty="0">
                <a:solidFill>
                  <a:srgbClr val="C00000"/>
                </a:solidFill>
                <a:latin typeface="Roboto" panose="02000000000000000000" pitchFamily="2" charset="0"/>
                <a:ea typeface="Roboto" panose="02000000000000000000" pitchFamily="2" charset="0"/>
              </a:rPr>
              <a:t>Plus les revenus sont faibles, </a:t>
            </a:r>
            <a:r>
              <a:rPr lang="fr-BE" dirty="0">
                <a:latin typeface="Roboto" panose="02000000000000000000" pitchFamily="2" charset="0"/>
                <a:ea typeface="Roboto" panose="02000000000000000000" pitchFamily="2" charset="0"/>
              </a:rPr>
              <a:t>plus les conséquences sont importantes, car :</a:t>
            </a:r>
          </a:p>
          <a:p>
            <a:pPr marL="285750" lvl="1" indent="-285750" fontAlgn="ctr">
              <a:buBlip>
                <a:blip r:embed="rId3"/>
              </a:buBlip>
            </a:pPr>
            <a:r>
              <a:rPr lang="fr-BE" dirty="0">
                <a:latin typeface="Roboto" panose="02000000000000000000" pitchFamily="2" charset="0"/>
                <a:ea typeface="Roboto" panose="02000000000000000000" pitchFamily="2" charset="0"/>
              </a:rPr>
              <a:t>Poids plus important de la facture énergétique</a:t>
            </a:r>
          </a:p>
          <a:p>
            <a:pPr marL="285750" lvl="1" indent="-285750" fontAlgn="ctr">
              <a:buBlip>
                <a:blip r:embed="rId3"/>
              </a:buBlip>
            </a:pPr>
            <a:r>
              <a:rPr lang="fr-BE" dirty="0">
                <a:latin typeface="Roboto" panose="02000000000000000000" pitchFamily="2" charset="0"/>
                <a:ea typeface="Roboto" panose="02000000000000000000" pitchFamily="2" charset="0"/>
              </a:rPr>
              <a:t>Habitent des logements moins efficaces énergétiquement</a:t>
            </a:r>
          </a:p>
          <a:p>
            <a:pPr marL="285750" lvl="1" indent="-285750" fontAlgn="ctr">
              <a:buBlip>
                <a:blip r:embed="rId3"/>
              </a:buBlip>
            </a:pPr>
            <a:r>
              <a:rPr lang="fr-BE" dirty="0">
                <a:latin typeface="Roboto" panose="02000000000000000000" pitchFamily="2" charset="0"/>
                <a:ea typeface="Roboto" panose="02000000000000000000" pitchFamily="2" charset="0"/>
              </a:rPr>
              <a:t>Sont plus souvent locataires </a:t>
            </a:r>
          </a:p>
          <a:p>
            <a:pPr marL="285750" lvl="1" indent="-285750" fontAlgn="ctr">
              <a:buBlip>
                <a:blip r:embed="rId3"/>
              </a:buBlip>
            </a:pPr>
            <a:r>
              <a:rPr lang="fr-BE" dirty="0">
                <a:latin typeface="Roboto" panose="02000000000000000000" pitchFamily="2" charset="0"/>
                <a:ea typeface="Roboto" panose="02000000000000000000" pitchFamily="2" charset="0"/>
              </a:rPr>
              <a:t>Bénéficient moins souvent d’une intervention pour leurs déplacements domicile-travail</a:t>
            </a:r>
          </a:p>
          <a:p>
            <a:pPr marL="285750" lvl="1" indent="-285750" fontAlgn="ctr">
              <a:buBlip>
                <a:blip r:embed="rId3"/>
              </a:buBlip>
            </a:pPr>
            <a:r>
              <a:rPr lang="fr-BE" dirty="0">
                <a:latin typeface="Roboto" panose="02000000000000000000" pitchFamily="2" charset="0"/>
                <a:ea typeface="Roboto" panose="02000000000000000000" pitchFamily="2" charset="0"/>
              </a:rPr>
              <a:t>Peuvent moins facilement adapter leur consommation alimentaire</a:t>
            </a:r>
          </a:p>
          <a:p>
            <a:pPr marL="285750" lvl="1" indent="-285750" fontAlgn="ctr">
              <a:buBlip>
                <a:blip r:embed="rId3"/>
              </a:buBlip>
            </a:pPr>
            <a:r>
              <a:rPr lang="fr-BE" dirty="0">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EC39679E-4CB8-0E40-C131-CB27C3CC23C3}"/>
              </a:ext>
            </a:extLst>
          </p:cNvPr>
          <p:cNvSpPr>
            <a:spLocks noGrp="1"/>
          </p:cNvSpPr>
          <p:nvPr>
            <p:ph type="sldNum" sz="quarter" idx="12"/>
          </p:nvPr>
        </p:nvSpPr>
        <p:spPr/>
        <p:txBody>
          <a:bodyPr/>
          <a:lstStyle/>
          <a:p>
            <a:fld id="{534D449F-4C49-4668-836B-17D08AB72CE5}" type="slidenum">
              <a:rPr lang="fr-BE" smtClean="0"/>
              <a:t>57</a:t>
            </a:fld>
            <a:endParaRPr lang="fr-BE"/>
          </a:p>
        </p:txBody>
      </p:sp>
    </p:spTree>
    <p:extLst>
      <p:ext uri="{BB962C8B-B14F-4D97-AF65-F5344CB8AC3E}">
        <p14:creationId xmlns:p14="http://schemas.microsoft.com/office/powerpoint/2010/main" val="2878981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61826-EFA3-61BC-4922-B651D1210963}"/>
              </a:ext>
            </a:extLst>
          </p:cNvPr>
          <p:cNvSpPr>
            <a:spLocks noGrp="1"/>
          </p:cNvSpPr>
          <p:nvPr>
            <p:ph type="title"/>
          </p:nvPr>
        </p:nvSpPr>
        <p:spPr>
          <a:xfrm>
            <a:off x="981512" y="168327"/>
            <a:ext cx="8078599" cy="565194"/>
          </a:xfrm>
        </p:spPr>
        <p:txBody>
          <a:bodyPr>
            <a:noAutofit/>
          </a:bodyPr>
          <a:lstStyle/>
          <a:p>
            <a:pPr algn="ctr"/>
            <a:r>
              <a:rPr lang="fr-BE" sz="2400" dirty="0"/>
              <a:t>Qui se trouve dans les différentes catégories de revenu ?</a:t>
            </a:r>
            <a:endParaRPr lang="fr-BE" sz="1400" dirty="0"/>
          </a:p>
        </p:txBody>
      </p:sp>
      <p:pic>
        <p:nvPicPr>
          <p:cNvPr id="4" name="Image 3">
            <a:extLst>
              <a:ext uri="{FF2B5EF4-FFF2-40B4-BE49-F238E27FC236}">
                <a16:creationId xmlns:a16="http://schemas.microsoft.com/office/drawing/2014/main" id="{EEDBD987-1F38-BF45-9283-343D677EB44E}"/>
              </a:ext>
            </a:extLst>
          </p:cNvPr>
          <p:cNvPicPr>
            <a:picLocks noChangeAspect="1"/>
          </p:cNvPicPr>
          <p:nvPr/>
        </p:nvPicPr>
        <p:blipFill>
          <a:blip r:embed="rId3"/>
          <a:stretch>
            <a:fillRect/>
          </a:stretch>
        </p:blipFill>
        <p:spPr>
          <a:xfrm>
            <a:off x="1802255" y="1207705"/>
            <a:ext cx="5734050" cy="2305050"/>
          </a:xfrm>
          <a:prstGeom prst="rect">
            <a:avLst/>
          </a:prstGeom>
        </p:spPr>
      </p:pic>
      <p:pic>
        <p:nvPicPr>
          <p:cNvPr id="5" name="Image 4">
            <a:extLst>
              <a:ext uri="{FF2B5EF4-FFF2-40B4-BE49-F238E27FC236}">
                <a16:creationId xmlns:a16="http://schemas.microsoft.com/office/drawing/2014/main" id="{BB1BFAD6-CF48-C689-CE68-5EFD9D3BA6CF}"/>
              </a:ext>
            </a:extLst>
          </p:cNvPr>
          <p:cNvPicPr>
            <a:picLocks noChangeAspect="1"/>
          </p:cNvPicPr>
          <p:nvPr/>
        </p:nvPicPr>
        <p:blipFill>
          <a:blip r:embed="rId4"/>
          <a:stretch>
            <a:fillRect/>
          </a:stretch>
        </p:blipFill>
        <p:spPr>
          <a:xfrm>
            <a:off x="1802255" y="4014471"/>
            <a:ext cx="5732433" cy="2404244"/>
          </a:xfrm>
          <a:prstGeom prst="rect">
            <a:avLst/>
          </a:prstGeom>
        </p:spPr>
      </p:pic>
      <p:sp>
        <p:nvSpPr>
          <p:cNvPr id="6" name="Titre 1">
            <a:extLst>
              <a:ext uri="{FF2B5EF4-FFF2-40B4-BE49-F238E27FC236}">
                <a16:creationId xmlns:a16="http://schemas.microsoft.com/office/drawing/2014/main" id="{D2B5C1AE-5AEC-5568-D8DA-6348900B9921}"/>
              </a:ext>
            </a:extLst>
          </p:cNvPr>
          <p:cNvSpPr txBox="1">
            <a:spLocks/>
          </p:cNvSpPr>
          <p:nvPr/>
        </p:nvSpPr>
        <p:spPr>
          <a:xfrm>
            <a:off x="629173" y="824531"/>
            <a:ext cx="8078599"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600" dirty="0"/>
              <a:t>Pourcentage des ménages qui perçoivent des revenus par source de revenu</a:t>
            </a:r>
          </a:p>
        </p:txBody>
      </p:sp>
      <p:sp>
        <p:nvSpPr>
          <p:cNvPr id="7" name="Titre 1">
            <a:extLst>
              <a:ext uri="{FF2B5EF4-FFF2-40B4-BE49-F238E27FC236}">
                <a16:creationId xmlns:a16="http://schemas.microsoft.com/office/drawing/2014/main" id="{05217DAB-6BF9-BCEB-9FE4-BA5FA6A33AFF}"/>
              </a:ext>
            </a:extLst>
          </p:cNvPr>
          <p:cNvSpPr txBox="1">
            <a:spLocks/>
          </p:cNvSpPr>
          <p:nvPr/>
        </p:nvSpPr>
        <p:spPr>
          <a:xfrm>
            <a:off x="689294" y="3615311"/>
            <a:ext cx="8078599"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600" dirty="0"/>
              <a:t>Revenu médian par source de revenu</a:t>
            </a:r>
          </a:p>
        </p:txBody>
      </p:sp>
      <p:sp>
        <p:nvSpPr>
          <p:cNvPr id="8" name="Titre 1">
            <a:extLst>
              <a:ext uri="{FF2B5EF4-FFF2-40B4-BE49-F238E27FC236}">
                <a16:creationId xmlns:a16="http://schemas.microsoft.com/office/drawing/2014/main" id="{08BB6754-2DC5-E059-2D0E-62B9BB38B7FE}"/>
              </a:ext>
            </a:extLst>
          </p:cNvPr>
          <p:cNvSpPr txBox="1">
            <a:spLocks/>
          </p:cNvSpPr>
          <p:nvPr/>
        </p:nvSpPr>
        <p:spPr>
          <a:xfrm>
            <a:off x="39169" y="3030932"/>
            <a:ext cx="1736521" cy="1600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 BNB (</a:t>
            </a:r>
            <a:r>
              <a:rPr lang="fr-FR" sz="1400" dirty="0" err="1"/>
              <a:t>Household</a:t>
            </a:r>
            <a:r>
              <a:rPr lang="fr-FR" sz="1400" dirty="0"/>
              <a:t> Finance and </a:t>
            </a:r>
            <a:r>
              <a:rPr lang="fr-FR" sz="1400" dirty="0" err="1"/>
              <a:t>Consumption</a:t>
            </a:r>
            <a:r>
              <a:rPr lang="fr-FR" sz="1400" dirty="0"/>
              <a:t> Survey, quatrième vague)</a:t>
            </a:r>
          </a:p>
        </p:txBody>
      </p:sp>
      <p:sp>
        <p:nvSpPr>
          <p:cNvPr id="3" name="Espace réservé du numéro de diapositive 2">
            <a:extLst>
              <a:ext uri="{FF2B5EF4-FFF2-40B4-BE49-F238E27FC236}">
                <a16:creationId xmlns:a16="http://schemas.microsoft.com/office/drawing/2014/main" id="{EDBFA11F-973C-2B7F-EDD9-39E39010E834}"/>
              </a:ext>
            </a:extLst>
          </p:cNvPr>
          <p:cNvSpPr>
            <a:spLocks noGrp="1"/>
          </p:cNvSpPr>
          <p:nvPr>
            <p:ph type="sldNum" sz="quarter" idx="12"/>
          </p:nvPr>
        </p:nvSpPr>
        <p:spPr/>
        <p:txBody>
          <a:bodyPr/>
          <a:lstStyle/>
          <a:p>
            <a:fld id="{534D449F-4C49-4668-836B-17D08AB72CE5}" type="slidenum">
              <a:rPr lang="fr-BE" smtClean="0"/>
              <a:t>58</a:t>
            </a:fld>
            <a:endParaRPr lang="fr-BE"/>
          </a:p>
        </p:txBody>
      </p:sp>
    </p:spTree>
    <p:extLst>
      <p:ext uri="{BB962C8B-B14F-4D97-AF65-F5344CB8AC3E}">
        <p14:creationId xmlns:p14="http://schemas.microsoft.com/office/powerpoint/2010/main" val="2503539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dirty="0">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Plus les revenus sont faibles, plus les conséquences sont importantes, car :</a:t>
            </a:r>
          </a:p>
          <a:p>
            <a:pPr marL="0" lvl="1" indent="-285750" fontAlgn="ctr">
              <a:buBlip>
                <a:blip r:embed="rId3"/>
              </a:buBlip>
            </a:pPr>
            <a:r>
              <a:rPr lang="fr-BE" b="1" dirty="0">
                <a:solidFill>
                  <a:srgbClr val="C00000"/>
                </a:solidFill>
                <a:latin typeface="Roboto" panose="02000000000000000000" pitchFamily="2" charset="0"/>
                <a:ea typeface="Roboto" panose="02000000000000000000" pitchFamily="2" charset="0"/>
              </a:rPr>
              <a:t>Poids plus important de la facture énergétique</a:t>
            </a:r>
          </a:p>
          <a:p>
            <a:pPr marL="285750" lvl="1" indent="-285750" fontAlgn="ctr">
              <a:buBlip>
                <a:blip r:embed="rId3"/>
              </a:buBlip>
            </a:pPr>
            <a:r>
              <a:rPr lang="fr-BE" dirty="0">
                <a:latin typeface="Roboto" panose="02000000000000000000" pitchFamily="2" charset="0"/>
                <a:ea typeface="Roboto" panose="02000000000000000000" pitchFamily="2" charset="0"/>
              </a:rPr>
              <a:t>Habitent des logements moins efficaces énergétiquement</a:t>
            </a:r>
          </a:p>
          <a:p>
            <a:pPr marL="285750" lvl="1" indent="-285750" fontAlgn="ctr">
              <a:buBlip>
                <a:blip r:embed="rId3"/>
              </a:buBlip>
            </a:pPr>
            <a:r>
              <a:rPr lang="fr-BE" dirty="0">
                <a:latin typeface="Roboto" panose="02000000000000000000" pitchFamily="2" charset="0"/>
                <a:ea typeface="Roboto" panose="02000000000000000000" pitchFamily="2" charset="0"/>
              </a:rPr>
              <a:t>Sont plus souvent locataires </a:t>
            </a:r>
          </a:p>
          <a:p>
            <a:pPr marL="285750" lvl="1" indent="-285750" fontAlgn="ctr">
              <a:buBlip>
                <a:blip r:embed="rId3"/>
              </a:buBlip>
            </a:pPr>
            <a:r>
              <a:rPr lang="fr-BE" dirty="0">
                <a:latin typeface="Roboto" panose="02000000000000000000" pitchFamily="2" charset="0"/>
                <a:ea typeface="Roboto" panose="02000000000000000000" pitchFamily="2" charset="0"/>
              </a:rPr>
              <a:t>Bénéficient moins souvent d’une intervention pour leurs déplacements domicile-travail</a:t>
            </a:r>
          </a:p>
          <a:p>
            <a:pPr marL="285750" lvl="1" indent="-285750" fontAlgn="ctr">
              <a:buBlip>
                <a:blip r:embed="rId3"/>
              </a:buBlip>
            </a:pPr>
            <a:r>
              <a:rPr lang="fr-BE" dirty="0">
                <a:latin typeface="Roboto" panose="02000000000000000000" pitchFamily="2" charset="0"/>
                <a:ea typeface="Roboto" panose="02000000000000000000" pitchFamily="2" charset="0"/>
              </a:rPr>
              <a:t>Peuvent moins facilement adapter leur consommation alimentaire</a:t>
            </a:r>
          </a:p>
          <a:p>
            <a:pPr marL="285750" lvl="1" indent="-285750" fontAlgn="ctr">
              <a:buBlip>
                <a:blip r:embed="rId3"/>
              </a:buBlip>
            </a:pPr>
            <a:r>
              <a:rPr lang="fr-BE" dirty="0">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D71AC1E4-DF7E-C3B7-0AB5-63707B1BBE3F}"/>
              </a:ext>
            </a:extLst>
          </p:cNvPr>
          <p:cNvSpPr>
            <a:spLocks noGrp="1"/>
          </p:cNvSpPr>
          <p:nvPr>
            <p:ph type="sldNum" sz="quarter" idx="12"/>
          </p:nvPr>
        </p:nvSpPr>
        <p:spPr/>
        <p:txBody>
          <a:bodyPr/>
          <a:lstStyle/>
          <a:p>
            <a:fld id="{534D449F-4C49-4668-836B-17D08AB72CE5}" type="slidenum">
              <a:rPr lang="fr-BE" smtClean="0"/>
              <a:t>59</a:t>
            </a:fld>
            <a:endParaRPr lang="fr-BE"/>
          </a:p>
        </p:txBody>
      </p:sp>
    </p:spTree>
    <p:extLst>
      <p:ext uri="{BB962C8B-B14F-4D97-AF65-F5344CB8AC3E}">
        <p14:creationId xmlns:p14="http://schemas.microsoft.com/office/powerpoint/2010/main" val="15923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AEC6D1-A9BF-33E3-3616-5959CAAC4DFD}"/>
              </a:ext>
            </a:extLst>
          </p:cNvPr>
          <p:cNvSpPr>
            <a:spLocks noGrp="1"/>
          </p:cNvSpPr>
          <p:nvPr>
            <p:ph type="title"/>
          </p:nvPr>
        </p:nvSpPr>
        <p:spPr>
          <a:xfrm>
            <a:off x="1153714" y="187571"/>
            <a:ext cx="7332502" cy="692399"/>
          </a:xfrm>
        </p:spPr>
        <p:txBody>
          <a:bodyPr>
            <a:noAutofit/>
          </a:bodyPr>
          <a:lstStyle/>
          <a:p>
            <a:pPr algn="ctr"/>
            <a:r>
              <a:rPr lang="fr-BE" sz="3200" dirty="0"/>
              <a:t>Forte demande confrontée à des contraintes sur l’offre</a:t>
            </a:r>
          </a:p>
        </p:txBody>
      </p:sp>
      <p:pic>
        <p:nvPicPr>
          <p:cNvPr id="3" name="Image 2">
            <a:extLst>
              <a:ext uri="{FF2B5EF4-FFF2-40B4-BE49-F238E27FC236}">
                <a16:creationId xmlns:a16="http://schemas.microsoft.com/office/drawing/2014/main" id="{48DB47A7-6FBB-A8FF-6DCB-D7B4B2EB0EE5}"/>
              </a:ext>
            </a:extLst>
          </p:cNvPr>
          <p:cNvPicPr>
            <a:picLocks noChangeAspect="1"/>
          </p:cNvPicPr>
          <p:nvPr/>
        </p:nvPicPr>
        <p:blipFill>
          <a:blip r:embed="rId3"/>
          <a:stretch>
            <a:fillRect/>
          </a:stretch>
        </p:blipFill>
        <p:spPr>
          <a:xfrm>
            <a:off x="717029" y="1738305"/>
            <a:ext cx="3926365" cy="2984697"/>
          </a:xfrm>
          <a:prstGeom prst="rect">
            <a:avLst/>
          </a:prstGeom>
        </p:spPr>
      </p:pic>
      <p:pic>
        <p:nvPicPr>
          <p:cNvPr id="4" name="Image 3">
            <a:extLst>
              <a:ext uri="{FF2B5EF4-FFF2-40B4-BE49-F238E27FC236}">
                <a16:creationId xmlns:a16="http://schemas.microsoft.com/office/drawing/2014/main" id="{5023FEEE-E2C3-5DD2-A4AE-F60575D36997}"/>
              </a:ext>
            </a:extLst>
          </p:cNvPr>
          <p:cNvPicPr>
            <a:picLocks noChangeAspect="1"/>
          </p:cNvPicPr>
          <p:nvPr/>
        </p:nvPicPr>
        <p:blipFill>
          <a:blip r:embed="rId4"/>
          <a:stretch>
            <a:fillRect/>
          </a:stretch>
        </p:blipFill>
        <p:spPr>
          <a:xfrm>
            <a:off x="5287239" y="1729916"/>
            <a:ext cx="3037101" cy="3398168"/>
          </a:xfrm>
          <a:prstGeom prst="rect">
            <a:avLst/>
          </a:prstGeom>
        </p:spPr>
      </p:pic>
      <p:sp>
        <p:nvSpPr>
          <p:cNvPr id="5" name="Espace réservé du numéro de diapositive 4">
            <a:extLst>
              <a:ext uri="{FF2B5EF4-FFF2-40B4-BE49-F238E27FC236}">
                <a16:creationId xmlns:a16="http://schemas.microsoft.com/office/drawing/2014/main" id="{B7B62BDB-8370-A071-055B-B0A26CB34683}"/>
              </a:ext>
            </a:extLst>
          </p:cNvPr>
          <p:cNvSpPr>
            <a:spLocks noGrp="1"/>
          </p:cNvSpPr>
          <p:nvPr>
            <p:ph type="sldNum" sz="quarter" idx="12"/>
          </p:nvPr>
        </p:nvSpPr>
        <p:spPr/>
        <p:txBody>
          <a:bodyPr/>
          <a:lstStyle/>
          <a:p>
            <a:fld id="{534D449F-4C49-4668-836B-17D08AB72CE5}" type="slidenum">
              <a:rPr lang="fr-BE" smtClean="0"/>
              <a:t>6</a:t>
            </a:fld>
            <a:endParaRPr lang="fr-BE"/>
          </a:p>
        </p:txBody>
      </p:sp>
      <p:sp>
        <p:nvSpPr>
          <p:cNvPr id="6" name="Titre 1">
            <a:extLst>
              <a:ext uri="{FF2B5EF4-FFF2-40B4-BE49-F238E27FC236}">
                <a16:creationId xmlns:a16="http://schemas.microsoft.com/office/drawing/2014/main" id="{1798E794-630A-EEC7-6E8D-5DCA8F9C5866}"/>
              </a:ext>
            </a:extLst>
          </p:cNvPr>
          <p:cNvSpPr txBox="1">
            <a:spLocks/>
          </p:cNvSpPr>
          <p:nvPr/>
        </p:nvSpPr>
        <p:spPr>
          <a:xfrm>
            <a:off x="5497584" y="4944227"/>
            <a:ext cx="270265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Note : AE = </a:t>
            </a:r>
            <a:r>
              <a:rPr lang="fr-FR" sz="1400" dirty="0" err="1"/>
              <a:t>advanced</a:t>
            </a:r>
            <a:r>
              <a:rPr lang="fr-FR" sz="1400" dirty="0"/>
              <a:t> </a:t>
            </a:r>
            <a:r>
              <a:rPr lang="fr-FR" sz="1400" dirty="0" err="1"/>
              <a:t>economy</a:t>
            </a:r>
            <a:endParaRPr lang="fr-BE" sz="1400" dirty="0"/>
          </a:p>
        </p:txBody>
      </p:sp>
      <p:sp>
        <p:nvSpPr>
          <p:cNvPr id="7" name="Titre 1">
            <a:extLst>
              <a:ext uri="{FF2B5EF4-FFF2-40B4-BE49-F238E27FC236}">
                <a16:creationId xmlns:a16="http://schemas.microsoft.com/office/drawing/2014/main" id="{B3A110FB-83C5-E67C-B909-C6F87C1BF8CD}"/>
              </a:ext>
            </a:extLst>
          </p:cNvPr>
          <p:cNvSpPr txBox="1">
            <a:spLocks/>
          </p:cNvSpPr>
          <p:nvPr/>
        </p:nvSpPr>
        <p:spPr>
          <a:xfrm>
            <a:off x="5946394" y="5223266"/>
            <a:ext cx="1805032"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BIS (2021)</a:t>
            </a:r>
            <a:endParaRPr lang="fr-BE" sz="1400" dirty="0"/>
          </a:p>
        </p:txBody>
      </p:sp>
      <p:sp>
        <p:nvSpPr>
          <p:cNvPr id="9" name="ZoneTexte 8">
            <a:extLst>
              <a:ext uri="{FF2B5EF4-FFF2-40B4-BE49-F238E27FC236}">
                <a16:creationId xmlns:a16="http://schemas.microsoft.com/office/drawing/2014/main" id="{2BCDCA71-D19C-5074-1286-8527866F041E}"/>
              </a:ext>
            </a:extLst>
          </p:cNvPr>
          <p:cNvSpPr txBox="1"/>
          <p:nvPr/>
        </p:nvSpPr>
        <p:spPr>
          <a:xfrm>
            <a:off x="2146616" y="4790338"/>
            <a:ext cx="1067190" cy="307777"/>
          </a:xfrm>
          <a:prstGeom prst="rect">
            <a:avLst/>
          </a:prstGeom>
          <a:noFill/>
        </p:spPr>
        <p:txBody>
          <a:bodyPr wrap="square">
            <a:spAutoFit/>
          </a:bodyPr>
          <a:lstStyle/>
          <a:p>
            <a:r>
              <a:rPr lang="en-US" sz="1400" dirty="0">
                <a:latin typeface="Roboto" panose="02000000000000000000" pitchFamily="2" charset="0"/>
                <a:ea typeface="Roboto" panose="02000000000000000000" pitchFamily="2" charset="0"/>
                <a:cs typeface="Times New Roman" panose="02020603050405020304" pitchFamily="18" charset="0"/>
              </a:rPr>
              <a:t>IMF </a:t>
            </a:r>
            <a:r>
              <a:rPr lang="en-US" sz="1400" dirty="0">
                <a:effectLst/>
                <a:latin typeface="Roboto" panose="02000000000000000000" pitchFamily="2" charset="0"/>
                <a:ea typeface="Roboto" panose="02000000000000000000" pitchFamily="2" charset="0"/>
                <a:cs typeface="Times New Roman" panose="02020603050405020304" pitchFamily="18" charset="0"/>
              </a:rPr>
              <a:t>(2022)</a:t>
            </a:r>
            <a:endParaRPr lang="en-BE" sz="1400" dirty="0"/>
          </a:p>
        </p:txBody>
      </p:sp>
    </p:spTree>
    <p:extLst>
      <p:ext uri="{BB962C8B-B14F-4D97-AF65-F5344CB8AC3E}">
        <p14:creationId xmlns:p14="http://schemas.microsoft.com/office/powerpoint/2010/main" val="3791243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532700" y="202089"/>
            <a:ext cx="8078599" cy="1145315"/>
          </a:xfrm>
        </p:spPr>
        <p:txBody>
          <a:bodyPr>
            <a:noAutofit/>
          </a:bodyPr>
          <a:lstStyle/>
          <a:p>
            <a:pPr marL="457200" lvl="1" algn="ctr"/>
            <a:r>
              <a:rPr lang="fr-BE" sz="2800" b="1" dirty="0">
                <a:latin typeface="Roboto" panose="02000000000000000000" pitchFamily="2" charset="0"/>
                <a:ea typeface="Roboto" panose="02000000000000000000" pitchFamily="2" charset="0"/>
              </a:rPr>
              <a:t>Poids plus important de la facture énergétique</a:t>
            </a:r>
          </a:p>
        </p:txBody>
      </p:sp>
      <p:pic>
        <p:nvPicPr>
          <p:cNvPr id="5" name="Image 4">
            <a:extLst>
              <a:ext uri="{FF2B5EF4-FFF2-40B4-BE49-F238E27FC236}">
                <a16:creationId xmlns:a16="http://schemas.microsoft.com/office/drawing/2014/main" id="{BEAF310B-4500-175D-F637-91096911615F}"/>
              </a:ext>
            </a:extLst>
          </p:cNvPr>
          <p:cNvPicPr>
            <a:picLocks noChangeAspect="1"/>
          </p:cNvPicPr>
          <p:nvPr/>
        </p:nvPicPr>
        <p:blipFill>
          <a:blip r:embed="rId3"/>
          <a:stretch>
            <a:fillRect/>
          </a:stretch>
        </p:blipFill>
        <p:spPr>
          <a:xfrm>
            <a:off x="400294" y="4892186"/>
            <a:ext cx="3740625" cy="367712"/>
          </a:xfrm>
          <a:prstGeom prst="rect">
            <a:avLst/>
          </a:prstGeom>
        </p:spPr>
      </p:pic>
      <p:pic>
        <p:nvPicPr>
          <p:cNvPr id="6" name="Image 5">
            <a:extLst>
              <a:ext uri="{FF2B5EF4-FFF2-40B4-BE49-F238E27FC236}">
                <a16:creationId xmlns:a16="http://schemas.microsoft.com/office/drawing/2014/main" id="{853CF8A5-67DE-6135-E5EE-427E94DD6F29}"/>
              </a:ext>
            </a:extLst>
          </p:cNvPr>
          <p:cNvPicPr>
            <a:picLocks noChangeAspect="1"/>
          </p:cNvPicPr>
          <p:nvPr/>
        </p:nvPicPr>
        <p:blipFill>
          <a:blip r:embed="rId4"/>
          <a:stretch>
            <a:fillRect/>
          </a:stretch>
        </p:blipFill>
        <p:spPr>
          <a:xfrm>
            <a:off x="4754759" y="2629446"/>
            <a:ext cx="3863111" cy="2520000"/>
          </a:xfrm>
          <a:prstGeom prst="rect">
            <a:avLst/>
          </a:prstGeom>
        </p:spPr>
      </p:pic>
      <p:sp>
        <p:nvSpPr>
          <p:cNvPr id="7" name="Titre 1">
            <a:extLst>
              <a:ext uri="{FF2B5EF4-FFF2-40B4-BE49-F238E27FC236}">
                <a16:creationId xmlns:a16="http://schemas.microsoft.com/office/drawing/2014/main" id="{B5EB9DB6-8AD8-38C6-4331-1487E59E666D}"/>
              </a:ext>
            </a:extLst>
          </p:cNvPr>
          <p:cNvSpPr txBox="1">
            <a:spLocks/>
          </p:cNvSpPr>
          <p:nvPr/>
        </p:nvSpPr>
        <p:spPr>
          <a:xfrm>
            <a:off x="400294" y="1598102"/>
            <a:ext cx="3740625" cy="730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FR" sz="1600" dirty="0"/>
              <a:t>Changement de revenu disponible hors mesures compensatoires</a:t>
            </a:r>
            <a:endParaRPr lang="fr-BE" sz="1600" dirty="0"/>
          </a:p>
        </p:txBody>
      </p:sp>
      <p:pic>
        <p:nvPicPr>
          <p:cNvPr id="9" name="Image 8">
            <a:extLst>
              <a:ext uri="{FF2B5EF4-FFF2-40B4-BE49-F238E27FC236}">
                <a16:creationId xmlns:a16="http://schemas.microsoft.com/office/drawing/2014/main" id="{F0EE66D6-C4C0-7467-7EE0-DF5E942D01A1}"/>
              </a:ext>
            </a:extLst>
          </p:cNvPr>
          <p:cNvPicPr>
            <a:picLocks noChangeAspect="1"/>
          </p:cNvPicPr>
          <p:nvPr/>
        </p:nvPicPr>
        <p:blipFill>
          <a:blip r:embed="rId5"/>
          <a:stretch>
            <a:fillRect/>
          </a:stretch>
        </p:blipFill>
        <p:spPr>
          <a:xfrm>
            <a:off x="400295" y="2420041"/>
            <a:ext cx="3740625" cy="2520000"/>
          </a:xfrm>
          <a:prstGeom prst="rect">
            <a:avLst/>
          </a:prstGeom>
        </p:spPr>
      </p:pic>
      <p:sp>
        <p:nvSpPr>
          <p:cNvPr id="10" name="Titre 1">
            <a:extLst>
              <a:ext uri="{FF2B5EF4-FFF2-40B4-BE49-F238E27FC236}">
                <a16:creationId xmlns:a16="http://schemas.microsoft.com/office/drawing/2014/main" id="{4377A253-0598-863F-129D-C15D3896D021}"/>
              </a:ext>
            </a:extLst>
          </p:cNvPr>
          <p:cNvSpPr txBox="1">
            <a:spLocks/>
          </p:cNvSpPr>
          <p:nvPr/>
        </p:nvSpPr>
        <p:spPr>
          <a:xfrm>
            <a:off x="4754759" y="1690040"/>
            <a:ext cx="3863111" cy="730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FR" sz="1600" dirty="0"/>
              <a:t>Part minimale de la facture d'électricité et de gaz naturel par rapport au revenu net disponible (coût du logement déduit) en 2018</a:t>
            </a:r>
            <a:endParaRPr lang="fr-BE" sz="1600" dirty="0"/>
          </a:p>
        </p:txBody>
      </p:sp>
      <p:sp>
        <p:nvSpPr>
          <p:cNvPr id="3" name="Titre 1">
            <a:extLst>
              <a:ext uri="{FF2B5EF4-FFF2-40B4-BE49-F238E27FC236}">
                <a16:creationId xmlns:a16="http://schemas.microsoft.com/office/drawing/2014/main" id="{3C6C4F40-DDC3-EF50-67A8-442677DF1AE9}"/>
              </a:ext>
            </a:extLst>
          </p:cNvPr>
          <p:cNvSpPr txBox="1">
            <a:spLocks/>
          </p:cNvSpPr>
          <p:nvPr/>
        </p:nvSpPr>
        <p:spPr>
          <a:xfrm>
            <a:off x="1032040" y="5374185"/>
            <a:ext cx="2477131"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a:t>
            </a:r>
            <a:r>
              <a:rPr lang="fr-FR" sz="1400" dirty="0" err="1"/>
              <a:t>Capéau</a:t>
            </a:r>
            <a:r>
              <a:rPr lang="fr-FR" sz="1400" dirty="0"/>
              <a:t> et al. (2022)</a:t>
            </a:r>
            <a:endParaRPr lang="fr-BE" sz="1400" dirty="0"/>
          </a:p>
        </p:txBody>
      </p:sp>
      <p:sp>
        <p:nvSpPr>
          <p:cNvPr id="4" name="Titre 1">
            <a:extLst>
              <a:ext uri="{FF2B5EF4-FFF2-40B4-BE49-F238E27FC236}">
                <a16:creationId xmlns:a16="http://schemas.microsoft.com/office/drawing/2014/main" id="{3D29008E-B679-7A48-169B-9A1C80B868A0}"/>
              </a:ext>
            </a:extLst>
          </p:cNvPr>
          <p:cNvSpPr txBox="1">
            <a:spLocks/>
          </p:cNvSpPr>
          <p:nvPr/>
        </p:nvSpPr>
        <p:spPr>
          <a:xfrm>
            <a:off x="5695364" y="5374527"/>
            <a:ext cx="1981900"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CREG (2019)</a:t>
            </a:r>
            <a:endParaRPr lang="fr-BE" sz="1400" dirty="0"/>
          </a:p>
        </p:txBody>
      </p:sp>
      <p:sp>
        <p:nvSpPr>
          <p:cNvPr id="8" name="Espace réservé du numéro de diapositive 7">
            <a:extLst>
              <a:ext uri="{FF2B5EF4-FFF2-40B4-BE49-F238E27FC236}">
                <a16:creationId xmlns:a16="http://schemas.microsoft.com/office/drawing/2014/main" id="{A3FFE5B7-68CF-DC1D-9344-7072B3BB4337}"/>
              </a:ext>
            </a:extLst>
          </p:cNvPr>
          <p:cNvSpPr>
            <a:spLocks noGrp="1"/>
          </p:cNvSpPr>
          <p:nvPr>
            <p:ph type="sldNum" sz="quarter" idx="12"/>
          </p:nvPr>
        </p:nvSpPr>
        <p:spPr/>
        <p:txBody>
          <a:bodyPr/>
          <a:lstStyle/>
          <a:p>
            <a:fld id="{534D449F-4C49-4668-836B-17D08AB72CE5}" type="slidenum">
              <a:rPr lang="fr-BE" smtClean="0"/>
              <a:t>60</a:t>
            </a:fld>
            <a:endParaRPr lang="fr-BE"/>
          </a:p>
        </p:txBody>
      </p:sp>
    </p:spTree>
    <p:extLst>
      <p:ext uri="{BB962C8B-B14F-4D97-AF65-F5344CB8AC3E}">
        <p14:creationId xmlns:p14="http://schemas.microsoft.com/office/powerpoint/2010/main" val="1087382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840993" y="148358"/>
            <a:ext cx="8078599" cy="1145315"/>
          </a:xfrm>
        </p:spPr>
        <p:txBody>
          <a:bodyPr>
            <a:noAutofit/>
          </a:bodyPr>
          <a:lstStyle/>
          <a:p>
            <a:pPr algn="ctr"/>
            <a:r>
              <a:rPr lang="fr-BE" dirty="0"/>
              <a:t>Poids plus important de la facture énergétique</a:t>
            </a:r>
          </a:p>
        </p:txBody>
      </p:sp>
      <p:sp>
        <p:nvSpPr>
          <p:cNvPr id="7" name="Titre 1">
            <a:extLst>
              <a:ext uri="{FF2B5EF4-FFF2-40B4-BE49-F238E27FC236}">
                <a16:creationId xmlns:a16="http://schemas.microsoft.com/office/drawing/2014/main" id="{B5EB9DB6-8AD8-38C6-4331-1487E59E666D}"/>
              </a:ext>
            </a:extLst>
          </p:cNvPr>
          <p:cNvSpPr txBox="1">
            <a:spLocks/>
          </p:cNvSpPr>
          <p:nvPr/>
        </p:nvSpPr>
        <p:spPr>
          <a:xfrm>
            <a:off x="1982672" y="1075393"/>
            <a:ext cx="5257027" cy="730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FR" sz="1600" dirty="0"/>
              <a:t>Changement de revenu disponible avec mesures compensatoires</a:t>
            </a:r>
            <a:endParaRPr lang="fr-BE" sz="1600" dirty="0"/>
          </a:p>
        </p:txBody>
      </p:sp>
      <p:pic>
        <p:nvPicPr>
          <p:cNvPr id="13" name="Image 12">
            <a:extLst>
              <a:ext uri="{FF2B5EF4-FFF2-40B4-BE49-F238E27FC236}">
                <a16:creationId xmlns:a16="http://schemas.microsoft.com/office/drawing/2014/main" id="{56978851-3659-8CAF-72E3-6E39145C9AFC}"/>
              </a:ext>
            </a:extLst>
          </p:cNvPr>
          <p:cNvPicPr>
            <a:picLocks noChangeAspect="1"/>
          </p:cNvPicPr>
          <p:nvPr/>
        </p:nvPicPr>
        <p:blipFill>
          <a:blip r:embed="rId3"/>
          <a:stretch>
            <a:fillRect/>
          </a:stretch>
        </p:blipFill>
        <p:spPr>
          <a:xfrm>
            <a:off x="1741774" y="1724869"/>
            <a:ext cx="5660450" cy="3600000"/>
          </a:xfrm>
          <a:prstGeom prst="rect">
            <a:avLst/>
          </a:prstGeom>
        </p:spPr>
      </p:pic>
      <p:pic>
        <p:nvPicPr>
          <p:cNvPr id="14" name="Image 13">
            <a:extLst>
              <a:ext uri="{FF2B5EF4-FFF2-40B4-BE49-F238E27FC236}">
                <a16:creationId xmlns:a16="http://schemas.microsoft.com/office/drawing/2014/main" id="{71385440-8C74-3777-24D1-FA450395778C}"/>
              </a:ext>
            </a:extLst>
          </p:cNvPr>
          <p:cNvPicPr>
            <a:picLocks noChangeAspect="1"/>
          </p:cNvPicPr>
          <p:nvPr/>
        </p:nvPicPr>
        <p:blipFill>
          <a:blip r:embed="rId4"/>
          <a:stretch>
            <a:fillRect/>
          </a:stretch>
        </p:blipFill>
        <p:spPr>
          <a:xfrm>
            <a:off x="1982672" y="5425737"/>
            <a:ext cx="5795243" cy="540000"/>
          </a:xfrm>
          <a:prstGeom prst="rect">
            <a:avLst/>
          </a:prstGeom>
        </p:spPr>
      </p:pic>
      <p:sp>
        <p:nvSpPr>
          <p:cNvPr id="15" name="Titre 1">
            <a:extLst>
              <a:ext uri="{FF2B5EF4-FFF2-40B4-BE49-F238E27FC236}">
                <a16:creationId xmlns:a16="http://schemas.microsoft.com/office/drawing/2014/main" id="{A55B7320-670A-9218-3506-E4EFC5350AB7}"/>
              </a:ext>
            </a:extLst>
          </p:cNvPr>
          <p:cNvSpPr txBox="1">
            <a:spLocks/>
          </p:cNvSpPr>
          <p:nvPr/>
        </p:nvSpPr>
        <p:spPr>
          <a:xfrm>
            <a:off x="3420331" y="6087610"/>
            <a:ext cx="2477131"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a:t>
            </a:r>
            <a:r>
              <a:rPr lang="fr-FR" sz="1400" dirty="0" err="1"/>
              <a:t>Capéau</a:t>
            </a:r>
            <a:r>
              <a:rPr lang="fr-FR" sz="1400" dirty="0"/>
              <a:t> et al. (2022)</a:t>
            </a:r>
            <a:endParaRPr lang="fr-BE" sz="1400" dirty="0"/>
          </a:p>
        </p:txBody>
      </p:sp>
      <p:sp>
        <p:nvSpPr>
          <p:cNvPr id="3" name="Espace réservé du numéro de diapositive 2">
            <a:extLst>
              <a:ext uri="{FF2B5EF4-FFF2-40B4-BE49-F238E27FC236}">
                <a16:creationId xmlns:a16="http://schemas.microsoft.com/office/drawing/2014/main" id="{D54AC3AC-5469-7EBC-DB5F-DF705EFE5689}"/>
              </a:ext>
            </a:extLst>
          </p:cNvPr>
          <p:cNvSpPr>
            <a:spLocks noGrp="1"/>
          </p:cNvSpPr>
          <p:nvPr>
            <p:ph type="sldNum" sz="quarter" idx="12"/>
          </p:nvPr>
        </p:nvSpPr>
        <p:spPr/>
        <p:txBody>
          <a:bodyPr/>
          <a:lstStyle/>
          <a:p>
            <a:fld id="{534D449F-4C49-4668-836B-17D08AB72CE5}" type="slidenum">
              <a:rPr lang="fr-BE" smtClean="0"/>
              <a:t>61</a:t>
            </a:fld>
            <a:endParaRPr lang="fr-BE"/>
          </a:p>
        </p:txBody>
      </p:sp>
    </p:spTree>
    <p:extLst>
      <p:ext uri="{BB962C8B-B14F-4D97-AF65-F5344CB8AC3E}">
        <p14:creationId xmlns:p14="http://schemas.microsoft.com/office/powerpoint/2010/main" val="4001622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dirty="0">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Plus les revenus sont faibles, plus les conséquences sont importantes, car :</a:t>
            </a:r>
          </a:p>
          <a:p>
            <a:pPr marL="0" lvl="1" indent="-285750" fontAlgn="ctr">
              <a:buBlip>
                <a:blip r:embed="rId3"/>
              </a:buBlip>
            </a:pPr>
            <a:r>
              <a:rPr lang="fr-BE" dirty="0">
                <a:latin typeface="Roboto" panose="02000000000000000000" pitchFamily="2" charset="0"/>
                <a:ea typeface="Roboto" panose="02000000000000000000" pitchFamily="2" charset="0"/>
              </a:rPr>
              <a:t>Poids plus important de la facture énergétique</a:t>
            </a:r>
          </a:p>
          <a:p>
            <a:pPr marL="0" lvl="1" indent="-285750" fontAlgn="ctr">
              <a:buBlip>
                <a:blip r:embed="rId3"/>
              </a:buBlip>
            </a:pPr>
            <a:r>
              <a:rPr lang="fr-BE" b="1" dirty="0">
                <a:solidFill>
                  <a:srgbClr val="C00000"/>
                </a:solidFill>
                <a:latin typeface="Roboto" panose="02000000000000000000" pitchFamily="2" charset="0"/>
                <a:ea typeface="Roboto" panose="02000000000000000000" pitchFamily="2" charset="0"/>
              </a:rPr>
              <a:t>Habitent des logements moins efficaces énergétiquement</a:t>
            </a:r>
          </a:p>
          <a:p>
            <a:pPr marL="285750" lvl="1" indent="-285750" fontAlgn="ctr">
              <a:buBlip>
                <a:blip r:embed="rId3"/>
              </a:buBlip>
            </a:pPr>
            <a:r>
              <a:rPr lang="fr-BE" dirty="0">
                <a:latin typeface="Roboto" panose="02000000000000000000" pitchFamily="2" charset="0"/>
                <a:ea typeface="Roboto" panose="02000000000000000000" pitchFamily="2" charset="0"/>
              </a:rPr>
              <a:t>Sont plus souvent locataires </a:t>
            </a:r>
          </a:p>
          <a:p>
            <a:pPr marL="285750" lvl="1" indent="-285750" fontAlgn="ctr">
              <a:buBlip>
                <a:blip r:embed="rId3"/>
              </a:buBlip>
            </a:pPr>
            <a:r>
              <a:rPr lang="fr-BE" dirty="0">
                <a:latin typeface="Roboto" panose="02000000000000000000" pitchFamily="2" charset="0"/>
                <a:ea typeface="Roboto" panose="02000000000000000000" pitchFamily="2" charset="0"/>
              </a:rPr>
              <a:t>Bénéficient moins souvent d’une intervention pour leurs déplacements domicile-travail</a:t>
            </a:r>
          </a:p>
          <a:p>
            <a:pPr marL="285750" lvl="1" indent="-285750" fontAlgn="ctr">
              <a:buBlip>
                <a:blip r:embed="rId3"/>
              </a:buBlip>
            </a:pPr>
            <a:r>
              <a:rPr lang="fr-BE" dirty="0">
                <a:latin typeface="Roboto" panose="02000000000000000000" pitchFamily="2" charset="0"/>
                <a:ea typeface="Roboto" panose="02000000000000000000" pitchFamily="2" charset="0"/>
              </a:rPr>
              <a:t>Peuvent moins facilement adapter leur consommation alimentaire</a:t>
            </a:r>
          </a:p>
          <a:p>
            <a:pPr marL="285750" lvl="1" indent="-285750" fontAlgn="ctr">
              <a:buBlip>
                <a:blip r:embed="rId3"/>
              </a:buBlip>
            </a:pPr>
            <a:r>
              <a:rPr lang="fr-BE" dirty="0">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68F8BDC5-8056-07AA-2E57-3904542EFE23}"/>
              </a:ext>
            </a:extLst>
          </p:cNvPr>
          <p:cNvSpPr>
            <a:spLocks noGrp="1"/>
          </p:cNvSpPr>
          <p:nvPr>
            <p:ph type="sldNum" sz="quarter" idx="12"/>
          </p:nvPr>
        </p:nvSpPr>
        <p:spPr/>
        <p:txBody>
          <a:bodyPr/>
          <a:lstStyle/>
          <a:p>
            <a:fld id="{534D449F-4C49-4668-836B-17D08AB72CE5}" type="slidenum">
              <a:rPr lang="fr-BE" smtClean="0"/>
              <a:t>62</a:t>
            </a:fld>
            <a:endParaRPr lang="fr-BE"/>
          </a:p>
        </p:txBody>
      </p:sp>
    </p:spTree>
    <p:extLst>
      <p:ext uri="{BB962C8B-B14F-4D97-AF65-F5344CB8AC3E}">
        <p14:creationId xmlns:p14="http://schemas.microsoft.com/office/powerpoint/2010/main" val="1412622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840994" y="135587"/>
            <a:ext cx="8078599" cy="1145315"/>
          </a:xfrm>
        </p:spPr>
        <p:txBody>
          <a:bodyPr>
            <a:noAutofit/>
          </a:bodyPr>
          <a:lstStyle/>
          <a:p>
            <a:pPr algn="ctr"/>
            <a:r>
              <a:rPr lang="fr-BE" dirty="0"/>
              <a:t>Habitent des logements moins efficaces énergétiquement</a:t>
            </a:r>
          </a:p>
        </p:txBody>
      </p:sp>
      <p:pic>
        <p:nvPicPr>
          <p:cNvPr id="3" name="Image 2">
            <a:extLst>
              <a:ext uri="{FF2B5EF4-FFF2-40B4-BE49-F238E27FC236}">
                <a16:creationId xmlns:a16="http://schemas.microsoft.com/office/drawing/2014/main" id="{5E71FC75-0720-4303-1F7F-31D514A0F25B}"/>
              </a:ext>
            </a:extLst>
          </p:cNvPr>
          <p:cNvPicPr>
            <a:picLocks noChangeAspect="1"/>
          </p:cNvPicPr>
          <p:nvPr/>
        </p:nvPicPr>
        <p:blipFill>
          <a:blip r:embed="rId3"/>
          <a:stretch>
            <a:fillRect/>
          </a:stretch>
        </p:blipFill>
        <p:spPr>
          <a:xfrm>
            <a:off x="1562359" y="1346607"/>
            <a:ext cx="5751127" cy="2340000"/>
          </a:xfrm>
          <a:prstGeom prst="rect">
            <a:avLst/>
          </a:prstGeom>
        </p:spPr>
      </p:pic>
      <p:pic>
        <p:nvPicPr>
          <p:cNvPr id="4" name="Image 3">
            <a:extLst>
              <a:ext uri="{FF2B5EF4-FFF2-40B4-BE49-F238E27FC236}">
                <a16:creationId xmlns:a16="http://schemas.microsoft.com/office/drawing/2014/main" id="{8B378CBD-23C0-EFE1-A681-7C94E94FE6F1}"/>
              </a:ext>
            </a:extLst>
          </p:cNvPr>
          <p:cNvPicPr>
            <a:picLocks noChangeAspect="1"/>
          </p:cNvPicPr>
          <p:nvPr/>
        </p:nvPicPr>
        <p:blipFill>
          <a:blip r:embed="rId4"/>
          <a:stretch>
            <a:fillRect/>
          </a:stretch>
        </p:blipFill>
        <p:spPr>
          <a:xfrm>
            <a:off x="1484623" y="3752312"/>
            <a:ext cx="6174753" cy="2340000"/>
          </a:xfrm>
          <a:prstGeom prst="rect">
            <a:avLst/>
          </a:prstGeom>
        </p:spPr>
      </p:pic>
      <p:sp>
        <p:nvSpPr>
          <p:cNvPr id="5" name="Titre 1">
            <a:extLst>
              <a:ext uri="{FF2B5EF4-FFF2-40B4-BE49-F238E27FC236}">
                <a16:creationId xmlns:a16="http://schemas.microsoft.com/office/drawing/2014/main" id="{9F31BEE3-01BF-966C-1F29-55FF0737A474}"/>
              </a:ext>
            </a:extLst>
          </p:cNvPr>
          <p:cNvSpPr txBox="1">
            <a:spLocks/>
          </p:cNvSpPr>
          <p:nvPr/>
        </p:nvSpPr>
        <p:spPr>
          <a:xfrm>
            <a:off x="1484623" y="6092312"/>
            <a:ext cx="3380992"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BE" sz="1400" dirty="0"/>
              <a:t>Note: données relatives à la France</a:t>
            </a:r>
          </a:p>
        </p:txBody>
      </p:sp>
      <p:sp>
        <p:nvSpPr>
          <p:cNvPr id="6" name="Espace réservé du numéro de diapositive 5">
            <a:extLst>
              <a:ext uri="{FF2B5EF4-FFF2-40B4-BE49-F238E27FC236}">
                <a16:creationId xmlns:a16="http://schemas.microsoft.com/office/drawing/2014/main" id="{1F697151-FFEA-38AF-14BB-E3EE64A1E915}"/>
              </a:ext>
            </a:extLst>
          </p:cNvPr>
          <p:cNvSpPr>
            <a:spLocks noGrp="1"/>
          </p:cNvSpPr>
          <p:nvPr>
            <p:ph type="sldNum" sz="quarter" idx="12"/>
          </p:nvPr>
        </p:nvSpPr>
        <p:spPr/>
        <p:txBody>
          <a:bodyPr/>
          <a:lstStyle/>
          <a:p>
            <a:fld id="{534D449F-4C49-4668-836B-17D08AB72CE5}" type="slidenum">
              <a:rPr lang="fr-BE" smtClean="0"/>
              <a:t>63</a:t>
            </a:fld>
            <a:endParaRPr lang="fr-BE"/>
          </a:p>
        </p:txBody>
      </p:sp>
      <p:sp>
        <p:nvSpPr>
          <p:cNvPr id="8" name="ZoneTexte 7">
            <a:extLst>
              <a:ext uri="{FF2B5EF4-FFF2-40B4-BE49-F238E27FC236}">
                <a16:creationId xmlns:a16="http://schemas.microsoft.com/office/drawing/2014/main" id="{2ABD8AD7-F854-75F4-2F6F-CB559D2CD725}"/>
              </a:ext>
            </a:extLst>
          </p:cNvPr>
          <p:cNvSpPr txBox="1"/>
          <p:nvPr/>
        </p:nvSpPr>
        <p:spPr>
          <a:xfrm>
            <a:off x="4865615" y="6122280"/>
            <a:ext cx="2340528" cy="307777"/>
          </a:xfrm>
          <a:prstGeom prst="rect">
            <a:avLst/>
          </a:prstGeom>
          <a:noFill/>
        </p:spPr>
        <p:txBody>
          <a:bodyPr wrap="square">
            <a:spAutoFit/>
          </a:bodyPr>
          <a:lstStyle/>
          <a:p>
            <a:r>
              <a:rPr lang="en-US" sz="1400" dirty="0">
                <a:effectLst/>
                <a:latin typeface="Roboto" panose="02000000000000000000" pitchFamily="2" charset="0"/>
                <a:ea typeface="Roboto" panose="02000000000000000000" pitchFamily="2" charset="0"/>
                <a:cs typeface="Times New Roman" panose="02020603050405020304" pitchFamily="18" charset="0"/>
              </a:rPr>
              <a:t>Source: </a:t>
            </a:r>
            <a:r>
              <a:rPr lang="en-US" sz="1400" dirty="0" err="1">
                <a:effectLst/>
                <a:latin typeface="Roboto" panose="02000000000000000000" pitchFamily="2" charset="0"/>
                <a:ea typeface="Roboto" panose="02000000000000000000" pitchFamily="2" charset="0"/>
                <a:cs typeface="Times New Roman" panose="02020603050405020304" pitchFamily="18" charset="0"/>
              </a:rPr>
              <a:t>Lepoittevin</a:t>
            </a:r>
            <a:r>
              <a:rPr lang="en-US" sz="1400" dirty="0">
                <a:effectLst/>
                <a:latin typeface="Roboto" panose="02000000000000000000" pitchFamily="2" charset="0"/>
                <a:ea typeface="Roboto" panose="02000000000000000000" pitchFamily="2" charset="0"/>
                <a:cs typeface="Times New Roman" panose="02020603050405020304" pitchFamily="18" charset="0"/>
              </a:rPr>
              <a:t> (2017)</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60730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dirty="0">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Plus les revenus sont faibles, plus les conséquences sont importantes :</a:t>
            </a:r>
          </a:p>
          <a:p>
            <a:pPr marL="285750" lvl="1" indent="-285750" fontAlgn="ctr">
              <a:buBlip>
                <a:blip r:embed="rId3"/>
              </a:buBlip>
            </a:pPr>
            <a:r>
              <a:rPr lang="fr-BE" dirty="0">
                <a:latin typeface="Roboto" panose="02000000000000000000" pitchFamily="2" charset="0"/>
                <a:ea typeface="Roboto" panose="02000000000000000000" pitchFamily="2" charset="0"/>
              </a:rPr>
              <a:t>Poids plus important de la facture énergétique</a:t>
            </a:r>
          </a:p>
          <a:p>
            <a:pPr marL="285750" lvl="1" indent="-285750" fontAlgn="ctr">
              <a:buBlip>
                <a:blip r:embed="rId3"/>
              </a:buBlip>
            </a:pPr>
            <a:r>
              <a:rPr lang="fr-BE" dirty="0">
                <a:latin typeface="Roboto" panose="02000000000000000000" pitchFamily="2" charset="0"/>
                <a:ea typeface="Roboto" panose="02000000000000000000" pitchFamily="2" charset="0"/>
              </a:rPr>
              <a:t>Habitent des logements moins efficaces énergétiquement</a:t>
            </a:r>
          </a:p>
          <a:p>
            <a:pPr marL="285750" lvl="1" indent="-285750" fontAlgn="ctr">
              <a:buBlip>
                <a:blip r:embed="rId3"/>
              </a:buBlip>
            </a:pPr>
            <a:r>
              <a:rPr lang="fr-BE" b="1" dirty="0">
                <a:solidFill>
                  <a:srgbClr val="C00000"/>
                </a:solidFill>
                <a:latin typeface="Roboto" panose="02000000000000000000" pitchFamily="2" charset="0"/>
                <a:ea typeface="Roboto" panose="02000000000000000000" pitchFamily="2" charset="0"/>
              </a:rPr>
              <a:t>Sont plus souvent locataires </a:t>
            </a:r>
          </a:p>
          <a:p>
            <a:pPr marL="285750" lvl="1" indent="-285750" fontAlgn="ctr">
              <a:buBlip>
                <a:blip r:embed="rId3"/>
              </a:buBlip>
            </a:pPr>
            <a:r>
              <a:rPr lang="fr-BE" dirty="0">
                <a:latin typeface="Roboto" panose="02000000000000000000" pitchFamily="2" charset="0"/>
                <a:ea typeface="Roboto" panose="02000000000000000000" pitchFamily="2" charset="0"/>
              </a:rPr>
              <a:t>Bénéficient moins souvent d’une intervention pour leurs déplacements domicile-travail</a:t>
            </a:r>
          </a:p>
          <a:p>
            <a:pPr marL="285750" lvl="1" indent="-285750" fontAlgn="ctr">
              <a:buBlip>
                <a:blip r:embed="rId3"/>
              </a:buBlip>
            </a:pPr>
            <a:r>
              <a:rPr lang="fr-BE" dirty="0">
                <a:latin typeface="Roboto" panose="02000000000000000000" pitchFamily="2" charset="0"/>
                <a:ea typeface="Roboto" panose="02000000000000000000" pitchFamily="2" charset="0"/>
              </a:rPr>
              <a:t>Peuvent moins facilement adapter leur consommation alimentaire</a:t>
            </a:r>
          </a:p>
          <a:p>
            <a:pPr marL="285750" lvl="1" indent="-285750" fontAlgn="ctr">
              <a:buBlip>
                <a:blip r:embed="rId3"/>
              </a:buBlip>
            </a:pPr>
            <a:r>
              <a:rPr lang="fr-BE" dirty="0">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83F90B8E-259F-DFEF-8883-F69E9B6EB321}"/>
              </a:ext>
            </a:extLst>
          </p:cNvPr>
          <p:cNvSpPr>
            <a:spLocks noGrp="1"/>
          </p:cNvSpPr>
          <p:nvPr>
            <p:ph type="sldNum" sz="quarter" idx="12"/>
          </p:nvPr>
        </p:nvSpPr>
        <p:spPr/>
        <p:txBody>
          <a:bodyPr/>
          <a:lstStyle/>
          <a:p>
            <a:fld id="{534D449F-4C49-4668-836B-17D08AB72CE5}" type="slidenum">
              <a:rPr lang="fr-BE" smtClean="0"/>
              <a:t>64</a:t>
            </a:fld>
            <a:endParaRPr lang="fr-BE"/>
          </a:p>
        </p:txBody>
      </p:sp>
    </p:spTree>
    <p:extLst>
      <p:ext uri="{BB962C8B-B14F-4D97-AF65-F5344CB8AC3E}">
        <p14:creationId xmlns:p14="http://schemas.microsoft.com/office/powerpoint/2010/main" val="1674926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7D807BC-F531-5464-6FCF-F0DC8F1315CD}"/>
              </a:ext>
            </a:extLst>
          </p:cNvPr>
          <p:cNvPicPr>
            <a:picLocks noChangeAspect="1"/>
          </p:cNvPicPr>
          <p:nvPr/>
        </p:nvPicPr>
        <p:blipFill>
          <a:blip r:embed="rId3"/>
          <a:stretch>
            <a:fillRect/>
          </a:stretch>
        </p:blipFill>
        <p:spPr>
          <a:xfrm>
            <a:off x="983534" y="1783533"/>
            <a:ext cx="7176932" cy="3141551"/>
          </a:xfrm>
          <a:prstGeom prst="rect">
            <a:avLst/>
          </a:prstGeom>
        </p:spPr>
      </p:pic>
      <p:sp>
        <p:nvSpPr>
          <p:cNvPr id="10" name="ZoneTexte 9">
            <a:extLst>
              <a:ext uri="{FF2B5EF4-FFF2-40B4-BE49-F238E27FC236}">
                <a16:creationId xmlns:a16="http://schemas.microsoft.com/office/drawing/2014/main" id="{09FBE78E-AD39-C7C9-D7A1-4A0C75D55426}"/>
              </a:ext>
            </a:extLst>
          </p:cNvPr>
          <p:cNvSpPr txBox="1"/>
          <p:nvPr/>
        </p:nvSpPr>
        <p:spPr>
          <a:xfrm>
            <a:off x="983534" y="992310"/>
            <a:ext cx="6971167" cy="523220"/>
          </a:xfrm>
          <a:prstGeom prst="rect">
            <a:avLst/>
          </a:prstGeom>
          <a:noFill/>
        </p:spPr>
        <p:txBody>
          <a:bodyPr wrap="square">
            <a:spAutoFit/>
          </a:bodyPr>
          <a:lstStyle/>
          <a:p>
            <a:pPr algn="ctr">
              <a:spcBef>
                <a:spcPts val="1200"/>
              </a:spcBef>
            </a:pPr>
            <a:r>
              <a:rPr lang="fr-BE" sz="1400" dirty="0">
                <a:effectLst/>
                <a:latin typeface="Roboto" panose="02000000000000000000" pitchFamily="2" charset="0"/>
                <a:ea typeface="Georgia" panose="02040502050405020303" pitchFamily="18" charset="0"/>
                <a:cs typeface="Times New Roman" panose="02020603050405020304" pitchFamily="18" charset="0"/>
              </a:rPr>
              <a:t>Revenu disponible équivalent médian des ménages (en euros/mois) selon le statut d’occupation du logement, 2020</a:t>
            </a:r>
            <a:endParaRPr lang="en-BE" sz="1400" dirty="0">
              <a:effectLst/>
              <a:latin typeface="Roboto" panose="02000000000000000000" pitchFamily="2" charset="0"/>
              <a:ea typeface="Georgia" panose="02040502050405020303"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BF0E82F3-68DF-A3D5-F55D-085AED6D4864}"/>
              </a:ext>
            </a:extLst>
          </p:cNvPr>
          <p:cNvSpPr txBox="1"/>
          <p:nvPr/>
        </p:nvSpPr>
        <p:spPr>
          <a:xfrm>
            <a:off x="772425" y="201088"/>
            <a:ext cx="7599150" cy="523220"/>
          </a:xfrm>
          <a:prstGeom prst="rect">
            <a:avLst/>
          </a:prstGeom>
          <a:noFill/>
        </p:spPr>
        <p:txBody>
          <a:bodyPr wrap="square">
            <a:spAutoFit/>
          </a:bodyPr>
          <a:lstStyle/>
          <a:p>
            <a:pPr lvl="1" algn="ctr"/>
            <a:r>
              <a:rPr lang="fr-BE" sz="2800" b="1" dirty="0">
                <a:latin typeface="Roboto" panose="02000000000000000000" pitchFamily="2" charset="0"/>
                <a:ea typeface="Roboto" panose="02000000000000000000" pitchFamily="2" charset="0"/>
              </a:rPr>
              <a:t>Sont plus souvent locataires </a:t>
            </a:r>
          </a:p>
        </p:txBody>
      </p:sp>
      <p:sp>
        <p:nvSpPr>
          <p:cNvPr id="2" name="Espace réservé du numéro de diapositive 1">
            <a:extLst>
              <a:ext uri="{FF2B5EF4-FFF2-40B4-BE49-F238E27FC236}">
                <a16:creationId xmlns:a16="http://schemas.microsoft.com/office/drawing/2014/main" id="{E4CE5466-7A42-8654-A831-12775D94A8FC}"/>
              </a:ext>
            </a:extLst>
          </p:cNvPr>
          <p:cNvSpPr>
            <a:spLocks noGrp="1"/>
          </p:cNvSpPr>
          <p:nvPr>
            <p:ph type="sldNum" sz="quarter" idx="12"/>
          </p:nvPr>
        </p:nvSpPr>
        <p:spPr/>
        <p:txBody>
          <a:bodyPr/>
          <a:lstStyle/>
          <a:p>
            <a:fld id="{534D449F-4C49-4668-836B-17D08AB72CE5}" type="slidenum">
              <a:rPr lang="fr-BE" smtClean="0"/>
              <a:t>65</a:t>
            </a:fld>
            <a:endParaRPr lang="fr-BE"/>
          </a:p>
        </p:txBody>
      </p:sp>
      <p:sp>
        <p:nvSpPr>
          <p:cNvPr id="3" name="ZoneTexte 2">
            <a:extLst>
              <a:ext uri="{FF2B5EF4-FFF2-40B4-BE49-F238E27FC236}">
                <a16:creationId xmlns:a16="http://schemas.microsoft.com/office/drawing/2014/main" id="{89DDC6D6-D6D0-1B18-049C-D716B0FEA6F2}"/>
              </a:ext>
            </a:extLst>
          </p:cNvPr>
          <p:cNvSpPr txBox="1"/>
          <p:nvPr/>
        </p:nvSpPr>
        <p:spPr>
          <a:xfrm>
            <a:off x="3569398" y="5193087"/>
            <a:ext cx="1799438" cy="307777"/>
          </a:xfrm>
          <a:prstGeom prst="rect">
            <a:avLst/>
          </a:prstGeom>
          <a:noFill/>
        </p:spPr>
        <p:txBody>
          <a:bodyPr wrap="square">
            <a:spAutoFit/>
          </a:bodyPr>
          <a:lstStyle/>
          <a:p>
            <a:r>
              <a:rPr lang="en-US" sz="1400" dirty="0">
                <a:effectLst/>
                <a:latin typeface="Roboto" panose="02000000000000000000" pitchFamily="2" charset="0"/>
                <a:ea typeface="Roboto" panose="02000000000000000000" pitchFamily="2" charset="0"/>
                <a:cs typeface="Times New Roman" panose="02020603050405020304" pitchFamily="18" charset="0"/>
              </a:rPr>
              <a:t>Source: FRB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95693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dirty="0">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Plus les revenus sont faibles, plus les conséquences sont importantes :</a:t>
            </a:r>
          </a:p>
          <a:p>
            <a:pPr marL="0" lvl="1" indent="-285750" fontAlgn="ctr">
              <a:buBlip>
                <a:blip r:embed="rId3"/>
              </a:buBlip>
            </a:pPr>
            <a:r>
              <a:rPr lang="fr-BE" dirty="0">
                <a:latin typeface="Roboto" panose="02000000000000000000" pitchFamily="2" charset="0"/>
                <a:ea typeface="Roboto" panose="02000000000000000000" pitchFamily="2" charset="0"/>
              </a:rPr>
              <a:t>Poids plus important de la facture énergétique</a:t>
            </a:r>
          </a:p>
          <a:p>
            <a:pPr marL="0" lvl="1" indent="-285750" fontAlgn="ctr">
              <a:buBlip>
                <a:blip r:embed="rId3"/>
              </a:buBlip>
            </a:pPr>
            <a:r>
              <a:rPr lang="fr-BE" dirty="0">
                <a:latin typeface="Roboto" panose="02000000000000000000" pitchFamily="2" charset="0"/>
                <a:ea typeface="Roboto" panose="02000000000000000000" pitchFamily="2" charset="0"/>
              </a:rPr>
              <a:t>Habitent des logements moins efficaces énergétiquement</a:t>
            </a:r>
          </a:p>
          <a:p>
            <a:pPr marL="0" lvl="1" indent="-285750" fontAlgn="ctr">
              <a:buBlip>
                <a:blip r:embed="rId3"/>
              </a:buBlip>
            </a:pPr>
            <a:r>
              <a:rPr lang="fr-BE" dirty="0">
                <a:latin typeface="Roboto" panose="02000000000000000000" pitchFamily="2" charset="0"/>
                <a:ea typeface="Roboto" panose="02000000000000000000" pitchFamily="2" charset="0"/>
              </a:rPr>
              <a:t>Sont plus souvent locataires </a:t>
            </a:r>
          </a:p>
          <a:p>
            <a:pPr marL="0" lvl="1" indent="-285750" fontAlgn="ctr">
              <a:buBlip>
                <a:blip r:embed="rId3"/>
              </a:buBlip>
            </a:pPr>
            <a:r>
              <a:rPr lang="fr-BE" b="1" dirty="0">
                <a:solidFill>
                  <a:srgbClr val="C00000"/>
                </a:solidFill>
                <a:latin typeface="Roboto" panose="02000000000000000000" pitchFamily="2" charset="0"/>
                <a:ea typeface="Roboto" panose="02000000000000000000" pitchFamily="2" charset="0"/>
              </a:rPr>
              <a:t>Bénéficient moins souvent d’une intervention pour leurs déplacements domicile-travail</a:t>
            </a:r>
          </a:p>
          <a:p>
            <a:pPr marL="285750" lvl="1" indent="-285750" fontAlgn="ctr">
              <a:buBlip>
                <a:blip r:embed="rId3"/>
              </a:buBlip>
            </a:pPr>
            <a:r>
              <a:rPr lang="fr-BE" dirty="0">
                <a:latin typeface="Roboto" panose="02000000000000000000" pitchFamily="2" charset="0"/>
                <a:ea typeface="Roboto" panose="02000000000000000000" pitchFamily="2" charset="0"/>
              </a:rPr>
              <a:t>Peuvent moins facilement adapter leur consommation alimentaire</a:t>
            </a:r>
          </a:p>
          <a:p>
            <a:pPr marL="285750" lvl="1" indent="-285750" fontAlgn="ctr">
              <a:buBlip>
                <a:blip r:embed="rId3"/>
              </a:buBlip>
            </a:pPr>
            <a:r>
              <a:rPr lang="fr-BE" dirty="0">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F1A84520-8FE0-5043-718A-0AE6C8BF997D}"/>
              </a:ext>
            </a:extLst>
          </p:cNvPr>
          <p:cNvSpPr>
            <a:spLocks noGrp="1"/>
          </p:cNvSpPr>
          <p:nvPr>
            <p:ph type="sldNum" sz="quarter" idx="12"/>
          </p:nvPr>
        </p:nvSpPr>
        <p:spPr/>
        <p:txBody>
          <a:bodyPr/>
          <a:lstStyle/>
          <a:p>
            <a:fld id="{534D449F-4C49-4668-836B-17D08AB72CE5}" type="slidenum">
              <a:rPr lang="fr-BE" smtClean="0"/>
              <a:t>66</a:t>
            </a:fld>
            <a:endParaRPr lang="fr-BE"/>
          </a:p>
        </p:txBody>
      </p:sp>
    </p:spTree>
    <p:extLst>
      <p:ext uri="{BB962C8B-B14F-4D97-AF65-F5344CB8AC3E}">
        <p14:creationId xmlns:p14="http://schemas.microsoft.com/office/powerpoint/2010/main" val="3823802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60735-9D5C-4DD3-879F-07701DB61478}"/>
              </a:ext>
            </a:extLst>
          </p:cNvPr>
          <p:cNvSpPr>
            <a:spLocks noGrp="1"/>
          </p:cNvSpPr>
          <p:nvPr>
            <p:ph type="title"/>
          </p:nvPr>
        </p:nvSpPr>
        <p:spPr>
          <a:xfrm>
            <a:off x="474649" y="190122"/>
            <a:ext cx="8194702" cy="904927"/>
          </a:xfrm>
        </p:spPr>
        <p:txBody>
          <a:bodyPr>
            <a:noAutofit/>
          </a:bodyPr>
          <a:lstStyle/>
          <a:p>
            <a:pPr marL="457200" lvl="1" algn="ctr"/>
            <a:r>
              <a:rPr lang="fr-BE" sz="2800" b="1" kern="1200" dirty="0">
                <a:solidFill>
                  <a:schemeClr val="tx1"/>
                </a:solidFill>
                <a:latin typeface="Roboto" panose="02000000000000000000" pitchFamily="2" charset="0"/>
                <a:ea typeface="Roboto" panose="02000000000000000000" pitchFamily="2" charset="0"/>
                <a:cs typeface="+mn-cs"/>
              </a:rPr>
              <a:t>Bénéficient moins souvent d’une intervention pour leurs déplacements domicile-travail</a:t>
            </a:r>
            <a:endParaRPr lang="fr-BE" sz="2800" b="1" kern="1200" dirty="0">
              <a:solidFill>
                <a:srgbClr val="FF0000"/>
              </a:solidFill>
              <a:latin typeface="Roboto" panose="02000000000000000000" pitchFamily="2" charset="0"/>
              <a:ea typeface="Roboto" panose="02000000000000000000" pitchFamily="2" charset="0"/>
              <a:cs typeface="+mn-cs"/>
            </a:endParaRPr>
          </a:p>
        </p:txBody>
      </p:sp>
      <p:sp>
        <p:nvSpPr>
          <p:cNvPr id="4" name="Tijdelijke aanduiding voor dianummer 3">
            <a:extLst>
              <a:ext uri="{FF2B5EF4-FFF2-40B4-BE49-F238E27FC236}">
                <a16:creationId xmlns:a16="http://schemas.microsoft.com/office/drawing/2014/main" id="{F1FFCCE7-43CC-4A0B-831C-49B15111277B}"/>
              </a:ext>
            </a:extLst>
          </p:cNvPr>
          <p:cNvSpPr>
            <a:spLocks noGrp="1"/>
          </p:cNvSpPr>
          <p:nvPr>
            <p:ph type="sldNum" sz="quarter" idx="12"/>
          </p:nvPr>
        </p:nvSpPr>
        <p:spPr/>
        <p:txBody>
          <a:bodyPr/>
          <a:lstStyle/>
          <a:p>
            <a:fld id="{534D449F-4C49-4668-836B-17D08AB72CE5}" type="slidenum">
              <a:rPr lang="fr-BE" smtClean="0"/>
              <a:pPr/>
              <a:t>67</a:t>
            </a:fld>
            <a:endParaRPr lang="fr-BE" dirty="0"/>
          </a:p>
        </p:txBody>
      </p:sp>
      <p:sp>
        <p:nvSpPr>
          <p:cNvPr id="9" name="ZoneTexte 8">
            <a:extLst>
              <a:ext uri="{FF2B5EF4-FFF2-40B4-BE49-F238E27FC236}">
                <a16:creationId xmlns:a16="http://schemas.microsoft.com/office/drawing/2014/main" id="{35F79757-4C2C-5EBE-E40E-09071FAEF7CA}"/>
              </a:ext>
            </a:extLst>
          </p:cNvPr>
          <p:cNvSpPr txBox="1"/>
          <p:nvPr/>
        </p:nvSpPr>
        <p:spPr>
          <a:xfrm>
            <a:off x="1738763" y="1164798"/>
            <a:ext cx="5844012" cy="646331"/>
          </a:xfrm>
          <a:prstGeom prst="rect">
            <a:avLst/>
          </a:prstGeom>
          <a:noFill/>
        </p:spPr>
        <p:txBody>
          <a:bodyPr wrap="square">
            <a:spAutoFit/>
          </a:bodyPr>
          <a:lstStyle/>
          <a:p>
            <a:pPr marL="0" indent="0" algn="ctr">
              <a:buNone/>
            </a:pPr>
            <a:r>
              <a:rPr lang="fr-BE" dirty="0">
                <a:latin typeface="Roboto" panose="02000000000000000000" pitchFamily="2" charset="0"/>
                <a:ea typeface="Roboto" panose="02000000000000000000" pitchFamily="2" charset="0"/>
              </a:rPr>
              <a:t>% de travailleurs (par décile de revenus) bénéficiant d’une intervention de l’employeur</a:t>
            </a:r>
          </a:p>
        </p:txBody>
      </p:sp>
      <p:pic>
        <p:nvPicPr>
          <p:cNvPr id="3" name="Image 2">
            <a:extLst>
              <a:ext uri="{FF2B5EF4-FFF2-40B4-BE49-F238E27FC236}">
                <a16:creationId xmlns:a16="http://schemas.microsoft.com/office/drawing/2014/main" id="{282D5BBF-6C86-AD65-8D9C-C08814F5A8AC}"/>
              </a:ext>
            </a:extLst>
          </p:cNvPr>
          <p:cNvPicPr>
            <a:picLocks noChangeAspect="1"/>
          </p:cNvPicPr>
          <p:nvPr/>
        </p:nvPicPr>
        <p:blipFill>
          <a:blip r:embed="rId3"/>
          <a:stretch>
            <a:fillRect/>
          </a:stretch>
        </p:blipFill>
        <p:spPr>
          <a:xfrm>
            <a:off x="1303234" y="1811129"/>
            <a:ext cx="6537531" cy="4320000"/>
          </a:xfrm>
          <a:prstGeom prst="rect">
            <a:avLst/>
          </a:prstGeom>
        </p:spPr>
      </p:pic>
      <p:sp>
        <p:nvSpPr>
          <p:cNvPr id="5" name="ZoneTexte 4">
            <a:extLst>
              <a:ext uri="{FF2B5EF4-FFF2-40B4-BE49-F238E27FC236}">
                <a16:creationId xmlns:a16="http://schemas.microsoft.com/office/drawing/2014/main" id="{E3023D81-EE6D-58A1-C6F7-C178DEF55928}"/>
              </a:ext>
            </a:extLst>
          </p:cNvPr>
          <p:cNvSpPr txBox="1"/>
          <p:nvPr/>
        </p:nvSpPr>
        <p:spPr>
          <a:xfrm>
            <a:off x="3761050" y="6131129"/>
            <a:ext cx="1799438" cy="307777"/>
          </a:xfrm>
          <a:prstGeom prst="rect">
            <a:avLst/>
          </a:prstGeom>
          <a:noFill/>
        </p:spPr>
        <p:txBody>
          <a:bodyPr wrap="square">
            <a:spAutoFit/>
          </a:bodyPr>
          <a:lstStyle/>
          <a:p>
            <a:r>
              <a:rPr lang="en-US" sz="1400" dirty="0">
                <a:effectLst/>
                <a:latin typeface="Roboto" panose="02000000000000000000" pitchFamily="2" charset="0"/>
                <a:ea typeface="Roboto" panose="02000000000000000000" pitchFamily="2" charset="0"/>
                <a:cs typeface="Times New Roman" panose="02020603050405020304" pitchFamily="18" charset="0"/>
              </a:rPr>
              <a:t>Source: CCE (2016)</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63796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dirty="0">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Plus les revenus sont faibles, plus les conséquences sont importantes :</a:t>
            </a:r>
          </a:p>
          <a:p>
            <a:pPr marL="0" lvl="1" indent="-285750" fontAlgn="ctr">
              <a:buBlip>
                <a:blip r:embed="rId3"/>
              </a:buBlip>
            </a:pPr>
            <a:r>
              <a:rPr lang="fr-BE" dirty="0">
                <a:latin typeface="Roboto" panose="02000000000000000000" pitchFamily="2" charset="0"/>
                <a:ea typeface="Roboto" panose="02000000000000000000" pitchFamily="2" charset="0"/>
              </a:rPr>
              <a:t>Poids plus important de la facture énergétique</a:t>
            </a:r>
          </a:p>
          <a:p>
            <a:pPr marL="0" lvl="1" indent="-285750" fontAlgn="ctr">
              <a:buBlip>
                <a:blip r:embed="rId3"/>
              </a:buBlip>
            </a:pPr>
            <a:r>
              <a:rPr lang="fr-BE" dirty="0">
                <a:latin typeface="Roboto" panose="02000000000000000000" pitchFamily="2" charset="0"/>
                <a:ea typeface="Roboto" panose="02000000000000000000" pitchFamily="2" charset="0"/>
              </a:rPr>
              <a:t>Habitent des logements moins efficaces énergétiquement</a:t>
            </a:r>
          </a:p>
          <a:p>
            <a:pPr marL="0" lvl="1" indent="-285750" fontAlgn="ctr">
              <a:buBlip>
                <a:blip r:embed="rId3"/>
              </a:buBlip>
            </a:pPr>
            <a:r>
              <a:rPr lang="fr-BE" dirty="0">
                <a:latin typeface="Roboto" panose="02000000000000000000" pitchFamily="2" charset="0"/>
                <a:ea typeface="Roboto" panose="02000000000000000000" pitchFamily="2" charset="0"/>
              </a:rPr>
              <a:t>Sont plus souvent locataires </a:t>
            </a:r>
          </a:p>
          <a:p>
            <a:pPr marL="0" lvl="1" indent="-285750" fontAlgn="ctr">
              <a:buBlip>
                <a:blip r:embed="rId3"/>
              </a:buBlip>
            </a:pPr>
            <a:r>
              <a:rPr lang="fr-BE" dirty="0">
                <a:latin typeface="Roboto" panose="02000000000000000000" pitchFamily="2" charset="0"/>
                <a:ea typeface="Roboto" panose="02000000000000000000" pitchFamily="2" charset="0"/>
              </a:rPr>
              <a:t>Bénéficient moins souvent d’une intervention pour leurs déplacements domicile-travail</a:t>
            </a:r>
          </a:p>
          <a:p>
            <a:pPr marL="0" lvl="1" indent="-285750" fontAlgn="ctr">
              <a:buBlip>
                <a:blip r:embed="rId3"/>
              </a:buBlip>
            </a:pPr>
            <a:r>
              <a:rPr lang="fr-BE" b="1" dirty="0">
                <a:solidFill>
                  <a:srgbClr val="C00000"/>
                </a:solidFill>
                <a:latin typeface="Roboto" panose="02000000000000000000" pitchFamily="2" charset="0"/>
                <a:ea typeface="Roboto" panose="02000000000000000000" pitchFamily="2" charset="0"/>
              </a:rPr>
              <a:t>Peuvent moins facilement adapter leur consommation alimentaire</a:t>
            </a:r>
          </a:p>
          <a:p>
            <a:pPr marL="285750" lvl="1" indent="-285750" fontAlgn="ctr">
              <a:buBlip>
                <a:blip r:embed="rId3"/>
              </a:buBlip>
            </a:pPr>
            <a:r>
              <a:rPr lang="fr-BE" dirty="0">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66157D60-51E9-8F1E-9DD3-DF9D0F2E7214}"/>
              </a:ext>
            </a:extLst>
          </p:cNvPr>
          <p:cNvSpPr>
            <a:spLocks noGrp="1"/>
          </p:cNvSpPr>
          <p:nvPr>
            <p:ph type="sldNum" sz="quarter" idx="12"/>
          </p:nvPr>
        </p:nvSpPr>
        <p:spPr/>
        <p:txBody>
          <a:bodyPr/>
          <a:lstStyle/>
          <a:p>
            <a:fld id="{534D449F-4C49-4668-836B-17D08AB72CE5}" type="slidenum">
              <a:rPr lang="fr-BE" smtClean="0"/>
              <a:t>68</a:t>
            </a:fld>
            <a:endParaRPr lang="fr-BE"/>
          </a:p>
        </p:txBody>
      </p:sp>
    </p:spTree>
    <p:extLst>
      <p:ext uri="{BB962C8B-B14F-4D97-AF65-F5344CB8AC3E}">
        <p14:creationId xmlns:p14="http://schemas.microsoft.com/office/powerpoint/2010/main" val="10667740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61826-EFA3-61BC-4922-B651D1210963}"/>
              </a:ext>
            </a:extLst>
          </p:cNvPr>
          <p:cNvSpPr>
            <a:spLocks noGrp="1"/>
          </p:cNvSpPr>
          <p:nvPr>
            <p:ph type="title"/>
          </p:nvPr>
        </p:nvSpPr>
        <p:spPr>
          <a:xfrm>
            <a:off x="737969" y="225339"/>
            <a:ext cx="7668062" cy="998290"/>
          </a:xfrm>
        </p:spPr>
        <p:txBody>
          <a:bodyPr>
            <a:normAutofit/>
          </a:bodyPr>
          <a:lstStyle/>
          <a:p>
            <a:pPr marL="457200" lvl="1" algn="ctr"/>
            <a:r>
              <a:rPr lang="fr-BE" sz="2800" b="1" dirty="0">
                <a:latin typeface="Roboto" panose="02000000000000000000" pitchFamily="2" charset="0"/>
                <a:ea typeface="Roboto" panose="02000000000000000000" pitchFamily="2" charset="0"/>
              </a:rPr>
              <a:t>Peuvent moins facilement adapter leur consommation alimentaire</a:t>
            </a:r>
          </a:p>
        </p:txBody>
      </p:sp>
      <p:pic>
        <p:nvPicPr>
          <p:cNvPr id="5" name="Image 4">
            <a:extLst>
              <a:ext uri="{FF2B5EF4-FFF2-40B4-BE49-F238E27FC236}">
                <a16:creationId xmlns:a16="http://schemas.microsoft.com/office/drawing/2014/main" id="{78458ADB-F855-21EC-6069-028803313FB7}"/>
              </a:ext>
            </a:extLst>
          </p:cNvPr>
          <p:cNvPicPr>
            <a:picLocks noChangeAspect="1"/>
          </p:cNvPicPr>
          <p:nvPr/>
        </p:nvPicPr>
        <p:blipFill>
          <a:blip r:embed="rId3"/>
          <a:stretch>
            <a:fillRect/>
          </a:stretch>
        </p:blipFill>
        <p:spPr>
          <a:xfrm>
            <a:off x="2387923" y="1468073"/>
            <a:ext cx="4368154" cy="4352020"/>
          </a:xfrm>
          <a:prstGeom prst="rect">
            <a:avLst/>
          </a:prstGeom>
        </p:spPr>
      </p:pic>
      <p:sp>
        <p:nvSpPr>
          <p:cNvPr id="3" name="Espace réservé du numéro de diapositive 2">
            <a:extLst>
              <a:ext uri="{FF2B5EF4-FFF2-40B4-BE49-F238E27FC236}">
                <a16:creationId xmlns:a16="http://schemas.microsoft.com/office/drawing/2014/main" id="{D183D03C-152E-498A-0CFB-371E6952F417}"/>
              </a:ext>
            </a:extLst>
          </p:cNvPr>
          <p:cNvSpPr>
            <a:spLocks noGrp="1"/>
          </p:cNvSpPr>
          <p:nvPr>
            <p:ph type="sldNum" sz="quarter" idx="12"/>
          </p:nvPr>
        </p:nvSpPr>
        <p:spPr/>
        <p:txBody>
          <a:bodyPr/>
          <a:lstStyle/>
          <a:p>
            <a:fld id="{534D449F-4C49-4668-836B-17D08AB72CE5}" type="slidenum">
              <a:rPr lang="fr-BE" smtClean="0"/>
              <a:t>69</a:t>
            </a:fld>
            <a:endParaRPr lang="fr-BE"/>
          </a:p>
        </p:txBody>
      </p:sp>
      <p:sp>
        <p:nvSpPr>
          <p:cNvPr id="7" name="ZoneTexte 6">
            <a:extLst>
              <a:ext uri="{FF2B5EF4-FFF2-40B4-BE49-F238E27FC236}">
                <a16:creationId xmlns:a16="http://schemas.microsoft.com/office/drawing/2014/main" id="{264D7D8B-2109-ADDA-1BEE-F68C1C43737C}"/>
              </a:ext>
            </a:extLst>
          </p:cNvPr>
          <p:cNvSpPr txBox="1"/>
          <p:nvPr/>
        </p:nvSpPr>
        <p:spPr>
          <a:xfrm>
            <a:off x="3476988" y="5969931"/>
            <a:ext cx="2190023"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a:t>
            </a:r>
            <a:r>
              <a:rPr lang="en-US" sz="1400" dirty="0">
                <a:latin typeface="Roboto" panose="02000000000000000000" pitchFamily="2" charset="0"/>
                <a:ea typeface="Roboto" panose="02000000000000000000" pitchFamily="2" charset="0"/>
              </a:rPr>
              <a:t>NBB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32361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65C99B4-0251-4D5D-3761-D3837D89C64A}"/>
              </a:ext>
            </a:extLst>
          </p:cNvPr>
          <p:cNvPicPr>
            <a:picLocks noChangeAspect="1"/>
          </p:cNvPicPr>
          <p:nvPr/>
        </p:nvPicPr>
        <p:blipFill>
          <a:blip r:embed="rId3"/>
          <a:stretch>
            <a:fillRect/>
          </a:stretch>
        </p:blipFill>
        <p:spPr>
          <a:xfrm>
            <a:off x="1241177" y="1000987"/>
            <a:ext cx="6829425" cy="5143500"/>
          </a:xfrm>
          <a:prstGeom prst="rect">
            <a:avLst/>
          </a:prstGeom>
        </p:spPr>
      </p:pic>
      <p:sp>
        <p:nvSpPr>
          <p:cNvPr id="2" name="Titre 1">
            <a:extLst>
              <a:ext uri="{FF2B5EF4-FFF2-40B4-BE49-F238E27FC236}">
                <a16:creationId xmlns:a16="http://schemas.microsoft.com/office/drawing/2014/main" id="{1353DFB0-C4DA-5609-C48E-C09E96785E79}"/>
              </a:ext>
            </a:extLst>
          </p:cNvPr>
          <p:cNvSpPr>
            <a:spLocks noGrp="1"/>
          </p:cNvSpPr>
          <p:nvPr>
            <p:ph type="title"/>
          </p:nvPr>
        </p:nvSpPr>
        <p:spPr>
          <a:xfrm>
            <a:off x="1153714" y="187571"/>
            <a:ext cx="7332502" cy="692399"/>
          </a:xfrm>
        </p:spPr>
        <p:txBody>
          <a:bodyPr>
            <a:noAutofit/>
          </a:bodyPr>
          <a:lstStyle/>
          <a:p>
            <a:pPr algn="ctr"/>
            <a:r>
              <a:rPr lang="fr-BE" sz="3200" dirty="0"/>
              <a:t>Forte demande confrontée à des contraintes sur l’offre</a:t>
            </a:r>
          </a:p>
        </p:txBody>
      </p:sp>
      <p:sp>
        <p:nvSpPr>
          <p:cNvPr id="4" name="Espace réservé du numéro de diapositive 3">
            <a:extLst>
              <a:ext uri="{FF2B5EF4-FFF2-40B4-BE49-F238E27FC236}">
                <a16:creationId xmlns:a16="http://schemas.microsoft.com/office/drawing/2014/main" id="{E4CF85EC-3E7D-8ACB-014C-D37827218275}"/>
              </a:ext>
            </a:extLst>
          </p:cNvPr>
          <p:cNvSpPr>
            <a:spLocks noGrp="1"/>
          </p:cNvSpPr>
          <p:nvPr>
            <p:ph type="sldNum" sz="quarter" idx="12"/>
          </p:nvPr>
        </p:nvSpPr>
        <p:spPr/>
        <p:txBody>
          <a:bodyPr/>
          <a:lstStyle/>
          <a:p>
            <a:fld id="{534D449F-4C49-4668-836B-17D08AB72CE5}" type="slidenum">
              <a:rPr lang="fr-BE" smtClean="0"/>
              <a:t>7</a:t>
            </a:fld>
            <a:endParaRPr lang="fr-BE"/>
          </a:p>
        </p:txBody>
      </p:sp>
      <p:sp>
        <p:nvSpPr>
          <p:cNvPr id="6" name="ZoneTexte 5">
            <a:extLst>
              <a:ext uri="{FF2B5EF4-FFF2-40B4-BE49-F238E27FC236}">
                <a16:creationId xmlns:a16="http://schemas.microsoft.com/office/drawing/2014/main" id="{E9B1A7A8-2BED-B0D1-E1C6-02B78B5B25D6}"/>
              </a:ext>
            </a:extLst>
          </p:cNvPr>
          <p:cNvSpPr txBox="1"/>
          <p:nvPr/>
        </p:nvSpPr>
        <p:spPr>
          <a:xfrm>
            <a:off x="3337754" y="6144487"/>
            <a:ext cx="2468492" cy="307777"/>
          </a:xfrm>
          <a:prstGeom prst="rect">
            <a:avLst/>
          </a:prstGeom>
          <a:noFill/>
        </p:spPr>
        <p:txBody>
          <a:bodyPr wrap="square">
            <a:spAutoFit/>
          </a:bodyPr>
          <a:lstStyle/>
          <a:p>
            <a:r>
              <a:rPr lang="nl-NL" sz="1400" dirty="0">
                <a:effectLst/>
                <a:latin typeface="Roboto" panose="02000000000000000000" pitchFamily="2" charset="0"/>
                <a:ea typeface="Roboto" panose="02000000000000000000" pitchFamily="2" charset="0"/>
                <a:cs typeface="Times New Roman" panose="02020603050405020304" pitchFamily="18" charset="0"/>
              </a:rPr>
              <a:t>Source: </a:t>
            </a:r>
            <a:r>
              <a:rPr lang="nl-NL" sz="1400" dirty="0" err="1">
                <a:effectLst/>
                <a:latin typeface="Roboto" panose="02000000000000000000" pitchFamily="2" charset="0"/>
                <a:ea typeface="Roboto" panose="02000000000000000000" pitchFamily="2" charset="0"/>
                <a:cs typeface="Times New Roman" panose="02020603050405020304" pitchFamily="18" charset="0"/>
              </a:rPr>
              <a:t>Celasun</a:t>
            </a:r>
            <a:r>
              <a:rPr lang="nl-NL" sz="1400" dirty="0">
                <a:effectLst/>
                <a:latin typeface="Roboto" panose="02000000000000000000" pitchFamily="2" charset="0"/>
                <a:ea typeface="Roboto" panose="02000000000000000000" pitchFamily="2" charset="0"/>
                <a:cs typeface="Times New Roman" panose="02020603050405020304" pitchFamily="18" charset="0"/>
              </a:rPr>
              <a:t>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98956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dirty="0">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Plus les revenus sont faibles, plus les conséquences sont importantes :</a:t>
            </a:r>
          </a:p>
          <a:p>
            <a:pPr marL="0" lvl="1" indent="-285750" fontAlgn="ctr">
              <a:buBlip>
                <a:blip r:embed="rId3"/>
              </a:buBlip>
            </a:pPr>
            <a:r>
              <a:rPr lang="fr-BE" dirty="0">
                <a:latin typeface="Roboto" panose="02000000000000000000" pitchFamily="2" charset="0"/>
                <a:ea typeface="Roboto" panose="02000000000000000000" pitchFamily="2" charset="0"/>
              </a:rPr>
              <a:t>Poids plus important de la facture énergétique</a:t>
            </a:r>
          </a:p>
          <a:p>
            <a:pPr marL="0" lvl="1" indent="-285750" fontAlgn="ctr">
              <a:buBlip>
                <a:blip r:embed="rId3"/>
              </a:buBlip>
            </a:pPr>
            <a:r>
              <a:rPr lang="fr-BE" dirty="0">
                <a:latin typeface="Roboto" panose="02000000000000000000" pitchFamily="2" charset="0"/>
                <a:ea typeface="Roboto" panose="02000000000000000000" pitchFamily="2" charset="0"/>
              </a:rPr>
              <a:t>Habitent des logements moins efficaces énergétiquement</a:t>
            </a:r>
          </a:p>
          <a:p>
            <a:pPr marL="0" lvl="1" indent="-285750" fontAlgn="ctr">
              <a:buBlip>
                <a:blip r:embed="rId3"/>
              </a:buBlip>
            </a:pPr>
            <a:r>
              <a:rPr lang="fr-BE" dirty="0">
                <a:latin typeface="Roboto" panose="02000000000000000000" pitchFamily="2" charset="0"/>
                <a:ea typeface="Roboto" panose="02000000000000000000" pitchFamily="2" charset="0"/>
              </a:rPr>
              <a:t>Sont plus souvent locataires </a:t>
            </a:r>
          </a:p>
          <a:p>
            <a:pPr marL="0" lvl="1" indent="-285750" fontAlgn="ctr">
              <a:buBlip>
                <a:blip r:embed="rId3"/>
              </a:buBlip>
            </a:pPr>
            <a:r>
              <a:rPr lang="fr-BE" dirty="0">
                <a:latin typeface="Roboto" panose="02000000000000000000" pitchFamily="2" charset="0"/>
                <a:ea typeface="Roboto" panose="02000000000000000000" pitchFamily="2" charset="0"/>
              </a:rPr>
              <a:t>Bénéficient moins souvent d’une intervention pour leurs déplacements domicile-travail</a:t>
            </a:r>
          </a:p>
          <a:p>
            <a:pPr marL="0" lvl="1" indent="-285750" fontAlgn="ctr">
              <a:buBlip>
                <a:blip r:embed="rId3"/>
              </a:buBlip>
            </a:pPr>
            <a:r>
              <a:rPr lang="fr-BE" dirty="0">
                <a:latin typeface="Roboto" panose="02000000000000000000" pitchFamily="2" charset="0"/>
                <a:ea typeface="Roboto" panose="02000000000000000000" pitchFamily="2" charset="0"/>
              </a:rPr>
              <a:t>Peuvent moins facilement adapter leur consommation alimentaire</a:t>
            </a:r>
          </a:p>
          <a:p>
            <a:pPr marL="0" lvl="1" indent="-285750" fontAlgn="ctr">
              <a:buBlip>
                <a:blip r:embed="rId3"/>
              </a:buBlip>
            </a:pPr>
            <a:r>
              <a:rPr lang="fr-BE" b="1" dirty="0">
                <a:solidFill>
                  <a:srgbClr val="C00000"/>
                </a:solidFill>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E45103E0-67FD-78A1-288E-7602112319C3}"/>
              </a:ext>
            </a:extLst>
          </p:cNvPr>
          <p:cNvSpPr>
            <a:spLocks noGrp="1"/>
          </p:cNvSpPr>
          <p:nvPr>
            <p:ph type="sldNum" sz="quarter" idx="12"/>
          </p:nvPr>
        </p:nvSpPr>
        <p:spPr/>
        <p:txBody>
          <a:bodyPr/>
          <a:lstStyle/>
          <a:p>
            <a:fld id="{534D449F-4C49-4668-836B-17D08AB72CE5}" type="slidenum">
              <a:rPr lang="fr-BE" smtClean="0"/>
              <a:t>70</a:t>
            </a:fld>
            <a:endParaRPr lang="fr-BE"/>
          </a:p>
        </p:txBody>
      </p:sp>
    </p:spTree>
    <p:extLst>
      <p:ext uri="{BB962C8B-B14F-4D97-AF65-F5344CB8AC3E}">
        <p14:creationId xmlns:p14="http://schemas.microsoft.com/office/powerpoint/2010/main" val="33226099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61826-EFA3-61BC-4922-B651D1210963}"/>
              </a:ext>
            </a:extLst>
          </p:cNvPr>
          <p:cNvSpPr>
            <a:spLocks noGrp="1"/>
          </p:cNvSpPr>
          <p:nvPr>
            <p:ph type="title"/>
          </p:nvPr>
        </p:nvSpPr>
        <p:spPr>
          <a:xfrm>
            <a:off x="1333487" y="978611"/>
            <a:ext cx="6477026" cy="970655"/>
          </a:xfrm>
        </p:spPr>
        <p:txBody>
          <a:bodyPr anchor="b">
            <a:noAutofit/>
          </a:bodyPr>
          <a:lstStyle/>
          <a:p>
            <a:pPr algn="ctr"/>
            <a:r>
              <a:rPr lang="fr-BE" sz="1400" b="0" dirty="0"/>
              <a:t>Actifs liquides (comptes bancaires, fonds de placement, obligations, actions et comptes gérés) médians détenus par les ménages par décile de revenu. (enquête 2020-2021)</a:t>
            </a:r>
            <a:br>
              <a:rPr lang="fr-BE" sz="1400" dirty="0"/>
            </a:br>
            <a:endParaRPr lang="fr-BE" sz="1400" dirty="0"/>
          </a:p>
        </p:txBody>
      </p:sp>
      <p:sp>
        <p:nvSpPr>
          <p:cNvPr id="6" name="ZoneTexte 5">
            <a:extLst>
              <a:ext uri="{FF2B5EF4-FFF2-40B4-BE49-F238E27FC236}">
                <a16:creationId xmlns:a16="http://schemas.microsoft.com/office/drawing/2014/main" id="{ADC57FFA-A56A-443B-6DFD-17350EF92904}"/>
              </a:ext>
            </a:extLst>
          </p:cNvPr>
          <p:cNvSpPr txBox="1"/>
          <p:nvPr/>
        </p:nvSpPr>
        <p:spPr>
          <a:xfrm>
            <a:off x="1032096" y="194451"/>
            <a:ext cx="7478161" cy="523220"/>
          </a:xfrm>
          <a:prstGeom prst="rect">
            <a:avLst/>
          </a:prstGeom>
          <a:noFill/>
        </p:spPr>
        <p:txBody>
          <a:bodyPr wrap="square">
            <a:spAutoFit/>
          </a:bodyPr>
          <a:lstStyle/>
          <a:p>
            <a:pPr lvl="1" algn="ctr"/>
            <a:r>
              <a:rPr lang="fr-BE" sz="2800" b="1" dirty="0">
                <a:latin typeface="Roboto" panose="02000000000000000000" pitchFamily="2" charset="0"/>
                <a:ea typeface="Roboto" panose="02000000000000000000" pitchFamily="2" charset="0"/>
              </a:rPr>
              <a:t>Ont moins de réserves financières</a:t>
            </a:r>
          </a:p>
        </p:txBody>
      </p:sp>
      <p:pic>
        <p:nvPicPr>
          <p:cNvPr id="3" name="Image 2">
            <a:extLst>
              <a:ext uri="{FF2B5EF4-FFF2-40B4-BE49-F238E27FC236}">
                <a16:creationId xmlns:a16="http://schemas.microsoft.com/office/drawing/2014/main" id="{CB35424E-4D69-C0DA-16C0-25199DB18663}"/>
              </a:ext>
            </a:extLst>
          </p:cNvPr>
          <p:cNvPicPr>
            <a:picLocks noChangeAspect="1"/>
          </p:cNvPicPr>
          <p:nvPr/>
        </p:nvPicPr>
        <p:blipFill>
          <a:blip r:embed="rId3"/>
          <a:stretch>
            <a:fillRect/>
          </a:stretch>
        </p:blipFill>
        <p:spPr>
          <a:xfrm>
            <a:off x="992589" y="1747552"/>
            <a:ext cx="6616626" cy="4320000"/>
          </a:xfrm>
          <a:prstGeom prst="rect">
            <a:avLst/>
          </a:prstGeom>
        </p:spPr>
      </p:pic>
      <p:sp>
        <p:nvSpPr>
          <p:cNvPr id="4" name="Espace réservé du numéro de diapositive 3">
            <a:extLst>
              <a:ext uri="{FF2B5EF4-FFF2-40B4-BE49-F238E27FC236}">
                <a16:creationId xmlns:a16="http://schemas.microsoft.com/office/drawing/2014/main" id="{7E5B9D2B-1C53-5ADE-DDD0-9346D60F0AD6}"/>
              </a:ext>
            </a:extLst>
          </p:cNvPr>
          <p:cNvSpPr>
            <a:spLocks noGrp="1"/>
          </p:cNvSpPr>
          <p:nvPr>
            <p:ph type="sldNum" sz="quarter" idx="12"/>
          </p:nvPr>
        </p:nvSpPr>
        <p:spPr/>
        <p:txBody>
          <a:bodyPr/>
          <a:lstStyle/>
          <a:p>
            <a:fld id="{534D449F-4C49-4668-836B-17D08AB72CE5}" type="slidenum">
              <a:rPr lang="fr-BE" smtClean="0"/>
              <a:t>71</a:t>
            </a:fld>
            <a:endParaRPr lang="fr-BE"/>
          </a:p>
        </p:txBody>
      </p:sp>
      <p:sp>
        <p:nvSpPr>
          <p:cNvPr id="9" name="Titre 1">
            <a:extLst>
              <a:ext uri="{FF2B5EF4-FFF2-40B4-BE49-F238E27FC236}">
                <a16:creationId xmlns:a16="http://schemas.microsoft.com/office/drawing/2014/main" id="{BB6541B3-60DC-3395-17E1-0052CCDEFF91}"/>
              </a:ext>
            </a:extLst>
          </p:cNvPr>
          <p:cNvSpPr txBox="1">
            <a:spLocks/>
          </p:cNvSpPr>
          <p:nvPr/>
        </p:nvSpPr>
        <p:spPr>
          <a:xfrm>
            <a:off x="1401608" y="5879389"/>
            <a:ext cx="6739136" cy="5092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BNB (</a:t>
            </a:r>
            <a:r>
              <a:rPr lang="fr-FR" sz="1400" dirty="0" err="1"/>
              <a:t>Household</a:t>
            </a:r>
            <a:r>
              <a:rPr lang="fr-FR" sz="1400" dirty="0"/>
              <a:t> Finance and </a:t>
            </a:r>
            <a:r>
              <a:rPr lang="fr-FR" sz="1400" dirty="0" err="1"/>
              <a:t>Consumption</a:t>
            </a:r>
            <a:r>
              <a:rPr lang="fr-FR" sz="1400" dirty="0"/>
              <a:t> Survey, quatrième vague)</a:t>
            </a:r>
          </a:p>
        </p:txBody>
      </p:sp>
    </p:spTree>
    <p:extLst>
      <p:ext uri="{BB962C8B-B14F-4D97-AF65-F5344CB8AC3E}">
        <p14:creationId xmlns:p14="http://schemas.microsoft.com/office/powerpoint/2010/main" val="2018217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522427" y="1028343"/>
            <a:ext cx="8099146" cy="4524315"/>
          </a:xfrm>
          <a:prstGeom prst="rect">
            <a:avLst/>
          </a:prstGeom>
          <a:noFill/>
        </p:spPr>
        <p:txBody>
          <a:bodyPr wrap="square" rtlCol="0">
            <a:spAutoFit/>
          </a:bodyPr>
          <a:lstStyle/>
          <a:p>
            <a:r>
              <a:rPr lang="fr-BE" dirty="0">
                <a:latin typeface="Roboto" panose="02000000000000000000" pitchFamily="2" charset="0"/>
                <a:ea typeface="Roboto" panose="02000000000000000000" pitchFamily="2" charset="0"/>
              </a:rPr>
              <a:t>L’augmentation des prix des matières premières agricoles et énergétiques impacte le revenu des ménages.</a:t>
            </a:r>
          </a:p>
          <a:p>
            <a:endParaRPr lang="fr-BE"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Au niveau macro-économique, les ménages belges sont compensés via l’indexation, mais parfois avec un certain décalage.</a:t>
            </a:r>
          </a:p>
          <a:p>
            <a:endParaRPr lang="fr-BE" sz="18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Plus les revenus sont faibles, plus les conséquences sont importantes :</a:t>
            </a:r>
          </a:p>
          <a:p>
            <a:pPr marL="0" lvl="1" indent="-285750" fontAlgn="ctr">
              <a:buBlip>
                <a:blip r:embed="rId3"/>
              </a:buBlip>
            </a:pPr>
            <a:r>
              <a:rPr lang="fr-BE" dirty="0">
                <a:latin typeface="Roboto" panose="02000000000000000000" pitchFamily="2" charset="0"/>
                <a:ea typeface="Roboto" panose="02000000000000000000" pitchFamily="2" charset="0"/>
              </a:rPr>
              <a:t>Poids plus important de la facture énergétique</a:t>
            </a:r>
          </a:p>
          <a:p>
            <a:pPr marL="0" lvl="1" indent="-285750" fontAlgn="ctr">
              <a:buBlip>
                <a:blip r:embed="rId3"/>
              </a:buBlip>
            </a:pPr>
            <a:r>
              <a:rPr lang="fr-BE" dirty="0">
                <a:latin typeface="Roboto" panose="02000000000000000000" pitchFamily="2" charset="0"/>
                <a:ea typeface="Roboto" panose="02000000000000000000" pitchFamily="2" charset="0"/>
              </a:rPr>
              <a:t>Habitent des logements moins efficaces énergétiquement</a:t>
            </a:r>
          </a:p>
          <a:p>
            <a:pPr marL="0" lvl="1" indent="-285750" fontAlgn="ctr">
              <a:buBlip>
                <a:blip r:embed="rId3"/>
              </a:buBlip>
            </a:pPr>
            <a:r>
              <a:rPr lang="fr-BE" dirty="0">
                <a:latin typeface="Roboto" panose="02000000000000000000" pitchFamily="2" charset="0"/>
                <a:ea typeface="Roboto" panose="02000000000000000000" pitchFamily="2" charset="0"/>
              </a:rPr>
              <a:t>Sont plus souvent locataires </a:t>
            </a:r>
          </a:p>
          <a:p>
            <a:pPr marL="0" lvl="1" indent="-285750" fontAlgn="ctr">
              <a:buBlip>
                <a:blip r:embed="rId3"/>
              </a:buBlip>
            </a:pPr>
            <a:r>
              <a:rPr lang="fr-BE" dirty="0">
                <a:latin typeface="Roboto" panose="02000000000000000000" pitchFamily="2" charset="0"/>
                <a:ea typeface="Roboto" panose="02000000000000000000" pitchFamily="2" charset="0"/>
              </a:rPr>
              <a:t>Bénéficient moins souvent d’une intervention pour leurs déplacements domicile-travail</a:t>
            </a:r>
          </a:p>
          <a:p>
            <a:pPr marL="0" lvl="1" indent="-285750" fontAlgn="ctr">
              <a:buBlip>
                <a:blip r:embed="rId3"/>
              </a:buBlip>
            </a:pPr>
            <a:r>
              <a:rPr lang="fr-BE" dirty="0">
                <a:latin typeface="Roboto" panose="02000000000000000000" pitchFamily="2" charset="0"/>
                <a:ea typeface="Roboto" panose="02000000000000000000" pitchFamily="2" charset="0"/>
              </a:rPr>
              <a:t>Peuvent moins facilement adapter leur consommation alimentaire</a:t>
            </a:r>
          </a:p>
          <a:p>
            <a:pPr marL="0" lvl="1" indent="-285750" fontAlgn="ctr">
              <a:buBlip>
                <a:blip r:embed="rId3"/>
              </a:buBlip>
            </a:pPr>
            <a:r>
              <a:rPr lang="fr-BE" dirty="0">
                <a:latin typeface="Roboto" panose="02000000000000000000" pitchFamily="2" charset="0"/>
                <a:ea typeface="Roboto" panose="02000000000000000000" pitchFamily="2" charset="0"/>
              </a:rPr>
              <a:t>Ont moins de réserves financières</a:t>
            </a:r>
          </a:p>
          <a:p>
            <a:endParaRPr lang="fr-BE" dirty="0">
              <a:latin typeface="Roboto" panose="02000000000000000000" pitchFamily="2" charset="0"/>
              <a:ea typeface="Roboto" panose="02000000000000000000" pitchFamily="2" charset="0"/>
            </a:endParaRPr>
          </a:p>
          <a:p>
            <a:pPr marL="0" lvl="1" fontAlgn="ctr"/>
            <a:r>
              <a:rPr lang="fr-BE" b="1" dirty="0">
                <a:solidFill>
                  <a:srgbClr val="C00000"/>
                </a:solidFill>
                <a:latin typeface="Roboto" panose="02000000000000000000" pitchFamily="2" charset="0"/>
                <a:ea typeface="Roboto" panose="02000000000000000000" pitchFamily="2" charset="0"/>
              </a:rPr>
              <a:t>Diversité au sein des catégories de revenu</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642358" y="162929"/>
            <a:ext cx="5859284"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ménages</a:t>
            </a:r>
          </a:p>
        </p:txBody>
      </p:sp>
      <p:sp>
        <p:nvSpPr>
          <p:cNvPr id="2" name="Espace réservé du numéro de diapositive 1">
            <a:extLst>
              <a:ext uri="{FF2B5EF4-FFF2-40B4-BE49-F238E27FC236}">
                <a16:creationId xmlns:a16="http://schemas.microsoft.com/office/drawing/2014/main" id="{31FD95D0-BF99-B6C0-58DA-EF8E3F4C73A8}"/>
              </a:ext>
            </a:extLst>
          </p:cNvPr>
          <p:cNvSpPr>
            <a:spLocks noGrp="1"/>
          </p:cNvSpPr>
          <p:nvPr>
            <p:ph type="sldNum" sz="quarter" idx="12"/>
          </p:nvPr>
        </p:nvSpPr>
        <p:spPr/>
        <p:txBody>
          <a:bodyPr/>
          <a:lstStyle/>
          <a:p>
            <a:fld id="{534D449F-4C49-4668-836B-17D08AB72CE5}" type="slidenum">
              <a:rPr lang="fr-BE" smtClean="0"/>
              <a:t>72</a:t>
            </a:fld>
            <a:endParaRPr lang="fr-BE"/>
          </a:p>
        </p:txBody>
      </p:sp>
    </p:spTree>
    <p:extLst>
      <p:ext uri="{BB962C8B-B14F-4D97-AF65-F5344CB8AC3E}">
        <p14:creationId xmlns:p14="http://schemas.microsoft.com/office/powerpoint/2010/main" val="8905586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61826-EFA3-61BC-4922-B651D1210963}"/>
              </a:ext>
            </a:extLst>
          </p:cNvPr>
          <p:cNvSpPr>
            <a:spLocks noGrp="1"/>
          </p:cNvSpPr>
          <p:nvPr>
            <p:ph type="title"/>
          </p:nvPr>
        </p:nvSpPr>
        <p:spPr>
          <a:xfrm>
            <a:off x="840073" y="305933"/>
            <a:ext cx="7463854" cy="825750"/>
          </a:xfrm>
        </p:spPr>
        <p:txBody>
          <a:bodyPr>
            <a:noAutofit/>
          </a:bodyPr>
          <a:lstStyle/>
          <a:p>
            <a:pPr algn="ctr"/>
            <a:r>
              <a:rPr lang="fr-BE" sz="2400" dirty="0">
                <a:cs typeface="+mn-cs"/>
              </a:rPr>
              <a:t>Diversité au sein des catégories de revenu</a:t>
            </a:r>
            <a:br>
              <a:rPr lang="fr-BE" sz="2400" dirty="0">
                <a:cs typeface="+mn-cs"/>
              </a:rPr>
            </a:br>
            <a:br>
              <a:rPr lang="fr-BE" sz="1050" dirty="0"/>
            </a:br>
            <a:br>
              <a:rPr lang="fr-BE" sz="1400" dirty="0"/>
            </a:br>
            <a:endParaRPr lang="fr-BE" sz="1400" dirty="0"/>
          </a:p>
        </p:txBody>
      </p:sp>
      <p:pic>
        <p:nvPicPr>
          <p:cNvPr id="4" name="Image 3">
            <a:extLst>
              <a:ext uri="{FF2B5EF4-FFF2-40B4-BE49-F238E27FC236}">
                <a16:creationId xmlns:a16="http://schemas.microsoft.com/office/drawing/2014/main" id="{2BE78F41-6762-C06A-5BED-71B5257C731A}"/>
              </a:ext>
            </a:extLst>
          </p:cNvPr>
          <p:cNvPicPr>
            <a:picLocks noChangeAspect="1"/>
          </p:cNvPicPr>
          <p:nvPr/>
        </p:nvPicPr>
        <p:blipFill>
          <a:blip r:embed="rId3"/>
          <a:stretch>
            <a:fillRect/>
          </a:stretch>
        </p:blipFill>
        <p:spPr>
          <a:xfrm>
            <a:off x="1887698" y="1324167"/>
            <a:ext cx="4999664" cy="3539482"/>
          </a:xfrm>
          <a:prstGeom prst="rect">
            <a:avLst/>
          </a:prstGeom>
        </p:spPr>
      </p:pic>
      <p:sp>
        <p:nvSpPr>
          <p:cNvPr id="5" name="ZoneTexte 4">
            <a:extLst>
              <a:ext uri="{FF2B5EF4-FFF2-40B4-BE49-F238E27FC236}">
                <a16:creationId xmlns:a16="http://schemas.microsoft.com/office/drawing/2014/main" id="{9607B308-034E-C928-9C8A-A18B9EDDA800}"/>
              </a:ext>
            </a:extLst>
          </p:cNvPr>
          <p:cNvSpPr txBox="1"/>
          <p:nvPr/>
        </p:nvSpPr>
        <p:spPr>
          <a:xfrm>
            <a:off x="160916" y="954835"/>
            <a:ext cx="8822167" cy="369332"/>
          </a:xfrm>
          <a:prstGeom prst="rect">
            <a:avLst/>
          </a:prstGeom>
          <a:noFill/>
        </p:spPr>
        <p:txBody>
          <a:bodyPr wrap="square" rtlCol="0">
            <a:spAutoFit/>
          </a:bodyPr>
          <a:lstStyle/>
          <a:p>
            <a:pPr algn="ctr"/>
            <a:r>
              <a:rPr lang="fr-FR" sz="1800" dirty="0"/>
              <a:t>Changement de revenu disponible avec mesures compensatoires</a:t>
            </a:r>
            <a:endParaRPr lang="fr-BE" sz="1800" dirty="0"/>
          </a:p>
        </p:txBody>
      </p:sp>
      <p:sp>
        <p:nvSpPr>
          <p:cNvPr id="6" name="Titre 1">
            <a:extLst>
              <a:ext uri="{FF2B5EF4-FFF2-40B4-BE49-F238E27FC236}">
                <a16:creationId xmlns:a16="http://schemas.microsoft.com/office/drawing/2014/main" id="{E4A44F41-1300-9D4B-2045-D89498317C51}"/>
              </a:ext>
            </a:extLst>
          </p:cNvPr>
          <p:cNvSpPr txBox="1">
            <a:spLocks/>
          </p:cNvSpPr>
          <p:nvPr/>
        </p:nvSpPr>
        <p:spPr>
          <a:xfrm>
            <a:off x="3148964" y="5056133"/>
            <a:ext cx="2477131"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a:t>
            </a:r>
            <a:r>
              <a:rPr lang="fr-FR" sz="1400" dirty="0" err="1"/>
              <a:t>Capéau</a:t>
            </a:r>
            <a:r>
              <a:rPr lang="fr-FR" sz="1400" dirty="0"/>
              <a:t> et al. (2022)</a:t>
            </a:r>
            <a:endParaRPr lang="fr-BE" sz="1400" dirty="0"/>
          </a:p>
        </p:txBody>
      </p:sp>
      <p:sp>
        <p:nvSpPr>
          <p:cNvPr id="3" name="Espace réservé du numéro de diapositive 2">
            <a:extLst>
              <a:ext uri="{FF2B5EF4-FFF2-40B4-BE49-F238E27FC236}">
                <a16:creationId xmlns:a16="http://schemas.microsoft.com/office/drawing/2014/main" id="{A14B04C5-DDD3-A7C3-8899-567F2C8FEA28}"/>
              </a:ext>
            </a:extLst>
          </p:cNvPr>
          <p:cNvSpPr>
            <a:spLocks noGrp="1"/>
          </p:cNvSpPr>
          <p:nvPr>
            <p:ph type="sldNum" sz="quarter" idx="12"/>
          </p:nvPr>
        </p:nvSpPr>
        <p:spPr/>
        <p:txBody>
          <a:bodyPr/>
          <a:lstStyle/>
          <a:p>
            <a:fld id="{534D449F-4C49-4668-836B-17D08AB72CE5}" type="slidenum">
              <a:rPr lang="fr-BE" smtClean="0"/>
              <a:t>73</a:t>
            </a:fld>
            <a:endParaRPr lang="fr-BE"/>
          </a:p>
        </p:txBody>
      </p:sp>
    </p:spTree>
    <p:extLst>
      <p:ext uri="{BB962C8B-B14F-4D97-AF65-F5344CB8AC3E}">
        <p14:creationId xmlns:p14="http://schemas.microsoft.com/office/powerpoint/2010/main" val="20644007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294E5-DE41-4C81-8211-AF57C0C4997E}"/>
              </a:ext>
            </a:extLst>
          </p:cNvPr>
          <p:cNvSpPr>
            <a:spLocks noGrp="1"/>
          </p:cNvSpPr>
          <p:nvPr>
            <p:ph type="ctrTitle"/>
          </p:nvPr>
        </p:nvSpPr>
        <p:spPr>
          <a:xfrm>
            <a:off x="564373" y="914400"/>
            <a:ext cx="8414527" cy="646450"/>
          </a:xfrm>
        </p:spPr>
        <p:txBody>
          <a:bodyPr>
            <a:noAutofit/>
          </a:bodyPr>
          <a:lstStyle/>
          <a:p>
            <a:r>
              <a:rPr lang="fr-FR" sz="3200" b="1" dirty="0">
                <a:solidFill>
                  <a:srgbClr val="C00000"/>
                </a:solidFill>
              </a:rPr>
              <a:t>Quelles conséquences pour les entreprises ? </a:t>
            </a:r>
            <a:endParaRPr lang="en-BE" sz="3200" dirty="0"/>
          </a:p>
        </p:txBody>
      </p:sp>
      <p:pic>
        <p:nvPicPr>
          <p:cNvPr id="3074" name="Picture 2" descr="Company Enterprise icon PNG and SVG Vector Free Download">
            <a:extLst>
              <a:ext uri="{FF2B5EF4-FFF2-40B4-BE49-F238E27FC236}">
                <a16:creationId xmlns:a16="http://schemas.microsoft.com/office/drawing/2014/main" id="{5F2DCCEC-E3DA-21CE-1625-307A961C1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184" y="2460998"/>
            <a:ext cx="3606584" cy="3395261"/>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a:extLst>
              <a:ext uri="{FF2B5EF4-FFF2-40B4-BE49-F238E27FC236}">
                <a16:creationId xmlns:a16="http://schemas.microsoft.com/office/drawing/2014/main" id="{31C2E455-E51D-19FE-AAE8-B548710AEA5D}"/>
              </a:ext>
            </a:extLst>
          </p:cNvPr>
          <p:cNvSpPr>
            <a:spLocks noGrp="1"/>
          </p:cNvSpPr>
          <p:nvPr>
            <p:ph type="sldNum" sz="quarter" idx="12"/>
          </p:nvPr>
        </p:nvSpPr>
        <p:spPr/>
        <p:txBody>
          <a:bodyPr/>
          <a:lstStyle/>
          <a:p>
            <a:fld id="{534D449F-4C49-4668-836B-17D08AB72CE5}" type="slidenum">
              <a:rPr lang="fr-BE" smtClean="0"/>
              <a:t>74</a:t>
            </a:fld>
            <a:endParaRPr lang="fr-BE"/>
          </a:p>
        </p:txBody>
      </p:sp>
    </p:spTree>
    <p:extLst>
      <p:ext uri="{BB962C8B-B14F-4D97-AF65-F5344CB8AC3E}">
        <p14:creationId xmlns:p14="http://schemas.microsoft.com/office/powerpoint/2010/main" val="3662878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620784" y="1536244"/>
            <a:ext cx="7902431" cy="2585323"/>
          </a:xfrm>
          <a:prstGeom prst="rect">
            <a:avLst/>
          </a:prstGeom>
          <a:noFill/>
        </p:spPr>
        <p:txBody>
          <a:bodyPr wrap="square" rtlCol="0">
            <a:spAutoFit/>
          </a:bodyPr>
          <a:lstStyle/>
          <a:p>
            <a:pPr marL="0" lvl="1" fontAlgn="ctr"/>
            <a:r>
              <a:rPr lang="fr-BE" dirty="0">
                <a:latin typeface="Roboto" panose="02000000000000000000" pitchFamily="2" charset="0"/>
                <a:ea typeface="Roboto" panose="02000000000000000000" pitchFamily="2" charset="0"/>
              </a:rPr>
              <a:t>Au niveau macro-économique, </a:t>
            </a:r>
            <a:r>
              <a:rPr lang="fr-BE" b="1" dirty="0">
                <a:solidFill>
                  <a:srgbClr val="C00000"/>
                </a:solidFill>
                <a:latin typeface="Roboto" panose="02000000000000000000" pitchFamily="2" charset="0"/>
                <a:ea typeface="Roboto" panose="02000000000000000000" pitchFamily="2" charset="0"/>
              </a:rPr>
              <a:t>les entreprises ont un taux de marge élevé en 2021 </a:t>
            </a:r>
            <a:r>
              <a:rPr lang="fr-BE" dirty="0">
                <a:latin typeface="Roboto" panose="02000000000000000000" pitchFamily="2" charset="0"/>
                <a:ea typeface="Roboto" panose="02000000000000000000" pitchFamily="2" charset="0"/>
              </a:rPr>
              <a:t>car :</a:t>
            </a:r>
          </a:p>
          <a:p>
            <a:pPr marL="0" lvl="1" fontAlgn="ctr"/>
            <a:endParaRPr lang="fr-BE" dirty="0">
              <a:latin typeface="Roboto" panose="02000000000000000000" pitchFamily="2" charset="0"/>
              <a:ea typeface="Roboto" panose="02000000000000000000" pitchFamily="2" charset="0"/>
            </a:endParaRPr>
          </a:p>
          <a:p>
            <a:pPr marL="285750" lvl="1" indent="-285750" fontAlgn="ctr">
              <a:buBlip>
                <a:blip r:embed="rId3"/>
              </a:buBlip>
            </a:pPr>
            <a:r>
              <a:rPr lang="fr-BE" dirty="0">
                <a:latin typeface="Roboto" panose="02000000000000000000" pitchFamily="2" charset="0"/>
                <a:ea typeface="Roboto" panose="02000000000000000000" pitchFamily="2" charset="0"/>
              </a:rPr>
              <a:t>Les conséquences négatives de la crise Covid ont été moins graves que prévu</a:t>
            </a:r>
          </a:p>
          <a:p>
            <a:pPr marL="285750" lvl="1" indent="-285750" fontAlgn="ctr">
              <a:buBlip>
                <a:blip r:embed="rId3"/>
              </a:buBlip>
            </a:pPr>
            <a:r>
              <a:rPr lang="fr-BE" dirty="0">
                <a:latin typeface="Roboto" panose="02000000000000000000" pitchFamily="2" charset="0"/>
                <a:ea typeface="Roboto" panose="02000000000000000000" pitchFamily="2" charset="0"/>
              </a:rPr>
              <a:t>Décalage entre l’augmentation des prix à la production et l’augmentation des salaires</a:t>
            </a:r>
            <a:endParaRPr lang="fr-BE" dirty="0">
              <a:solidFill>
                <a:srgbClr val="FF0000"/>
              </a:solidFill>
              <a:latin typeface="Roboto" panose="02000000000000000000" pitchFamily="2" charset="0"/>
              <a:ea typeface="Roboto" panose="02000000000000000000" pitchFamily="2" charset="0"/>
            </a:endParaRPr>
          </a:p>
          <a:p>
            <a:pPr marL="0" lvl="1" fontAlgn="ctr"/>
            <a:endParaRPr lang="fr-BE" dirty="0">
              <a:latin typeface="Roboto" panose="02000000000000000000" pitchFamily="2" charset="0"/>
              <a:ea typeface="Roboto" panose="02000000000000000000" pitchFamily="2" charset="0"/>
            </a:endParaRPr>
          </a:p>
          <a:p>
            <a:pPr marL="0" lvl="1" fontAlgn="ctr"/>
            <a:r>
              <a:rPr lang="fr-BE" dirty="0">
                <a:latin typeface="Roboto" panose="02000000000000000000" pitchFamily="2" charset="0"/>
                <a:ea typeface="Roboto" panose="02000000000000000000" pitchFamily="2" charset="0"/>
              </a:rPr>
              <a:t>Mais diversité au sein des branches</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988187" y="238159"/>
            <a:ext cx="5978863"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entreprises</a:t>
            </a:r>
          </a:p>
        </p:txBody>
      </p:sp>
      <p:sp>
        <p:nvSpPr>
          <p:cNvPr id="2" name="Espace réservé du numéro de diapositive 1">
            <a:extLst>
              <a:ext uri="{FF2B5EF4-FFF2-40B4-BE49-F238E27FC236}">
                <a16:creationId xmlns:a16="http://schemas.microsoft.com/office/drawing/2014/main" id="{36D3F44D-A2A4-4AC3-B05A-4252642316FF}"/>
              </a:ext>
            </a:extLst>
          </p:cNvPr>
          <p:cNvSpPr>
            <a:spLocks noGrp="1"/>
          </p:cNvSpPr>
          <p:nvPr>
            <p:ph type="sldNum" sz="quarter" idx="12"/>
          </p:nvPr>
        </p:nvSpPr>
        <p:spPr/>
        <p:txBody>
          <a:bodyPr/>
          <a:lstStyle/>
          <a:p>
            <a:fld id="{534D449F-4C49-4668-836B-17D08AB72CE5}" type="slidenum">
              <a:rPr lang="fr-BE" smtClean="0"/>
              <a:t>75</a:t>
            </a:fld>
            <a:endParaRPr lang="fr-BE"/>
          </a:p>
        </p:txBody>
      </p:sp>
    </p:spTree>
    <p:extLst>
      <p:ext uri="{BB962C8B-B14F-4D97-AF65-F5344CB8AC3E}">
        <p14:creationId xmlns:p14="http://schemas.microsoft.com/office/powerpoint/2010/main" val="41400257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DE8556-7D01-BA90-206D-7418102B9426}"/>
              </a:ext>
            </a:extLst>
          </p:cNvPr>
          <p:cNvSpPr txBox="1">
            <a:spLocks/>
          </p:cNvSpPr>
          <p:nvPr/>
        </p:nvSpPr>
        <p:spPr>
          <a:xfrm>
            <a:off x="840995" y="244645"/>
            <a:ext cx="8078599" cy="7872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2800" b="1" dirty="0"/>
              <a:t>Au niveau macro-économique, les entreprises ont un taux de marge élevé en 2021</a:t>
            </a:r>
            <a:endParaRPr lang="fr-BE" sz="2800" b="1" dirty="0">
              <a:solidFill>
                <a:srgbClr val="FF0000"/>
              </a:solidFill>
            </a:endParaRPr>
          </a:p>
        </p:txBody>
      </p:sp>
      <p:sp>
        <p:nvSpPr>
          <p:cNvPr id="6" name="Titre 1">
            <a:extLst>
              <a:ext uri="{FF2B5EF4-FFF2-40B4-BE49-F238E27FC236}">
                <a16:creationId xmlns:a16="http://schemas.microsoft.com/office/drawing/2014/main" id="{D9A75D30-6537-CA11-2A46-56818E022826}"/>
              </a:ext>
            </a:extLst>
          </p:cNvPr>
          <p:cNvSpPr txBox="1">
            <a:spLocks/>
          </p:cNvSpPr>
          <p:nvPr/>
        </p:nvSpPr>
        <p:spPr>
          <a:xfrm>
            <a:off x="901814" y="1290238"/>
            <a:ext cx="8078599"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800" dirty="0"/>
              <a:t>Taux de marge (EBE/VA) dans les sociétés non financières</a:t>
            </a:r>
          </a:p>
        </p:txBody>
      </p:sp>
      <p:sp>
        <p:nvSpPr>
          <p:cNvPr id="4" name="Titre 1">
            <a:extLst>
              <a:ext uri="{FF2B5EF4-FFF2-40B4-BE49-F238E27FC236}">
                <a16:creationId xmlns:a16="http://schemas.microsoft.com/office/drawing/2014/main" id="{C50B2E79-F570-95EB-F301-C1E3BA57F4D8}"/>
              </a:ext>
            </a:extLst>
          </p:cNvPr>
          <p:cNvSpPr txBox="1">
            <a:spLocks/>
          </p:cNvSpPr>
          <p:nvPr/>
        </p:nvSpPr>
        <p:spPr>
          <a:xfrm>
            <a:off x="3540239" y="5976952"/>
            <a:ext cx="2801747"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 ICN, calculs secrétariat</a:t>
            </a:r>
            <a:endParaRPr lang="fr-BE" sz="1400" dirty="0"/>
          </a:p>
        </p:txBody>
      </p:sp>
      <p:sp>
        <p:nvSpPr>
          <p:cNvPr id="5" name="Espace réservé du numéro de diapositive 4">
            <a:extLst>
              <a:ext uri="{FF2B5EF4-FFF2-40B4-BE49-F238E27FC236}">
                <a16:creationId xmlns:a16="http://schemas.microsoft.com/office/drawing/2014/main" id="{63594C52-74B8-FEFB-759F-DADCF46C522E}"/>
              </a:ext>
            </a:extLst>
          </p:cNvPr>
          <p:cNvSpPr>
            <a:spLocks noGrp="1"/>
          </p:cNvSpPr>
          <p:nvPr>
            <p:ph type="sldNum" sz="quarter" idx="12"/>
          </p:nvPr>
        </p:nvSpPr>
        <p:spPr/>
        <p:txBody>
          <a:bodyPr/>
          <a:lstStyle/>
          <a:p>
            <a:fld id="{534D449F-4C49-4668-836B-17D08AB72CE5}" type="slidenum">
              <a:rPr lang="fr-BE" smtClean="0"/>
              <a:t>76</a:t>
            </a:fld>
            <a:endParaRPr lang="fr-BE"/>
          </a:p>
        </p:txBody>
      </p:sp>
      <p:pic>
        <p:nvPicPr>
          <p:cNvPr id="8" name="Image 7">
            <a:extLst>
              <a:ext uri="{FF2B5EF4-FFF2-40B4-BE49-F238E27FC236}">
                <a16:creationId xmlns:a16="http://schemas.microsoft.com/office/drawing/2014/main" id="{4A0009C2-D353-5EFE-2E7B-7805DF63327F}"/>
              </a:ext>
            </a:extLst>
          </p:cNvPr>
          <p:cNvPicPr>
            <a:picLocks noChangeAspect="1"/>
          </p:cNvPicPr>
          <p:nvPr/>
        </p:nvPicPr>
        <p:blipFill>
          <a:blip r:embed="rId3"/>
          <a:stretch>
            <a:fillRect/>
          </a:stretch>
        </p:blipFill>
        <p:spPr>
          <a:xfrm>
            <a:off x="1930600" y="1699428"/>
            <a:ext cx="5899388" cy="4277524"/>
          </a:xfrm>
          <a:prstGeom prst="rect">
            <a:avLst/>
          </a:prstGeom>
        </p:spPr>
      </p:pic>
    </p:spTree>
    <p:extLst>
      <p:ext uri="{BB962C8B-B14F-4D97-AF65-F5344CB8AC3E}">
        <p14:creationId xmlns:p14="http://schemas.microsoft.com/office/powerpoint/2010/main" val="1333285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DE8556-7D01-BA90-206D-7418102B9426}"/>
              </a:ext>
            </a:extLst>
          </p:cNvPr>
          <p:cNvSpPr txBox="1">
            <a:spLocks/>
          </p:cNvSpPr>
          <p:nvPr/>
        </p:nvSpPr>
        <p:spPr>
          <a:xfrm>
            <a:off x="840995" y="244645"/>
            <a:ext cx="8078599" cy="78720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2800" b="1" dirty="0"/>
              <a:t>Au niveau macro-économique, les entreprises ont un taux de marge élevé en 2021</a:t>
            </a:r>
            <a:endParaRPr lang="fr-BE" sz="2800" b="1" dirty="0">
              <a:solidFill>
                <a:srgbClr val="FF0000"/>
              </a:solidFill>
            </a:endParaRPr>
          </a:p>
        </p:txBody>
      </p:sp>
      <p:sp>
        <p:nvSpPr>
          <p:cNvPr id="5" name="Titre 1">
            <a:extLst>
              <a:ext uri="{FF2B5EF4-FFF2-40B4-BE49-F238E27FC236}">
                <a16:creationId xmlns:a16="http://schemas.microsoft.com/office/drawing/2014/main" id="{D5D7323D-D2D9-9119-821C-22656BD755D7}"/>
              </a:ext>
            </a:extLst>
          </p:cNvPr>
          <p:cNvSpPr txBox="1">
            <a:spLocks/>
          </p:cNvSpPr>
          <p:nvPr/>
        </p:nvSpPr>
        <p:spPr>
          <a:xfrm>
            <a:off x="742425" y="1322848"/>
            <a:ext cx="8078599"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800" dirty="0"/>
              <a:t>Taux de marge (EBE/VA) dans le secteur privé, 2018=100</a:t>
            </a:r>
          </a:p>
        </p:txBody>
      </p:sp>
      <p:sp>
        <p:nvSpPr>
          <p:cNvPr id="3" name="Titre 1">
            <a:extLst>
              <a:ext uri="{FF2B5EF4-FFF2-40B4-BE49-F238E27FC236}">
                <a16:creationId xmlns:a16="http://schemas.microsoft.com/office/drawing/2014/main" id="{388AE831-7C42-8A1A-7A4F-5564AB68753A}"/>
              </a:ext>
            </a:extLst>
          </p:cNvPr>
          <p:cNvSpPr txBox="1">
            <a:spLocks/>
          </p:cNvSpPr>
          <p:nvPr/>
        </p:nvSpPr>
        <p:spPr>
          <a:xfrm>
            <a:off x="2573409" y="6050606"/>
            <a:ext cx="4613769"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 BNB, DESTATIS, CBS, INSEE, calculs secrétariat</a:t>
            </a:r>
            <a:endParaRPr lang="fr-BE" sz="1400" dirty="0"/>
          </a:p>
        </p:txBody>
      </p:sp>
      <p:sp>
        <p:nvSpPr>
          <p:cNvPr id="6" name="Espace réservé du numéro de diapositive 5">
            <a:extLst>
              <a:ext uri="{FF2B5EF4-FFF2-40B4-BE49-F238E27FC236}">
                <a16:creationId xmlns:a16="http://schemas.microsoft.com/office/drawing/2014/main" id="{7604F97A-5E7A-9172-78DF-AC032957FC3B}"/>
              </a:ext>
            </a:extLst>
          </p:cNvPr>
          <p:cNvSpPr>
            <a:spLocks noGrp="1"/>
          </p:cNvSpPr>
          <p:nvPr>
            <p:ph type="sldNum" sz="quarter" idx="12"/>
          </p:nvPr>
        </p:nvSpPr>
        <p:spPr/>
        <p:txBody>
          <a:bodyPr/>
          <a:lstStyle/>
          <a:p>
            <a:fld id="{534D449F-4C49-4668-836B-17D08AB72CE5}" type="slidenum">
              <a:rPr lang="fr-BE" smtClean="0"/>
              <a:t>77</a:t>
            </a:fld>
            <a:endParaRPr lang="fr-BE"/>
          </a:p>
        </p:txBody>
      </p:sp>
      <p:pic>
        <p:nvPicPr>
          <p:cNvPr id="4" name="Image 3">
            <a:extLst>
              <a:ext uri="{FF2B5EF4-FFF2-40B4-BE49-F238E27FC236}">
                <a16:creationId xmlns:a16="http://schemas.microsoft.com/office/drawing/2014/main" id="{9B4A614B-7D45-BDD8-6B3A-21B4D5894677}"/>
              </a:ext>
            </a:extLst>
          </p:cNvPr>
          <p:cNvPicPr>
            <a:picLocks noChangeAspect="1"/>
          </p:cNvPicPr>
          <p:nvPr/>
        </p:nvPicPr>
        <p:blipFill>
          <a:blip r:embed="rId3"/>
          <a:stretch>
            <a:fillRect/>
          </a:stretch>
        </p:blipFill>
        <p:spPr>
          <a:xfrm>
            <a:off x="1825859" y="1754678"/>
            <a:ext cx="5911729" cy="4286004"/>
          </a:xfrm>
          <a:prstGeom prst="rect">
            <a:avLst/>
          </a:prstGeom>
        </p:spPr>
      </p:pic>
    </p:spTree>
    <p:extLst>
      <p:ext uri="{BB962C8B-B14F-4D97-AF65-F5344CB8AC3E}">
        <p14:creationId xmlns:p14="http://schemas.microsoft.com/office/powerpoint/2010/main" val="997392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620784" y="1536244"/>
            <a:ext cx="7902431" cy="2585323"/>
          </a:xfrm>
          <a:prstGeom prst="rect">
            <a:avLst/>
          </a:prstGeom>
          <a:noFill/>
        </p:spPr>
        <p:txBody>
          <a:bodyPr wrap="square" rtlCol="0">
            <a:spAutoFit/>
          </a:bodyPr>
          <a:lstStyle/>
          <a:p>
            <a:pPr marL="0" lvl="1" fontAlgn="ctr"/>
            <a:r>
              <a:rPr lang="fr-BE" dirty="0">
                <a:latin typeface="Roboto" panose="02000000000000000000" pitchFamily="2" charset="0"/>
                <a:ea typeface="Roboto" panose="02000000000000000000" pitchFamily="2" charset="0"/>
              </a:rPr>
              <a:t>Au niveau macro-économique, les entreprises ont un taux de marge élevé en 2021 car :</a:t>
            </a:r>
          </a:p>
          <a:p>
            <a:pPr marL="0" lvl="1" fontAlgn="ctr"/>
            <a:endParaRPr lang="fr-BE" dirty="0">
              <a:latin typeface="Roboto" panose="02000000000000000000" pitchFamily="2" charset="0"/>
              <a:ea typeface="Roboto" panose="02000000000000000000" pitchFamily="2" charset="0"/>
            </a:endParaRPr>
          </a:p>
          <a:p>
            <a:pPr marL="285750" lvl="1" indent="-285750" fontAlgn="ctr">
              <a:buBlip>
                <a:blip r:embed="rId3"/>
              </a:buBlip>
            </a:pPr>
            <a:r>
              <a:rPr lang="fr-BE" b="1" dirty="0">
                <a:solidFill>
                  <a:srgbClr val="C00000"/>
                </a:solidFill>
                <a:latin typeface="Roboto" panose="02000000000000000000" pitchFamily="2" charset="0"/>
                <a:ea typeface="Roboto" panose="02000000000000000000" pitchFamily="2" charset="0"/>
              </a:rPr>
              <a:t>Les conséquences négatives de la crise Covid ont été moins graves que prévu</a:t>
            </a:r>
          </a:p>
          <a:p>
            <a:pPr marL="285750" lvl="1" indent="-285750" fontAlgn="ctr">
              <a:buBlip>
                <a:blip r:embed="rId3"/>
              </a:buBlip>
            </a:pPr>
            <a:r>
              <a:rPr lang="fr-BE" dirty="0">
                <a:latin typeface="Roboto" panose="02000000000000000000" pitchFamily="2" charset="0"/>
                <a:ea typeface="Roboto" panose="02000000000000000000" pitchFamily="2" charset="0"/>
              </a:rPr>
              <a:t>Décalage entre l’augmentation des prix à la production et l’augmentation des salaires</a:t>
            </a:r>
          </a:p>
          <a:p>
            <a:pPr marL="0" lvl="1" fontAlgn="ctr"/>
            <a:endParaRPr lang="fr-BE" dirty="0">
              <a:latin typeface="Roboto" panose="02000000000000000000" pitchFamily="2" charset="0"/>
              <a:ea typeface="Roboto" panose="02000000000000000000" pitchFamily="2" charset="0"/>
            </a:endParaRPr>
          </a:p>
          <a:p>
            <a:pPr marL="0" lvl="1" fontAlgn="ctr"/>
            <a:r>
              <a:rPr lang="fr-BE" dirty="0">
                <a:latin typeface="Roboto" panose="02000000000000000000" pitchFamily="2" charset="0"/>
                <a:ea typeface="Roboto" panose="02000000000000000000" pitchFamily="2" charset="0"/>
              </a:rPr>
              <a:t>Mais diversité au sein des branches</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988187" y="238159"/>
            <a:ext cx="5978863"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entreprises</a:t>
            </a:r>
          </a:p>
        </p:txBody>
      </p:sp>
      <p:sp>
        <p:nvSpPr>
          <p:cNvPr id="2" name="Espace réservé du numéro de diapositive 1">
            <a:extLst>
              <a:ext uri="{FF2B5EF4-FFF2-40B4-BE49-F238E27FC236}">
                <a16:creationId xmlns:a16="http://schemas.microsoft.com/office/drawing/2014/main" id="{B57D48F1-3D65-AB7E-33D3-1430CB7A9475}"/>
              </a:ext>
            </a:extLst>
          </p:cNvPr>
          <p:cNvSpPr>
            <a:spLocks noGrp="1"/>
          </p:cNvSpPr>
          <p:nvPr>
            <p:ph type="sldNum" sz="quarter" idx="12"/>
          </p:nvPr>
        </p:nvSpPr>
        <p:spPr/>
        <p:txBody>
          <a:bodyPr/>
          <a:lstStyle/>
          <a:p>
            <a:fld id="{534D449F-4C49-4668-836B-17D08AB72CE5}" type="slidenum">
              <a:rPr lang="fr-BE" smtClean="0"/>
              <a:t>78</a:t>
            </a:fld>
            <a:endParaRPr lang="fr-BE"/>
          </a:p>
        </p:txBody>
      </p:sp>
    </p:spTree>
    <p:extLst>
      <p:ext uri="{BB962C8B-B14F-4D97-AF65-F5344CB8AC3E}">
        <p14:creationId xmlns:p14="http://schemas.microsoft.com/office/powerpoint/2010/main" val="25335766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532700" y="103816"/>
            <a:ext cx="8078599" cy="787202"/>
          </a:xfrm>
        </p:spPr>
        <p:txBody>
          <a:bodyPr>
            <a:noAutofit/>
          </a:bodyPr>
          <a:lstStyle/>
          <a:p>
            <a:pPr marL="457200" lvl="1" algn="ctr"/>
            <a:r>
              <a:rPr lang="fr-BE" sz="2800" b="1" dirty="0">
                <a:latin typeface="Roboto" panose="02000000000000000000" pitchFamily="2" charset="0"/>
                <a:ea typeface="Roboto" panose="02000000000000000000" pitchFamily="2" charset="0"/>
              </a:rPr>
              <a:t>Les conséquences négatives de la crise Covid ont été moins graves que prévu</a:t>
            </a:r>
          </a:p>
        </p:txBody>
      </p:sp>
      <p:pic>
        <p:nvPicPr>
          <p:cNvPr id="3" name="Image 2">
            <a:extLst>
              <a:ext uri="{FF2B5EF4-FFF2-40B4-BE49-F238E27FC236}">
                <a16:creationId xmlns:a16="http://schemas.microsoft.com/office/drawing/2014/main" id="{82946080-B440-4903-7000-AC41BD42865A}"/>
              </a:ext>
            </a:extLst>
          </p:cNvPr>
          <p:cNvPicPr>
            <a:picLocks noChangeAspect="1"/>
          </p:cNvPicPr>
          <p:nvPr/>
        </p:nvPicPr>
        <p:blipFill>
          <a:blip r:embed="rId3"/>
          <a:stretch>
            <a:fillRect/>
          </a:stretch>
        </p:blipFill>
        <p:spPr>
          <a:xfrm>
            <a:off x="1263685" y="1538763"/>
            <a:ext cx="6616626" cy="4320000"/>
          </a:xfrm>
          <a:prstGeom prst="rect">
            <a:avLst/>
          </a:prstGeom>
        </p:spPr>
      </p:pic>
      <p:sp>
        <p:nvSpPr>
          <p:cNvPr id="5" name="Titre 1">
            <a:extLst>
              <a:ext uri="{FF2B5EF4-FFF2-40B4-BE49-F238E27FC236}">
                <a16:creationId xmlns:a16="http://schemas.microsoft.com/office/drawing/2014/main" id="{90C4A94F-AD74-EA28-0239-43E8DCEE475E}"/>
              </a:ext>
            </a:extLst>
          </p:cNvPr>
          <p:cNvSpPr txBox="1">
            <a:spLocks/>
          </p:cNvSpPr>
          <p:nvPr/>
        </p:nvSpPr>
        <p:spPr>
          <a:xfrm>
            <a:off x="742425" y="1322848"/>
            <a:ext cx="8078599"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800" dirty="0"/>
              <a:t>Nombre de faillites par mois pour les années 2019 à 2022</a:t>
            </a:r>
          </a:p>
        </p:txBody>
      </p:sp>
      <p:sp>
        <p:nvSpPr>
          <p:cNvPr id="6" name="Titre 1">
            <a:extLst>
              <a:ext uri="{FF2B5EF4-FFF2-40B4-BE49-F238E27FC236}">
                <a16:creationId xmlns:a16="http://schemas.microsoft.com/office/drawing/2014/main" id="{AFC55723-F139-A44A-FC5A-CD8AF1054227}"/>
              </a:ext>
            </a:extLst>
          </p:cNvPr>
          <p:cNvSpPr txBox="1">
            <a:spLocks/>
          </p:cNvSpPr>
          <p:nvPr/>
        </p:nvSpPr>
        <p:spPr>
          <a:xfrm>
            <a:off x="2439668" y="5750806"/>
            <a:ext cx="4264660"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BE" sz="1400" dirty="0"/>
              <a:t>Remarque: moratoire ONSS jusque novembre 2021 </a:t>
            </a:r>
          </a:p>
        </p:txBody>
      </p:sp>
      <p:sp>
        <p:nvSpPr>
          <p:cNvPr id="4" name="Titre 1">
            <a:extLst>
              <a:ext uri="{FF2B5EF4-FFF2-40B4-BE49-F238E27FC236}">
                <a16:creationId xmlns:a16="http://schemas.microsoft.com/office/drawing/2014/main" id="{5E80D803-776A-957E-3D4F-985FF561B876}"/>
              </a:ext>
            </a:extLst>
          </p:cNvPr>
          <p:cNvSpPr txBox="1">
            <a:spLocks/>
          </p:cNvSpPr>
          <p:nvPr/>
        </p:nvSpPr>
        <p:spPr>
          <a:xfrm>
            <a:off x="3748351" y="6074678"/>
            <a:ext cx="2066745"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SPF Economie</a:t>
            </a:r>
            <a:endParaRPr lang="fr-BE" sz="1400" dirty="0"/>
          </a:p>
        </p:txBody>
      </p:sp>
      <p:sp>
        <p:nvSpPr>
          <p:cNvPr id="7" name="Espace réservé du numéro de diapositive 6">
            <a:extLst>
              <a:ext uri="{FF2B5EF4-FFF2-40B4-BE49-F238E27FC236}">
                <a16:creationId xmlns:a16="http://schemas.microsoft.com/office/drawing/2014/main" id="{AA758ADF-88D0-E350-4ACF-2A8779A69F8C}"/>
              </a:ext>
            </a:extLst>
          </p:cNvPr>
          <p:cNvSpPr>
            <a:spLocks noGrp="1"/>
          </p:cNvSpPr>
          <p:nvPr>
            <p:ph type="sldNum" sz="quarter" idx="12"/>
          </p:nvPr>
        </p:nvSpPr>
        <p:spPr/>
        <p:txBody>
          <a:bodyPr/>
          <a:lstStyle/>
          <a:p>
            <a:fld id="{534D449F-4C49-4668-836B-17D08AB72CE5}" type="slidenum">
              <a:rPr lang="fr-BE" smtClean="0"/>
              <a:t>79</a:t>
            </a:fld>
            <a:endParaRPr lang="fr-BE"/>
          </a:p>
        </p:txBody>
      </p:sp>
    </p:spTree>
    <p:extLst>
      <p:ext uri="{BB962C8B-B14F-4D97-AF65-F5344CB8AC3E}">
        <p14:creationId xmlns:p14="http://schemas.microsoft.com/office/powerpoint/2010/main" val="761951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BEDD286-14F9-DEC7-FE89-47A49C171D01}"/>
              </a:ext>
            </a:extLst>
          </p:cNvPr>
          <p:cNvPicPr>
            <a:picLocks noChangeAspect="1"/>
          </p:cNvPicPr>
          <p:nvPr/>
        </p:nvPicPr>
        <p:blipFill>
          <a:blip r:embed="rId3"/>
          <a:stretch>
            <a:fillRect/>
          </a:stretch>
        </p:blipFill>
        <p:spPr>
          <a:xfrm>
            <a:off x="1171575" y="956563"/>
            <a:ext cx="6800850" cy="5095875"/>
          </a:xfrm>
          <a:prstGeom prst="rect">
            <a:avLst/>
          </a:prstGeom>
        </p:spPr>
      </p:pic>
      <p:sp>
        <p:nvSpPr>
          <p:cNvPr id="5" name="Titre 1">
            <a:extLst>
              <a:ext uri="{FF2B5EF4-FFF2-40B4-BE49-F238E27FC236}">
                <a16:creationId xmlns:a16="http://schemas.microsoft.com/office/drawing/2014/main" id="{12BE4152-8782-098D-DA33-0BBFCA647431}"/>
              </a:ext>
            </a:extLst>
          </p:cNvPr>
          <p:cNvSpPr>
            <a:spLocks noGrp="1"/>
          </p:cNvSpPr>
          <p:nvPr>
            <p:ph type="title"/>
          </p:nvPr>
        </p:nvSpPr>
        <p:spPr>
          <a:xfrm>
            <a:off x="1153714" y="187571"/>
            <a:ext cx="7332502" cy="692399"/>
          </a:xfrm>
        </p:spPr>
        <p:txBody>
          <a:bodyPr>
            <a:noAutofit/>
          </a:bodyPr>
          <a:lstStyle/>
          <a:p>
            <a:pPr algn="ctr"/>
            <a:r>
              <a:rPr lang="fr-BE" sz="3200" dirty="0"/>
              <a:t>Forte demande confrontée à des contraintes sur l’offre</a:t>
            </a:r>
          </a:p>
        </p:txBody>
      </p:sp>
      <p:sp>
        <p:nvSpPr>
          <p:cNvPr id="2" name="Espace réservé du numéro de diapositive 1">
            <a:extLst>
              <a:ext uri="{FF2B5EF4-FFF2-40B4-BE49-F238E27FC236}">
                <a16:creationId xmlns:a16="http://schemas.microsoft.com/office/drawing/2014/main" id="{2F0B58AD-3D3A-A31B-6CB1-6D59418E364C}"/>
              </a:ext>
            </a:extLst>
          </p:cNvPr>
          <p:cNvSpPr>
            <a:spLocks noGrp="1"/>
          </p:cNvSpPr>
          <p:nvPr>
            <p:ph type="sldNum" sz="quarter" idx="12"/>
          </p:nvPr>
        </p:nvSpPr>
        <p:spPr/>
        <p:txBody>
          <a:bodyPr/>
          <a:lstStyle/>
          <a:p>
            <a:fld id="{534D449F-4C49-4668-836B-17D08AB72CE5}" type="slidenum">
              <a:rPr lang="fr-BE" smtClean="0"/>
              <a:t>8</a:t>
            </a:fld>
            <a:endParaRPr lang="fr-BE"/>
          </a:p>
        </p:txBody>
      </p:sp>
      <p:sp>
        <p:nvSpPr>
          <p:cNvPr id="3" name="ZoneTexte 2">
            <a:extLst>
              <a:ext uri="{FF2B5EF4-FFF2-40B4-BE49-F238E27FC236}">
                <a16:creationId xmlns:a16="http://schemas.microsoft.com/office/drawing/2014/main" id="{AEBE6404-1791-0BF4-9709-4DB27742B293}"/>
              </a:ext>
            </a:extLst>
          </p:cNvPr>
          <p:cNvSpPr txBox="1"/>
          <p:nvPr/>
        </p:nvSpPr>
        <p:spPr>
          <a:xfrm>
            <a:off x="3337754" y="6144487"/>
            <a:ext cx="2468492" cy="307777"/>
          </a:xfrm>
          <a:prstGeom prst="rect">
            <a:avLst/>
          </a:prstGeom>
          <a:noFill/>
        </p:spPr>
        <p:txBody>
          <a:bodyPr wrap="square">
            <a:spAutoFit/>
          </a:bodyPr>
          <a:lstStyle/>
          <a:p>
            <a:r>
              <a:rPr lang="nl-NL" sz="1400" dirty="0">
                <a:effectLst/>
                <a:latin typeface="Roboto" panose="02000000000000000000" pitchFamily="2" charset="0"/>
                <a:ea typeface="Roboto" panose="02000000000000000000" pitchFamily="2" charset="0"/>
                <a:cs typeface="Times New Roman" panose="02020603050405020304" pitchFamily="18" charset="0"/>
              </a:rPr>
              <a:t>Source: </a:t>
            </a:r>
            <a:r>
              <a:rPr lang="nl-NL" sz="1400" dirty="0" err="1">
                <a:effectLst/>
                <a:latin typeface="Roboto" panose="02000000000000000000" pitchFamily="2" charset="0"/>
                <a:ea typeface="Roboto" panose="02000000000000000000" pitchFamily="2" charset="0"/>
                <a:cs typeface="Times New Roman" panose="02020603050405020304" pitchFamily="18" charset="0"/>
              </a:rPr>
              <a:t>Celasun</a:t>
            </a:r>
            <a:r>
              <a:rPr lang="nl-NL" sz="1400" dirty="0">
                <a:effectLst/>
                <a:latin typeface="Roboto" panose="02000000000000000000" pitchFamily="2" charset="0"/>
                <a:ea typeface="Roboto" panose="02000000000000000000" pitchFamily="2" charset="0"/>
                <a:cs typeface="Times New Roman" panose="02020603050405020304" pitchFamily="18" charset="0"/>
              </a:rPr>
              <a:t> et al. (2022)</a:t>
            </a:r>
            <a:endParaRPr lang="en-BE"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21210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6DBCB36-E4F9-D8DB-56AF-FB5D9487B740}"/>
              </a:ext>
            </a:extLst>
          </p:cNvPr>
          <p:cNvPicPr>
            <a:picLocks noChangeAspect="1"/>
          </p:cNvPicPr>
          <p:nvPr/>
        </p:nvPicPr>
        <p:blipFill>
          <a:blip r:embed="rId3"/>
          <a:stretch>
            <a:fillRect/>
          </a:stretch>
        </p:blipFill>
        <p:spPr>
          <a:xfrm>
            <a:off x="5135767" y="1921311"/>
            <a:ext cx="3189262" cy="4320000"/>
          </a:xfrm>
          <a:prstGeom prst="rect">
            <a:avLst/>
          </a:prstGeom>
        </p:spPr>
      </p:pic>
      <p:pic>
        <p:nvPicPr>
          <p:cNvPr id="6" name="Image 5">
            <a:extLst>
              <a:ext uri="{FF2B5EF4-FFF2-40B4-BE49-F238E27FC236}">
                <a16:creationId xmlns:a16="http://schemas.microsoft.com/office/drawing/2014/main" id="{728C21C4-FAAD-0B27-ED76-0A055FEE96E1}"/>
              </a:ext>
            </a:extLst>
          </p:cNvPr>
          <p:cNvPicPr>
            <a:picLocks noChangeAspect="1"/>
          </p:cNvPicPr>
          <p:nvPr/>
        </p:nvPicPr>
        <p:blipFill>
          <a:blip r:embed="rId4"/>
          <a:stretch>
            <a:fillRect/>
          </a:stretch>
        </p:blipFill>
        <p:spPr>
          <a:xfrm>
            <a:off x="548535" y="1830776"/>
            <a:ext cx="3700529" cy="4320000"/>
          </a:xfrm>
          <a:prstGeom prst="rect">
            <a:avLst/>
          </a:prstGeom>
        </p:spPr>
      </p:pic>
      <p:sp>
        <p:nvSpPr>
          <p:cNvPr id="4" name="Title 3">
            <a:extLst>
              <a:ext uri="{FF2B5EF4-FFF2-40B4-BE49-F238E27FC236}">
                <a16:creationId xmlns:a16="http://schemas.microsoft.com/office/drawing/2014/main" id="{22A77487-39D0-B205-CD53-54E98B55B9D6}"/>
              </a:ext>
            </a:extLst>
          </p:cNvPr>
          <p:cNvSpPr>
            <a:spLocks noGrp="1"/>
          </p:cNvSpPr>
          <p:nvPr>
            <p:ph type="title"/>
          </p:nvPr>
        </p:nvSpPr>
        <p:spPr>
          <a:xfrm>
            <a:off x="718477" y="27160"/>
            <a:ext cx="7707045" cy="968620"/>
          </a:xfrm>
        </p:spPr>
        <p:txBody>
          <a:bodyPr>
            <a:normAutofit/>
          </a:bodyPr>
          <a:lstStyle/>
          <a:p>
            <a:pPr algn="ctr"/>
            <a:r>
              <a:rPr lang="fr-BE" sz="2800" b="1" dirty="0">
                <a:latin typeface="Roboto" panose="02000000000000000000" pitchFamily="2" charset="0"/>
                <a:ea typeface="Roboto" panose="02000000000000000000" pitchFamily="2" charset="0"/>
              </a:rPr>
              <a:t>Les conséquences négatives de la crise Covid ont été moins graves que prévu</a:t>
            </a:r>
            <a:endParaRPr lang="en-BE" dirty="0"/>
          </a:p>
        </p:txBody>
      </p:sp>
      <p:sp>
        <p:nvSpPr>
          <p:cNvPr id="2" name="Titre 1">
            <a:extLst>
              <a:ext uri="{FF2B5EF4-FFF2-40B4-BE49-F238E27FC236}">
                <a16:creationId xmlns:a16="http://schemas.microsoft.com/office/drawing/2014/main" id="{FA0850EB-DBB1-12EA-F458-5A6E0E7EDB8D}"/>
              </a:ext>
            </a:extLst>
          </p:cNvPr>
          <p:cNvSpPr txBox="1">
            <a:spLocks/>
          </p:cNvSpPr>
          <p:nvPr/>
        </p:nvSpPr>
        <p:spPr>
          <a:xfrm>
            <a:off x="2428201" y="6057454"/>
            <a:ext cx="286471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a:t>
            </a:r>
            <a:r>
              <a:rPr lang="en-US" sz="1400" dirty="0" err="1">
                <a:effectLst/>
                <a:cs typeface="Times New Roman" panose="02020603050405020304" pitchFamily="18" charset="0"/>
              </a:rPr>
              <a:t>Piette</a:t>
            </a:r>
            <a:r>
              <a:rPr lang="en-US" sz="1400" dirty="0">
                <a:effectLst/>
                <a:cs typeface="Times New Roman" panose="02020603050405020304" pitchFamily="18" charset="0"/>
              </a:rPr>
              <a:t> and </a:t>
            </a:r>
            <a:r>
              <a:rPr lang="en-US" sz="1400" dirty="0" err="1">
                <a:effectLst/>
                <a:cs typeface="Times New Roman" panose="02020603050405020304" pitchFamily="18" charset="0"/>
              </a:rPr>
              <a:t>Tielens</a:t>
            </a:r>
            <a:r>
              <a:rPr lang="en-US" sz="1400" dirty="0">
                <a:effectLst/>
                <a:cs typeface="Times New Roman" panose="02020603050405020304" pitchFamily="18" charset="0"/>
              </a:rPr>
              <a:t> (2022)</a:t>
            </a:r>
            <a:endParaRPr lang="fr-BE" sz="1400" dirty="0"/>
          </a:p>
        </p:txBody>
      </p:sp>
      <p:sp>
        <p:nvSpPr>
          <p:cNvPr id="3" name="Espace réservé du numéro de diapositive 2">
            <a:extLst>
              <a:ext uri="{FF2B5EF4-FFF2-40B4-BE49-F238E27FC236}">
                <a16:creationId xmlns:a16="http://schemas.microsoft.com/office/drawing/2014/main" id="{F5C4FBBE-E225-4FE4-5497-69CB5ECFB546}"/>
              </a:ext>
            </a:extLst>
          </p:cNvPr>
          <p:cNvSpPr>
            <a:spLocks noGrp="1"/>
          </p:cNvSpPr>
          <p:nvPr>
            <p:ph type="sldNum" sz="quarter" idx="12"/>
          </p:nvPr>
        </p:nvSpPr>
        <p:spPr/>
        <p:txBody>
          <a:bodyPr/>
          <a:lstStyle/>
          <a:p>
            <a:fld id="{534D449F-4C49-4668-836B-17D08AB72CE5}" type="slidenum">
              <a:rPr lang="fr-BE" smtClean="0"/>
              <a:t>80</a:t>
            </a:fld>
            <a:endParaRPr lang="fr-BE"/>
          </a:p>
        </p:txBody>
      </p:sp>
    </p:spTree>
    <p:extLst>
      <p:ext uri="{BB962C8B-B14F-4D97-AF65-F5344CB8AC3E}">
        <p14:creationId xmlns:p14="http://schemas.microsoft.com/office/powerpoint/2010/main" val="32178578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C35B5-B802-6229-1083-5DA10D9F8DFE}"/>
              </a:ext>
            </a:extLst>
          </p:cNvPr>
          <p:cNvSpPr>
            <a:spLocks noGrp="1"/>
          </p:cNvSpPr>
          <p:nvPr>
            <p:ph type="title"/>
          </p:nvPr>
        </p:nvSpPr>
        <p:spPr>
          <a:xfrm>
            <a:off x="699355" y="1356584"/>
            <a:ext cx="8078599" cy="951946"/>
          </a:xfrm>
        </p:spPr>
        <p:txBody>
          <a:bodyPr>
            <a:noAutofit/>
          </a:bodyPr>
          <a:lstStyle/>
          <a:p>
            <a:pPr algn="ctr"/>
            <a:r>
              <a:rPr lang="fr-BE" sz="2400" i="1" dirty="0"/>
              <a:t>Facteurs ayant limité les conséquences négatives de la crise Covid</a:t>
            </a:r>
          </a:p>
        </p:txBody>
      </p:sp>
      <p:sp>
        <p:nvSpPr>
          <p:cNvPr id="6" name="ZoneTexte 5">
            <a:extLst>
              <a:ext uri="{FF2B5EF4-FFF2-40B4-BE49-F238E27FC236}">
                <a16:creationId xmlns:a16="http://schemas.microsoft.com/office/drawing/2014/main" id="{77A95D0F-843F-9B97-485A-B1E6114DA433}"/>
              </a:ext>
            </a:extLst>
          </p:cNvPr>
          <p:cNvSpPr txBox="1"/>
          <p:nvPr/>
        </p:nvSpPr>
        <p:spPr>
          <a:xfrm>
            <a:off x="699356" y="2380730"/>
            <a:ext cx="8078599" cy="3508653"/>
          </a:xfrm>
          <a:prstGeom prst="rect">
            <a:avLst/>
          </a:prstGeom>
          <a:noFill/>
          <a:ln>
            <a:solidFill>
              <a:schemeClr val="tx1"/>
            </a:solidFill>
          </a:ln>
        </p:spPr>
        <p:txBody>
          <a:bodyPr wrap="square">
            <a:spAutoFit/>
          </a:bodyPr>
          <a:lstStyle/>
          <a:p>
            <a:pPr marL="285750" lvl="1" indent="-285750" fontAlgn="ctr">
              <a:spcAft>
                <a:spcPts val="1200"/>
              </a:spcAft>
              <a:buFont typeface="Arial" panose="020B0604020202020204" pitchFamily="34" charset="0"/>
              <a:buChar char="•"/>
              <a:tabLst>
                <a:tab pos="431800" algn="l"/>
              </a:tabLst>
            </a:pPr>
            <a:r>
              <a:rPr lang="fr-BE" i="1" dirty="0">
                <a:latin typeface="Roboto" panose="02000000000000000000" pitchFamily="2" charset="0"/>
                <a:ea typeface="Roboto" panose="02000000000000000000" pitchFamily="2" charset="0"/>
              </a:rPr>
              <a:t>Mesures gouvernement : chômage temporaire, indemnités forfaitaires, exemptions d’impôts et de cotisations, taux de TVA réduit, renoncement aux loyers. </a:t>
            </a:r>
          </a:p>
          <a:p>
            <a:pPr marL="285750" lvl="1" indent="-285750" fontAlgn="ctr">
              <a:spcAft>
                <a:spcPts val="1200"/>
              </a:spcAft>
              <a:buFont typeface="Arial" panose="020B0604020202020204" pitchFamily="34" charset="0"/>
              <a:buChar char="•"/>
              <a:tabLst>
                <a:tab pos="431800" algn="l"/>
              </a:tabLst>
            </a:pPr>
            <a:r>
              <a:rPr lang="fr-BE" i="1" dirty="0">
                <a:latin typeface="Roboto" panose="02000000000000000000" pitchFamily="2" charset="0"/>
                <a:ea typeface="Roboto" panose="02000000000000000000" pitchFamily="2" charset="0"/>
              </a:rPr>
              <a:t>Liquidités apportées par :</a:t>
            </a:r>
          </a:p>
          <a:p>
            <a:pPr marL="742950" lvl="2" indent="-285750" fontAlgn="ctr">
              <a:spcAft>
                <a:spcPts val="1200"/>
              </a:spcAft>
              <a:buFont typeface="Wingdings" panose="05000000000000000000" pitchFamily="2" charset="2"/>
              <a:buChar char="§"/>
              <a:tabLst>
                <a:tab pos="431800" algn="l"/>
              </a:tabLst>
            </a:pPr>
            <a:r>
              <a:rPr lang="fr-BE" i="1" dirty="0">
                <a:latin typeface="Roboto" panose="02000000000000000000" pitchFamily="2" charset="0"/>
                <a:ea typeface="Roboto" panose="02000000000000000000" pitchFamily="2" charset="0"/>
              </a:rPr>
              <a:t>Compagnies d’investissement régionales</a:t>
            </a:r>
          </a:p>
          <a:p>
            <a:pPr marL="742950" lvl="2" indent="-285750" fontAlgn="ctr">
              <a:spcAft>
                <a:spcPts val="1200"/>
              </a:spcAft>
              <a:buFont typeface="Wingdings" panose="05000000000000000000" pitchFamily="2" charset="2"/>
              <a:buChar char="§"/>
              <a:tabLst>
                <a:tab pos="431800" algn="l"/>
              </a:tabLst>
            </a:pPr>
            <a:r>
              <a:rPr lang="fr-BE" i="1" dirty="0">
                <a:latin typeface="Roboto" panose="02000000000000000000" pitchFamily="2" charset="0"/>
                <a:ea typeface="Roboto" panose="02000000000000000000" pitchFamily="2" charset="0"/>
              </a:rPr>
              <a:t>Secteur financier</a:t>
            </a:r>
          </a:p>
          <a:p>
            <a:pPr marL="742950" lvl="2" indent="-285750" fontAlgn="ctr">
              <a:spcAft>
                <a:spcPts val="1200"/>
              </a:spcAft>
              <a:buFont typeface="Wingdings" panose="05000000000000000000" pitchFamily="2" charset="2"/>
              <a:buChar char="§"/>
              <a:tabLst>
                <a:tab pos="431800" algn="l"/>
              </a:tabLst>
            </a:pPr>
            <a:r>
              <a:rPr lang="fr-BE" i="1" dirty="0">
                <a:latin typeface="Roboto" panose="02000000000000000000" pitchFamily="2" charset="0"/>
                <a:ea typeface="Roboto" panose="02000000000000000000" pitchFamily="2" charset="0"/>
              </a:rPr>
              <a:t>Actionnaires</a:t>
            </a:r>
          </a:p>
          <a:p>
            <a:pPr marL="285750" lvl="1" indent="-285750" fontAlgn="ctr">
              <a:spcAft>
                <a:spcPts val="1200"/>
              </a:spcAft>
              <a:buFont typeface="Arial" panose="020B0604020202020204" pitchFamily="34" charset="0"/>
              <a:buChar char="•"/>
              <a:tabLst>
                <a:tab pos="431800" algn="l"/>
              </a:tabLst>
            </a:pPr>
            <a:r>
              <a:rPr lang="fr-BE" i="1" dirty="0">
                <a:latin typeface="Roboto" panose="02000000000000000000" pitchFamily="2" charset="0"/>
                <a:ea typeface="Roboto" panose="02000000000000000000" pitchFamily="2" charset="0"/>
              </a:rPr>
              <a:t>Adaptation des coûts par les entreprises</a:t>
            </a:r>
          </a:p>
          <a:p>
            <a:pPr marL="285750" lvl="1" indent="-285750" fontAlgn="ctr">
              <a:spcAft>
                <a:spcPts val="1200"/>
              </a:spcAft>
              <a:buFont typeface="Arial" panose="020B0604020202020204" pitchFamily="34" charset="0"/>
              <a:buChar char="•"/>
              <a:tabLst>
                <a:tab pos="431800" algn="l"/>
              </a:tabLst>
            </a:pPr>
            <a:r>
              <a:rPr lang="fr-BE" i="1" dirty="0">
                <a:latin typeface="Roboto" panose="02000000000000000000" pitchFamily="2" charset="0"/>
                <a:ea typeface="Roboto" panose="02000000000000000000" pitchFamily="2" charset="0"/>
              </a:rPr>
              <a:t>Soutien de la demande à travers mesures du gouvernement</a:t>
            </a:r>
          </a:p>
        </p:txBody>
      </p:sp>
      <p:sp>
        <p:nvSpPr>
          <p:cNvPr id="3" name="Title 3">
            <a:extLst>
              <a:ext uri="{FF2B5EF4-FFF2-40B4-BE49-F238E27FC236}">
                <a16:creationId xmlns:a16="http://schemas.microsoft.com/office/drawing/2014/main" id="{B4AE7F54-8FF5-F71C-5DB6-C288A438FA88}"/>
              </a:ext>
            </a:extLst>
          </p:cNvPr>
          <p:cNvSpPr txBox="1">
            <a:spLocks/>
          </p:cNvSpPr>
          <p:nvPr/>
        </p:nvSpPr>
        <p:spPr>
          <a:xfrm>
            <a:off x="718477" y="27160"/>
            <a:ext cx="7707045" cy="968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Roboto" panose="02000000000000000000" pitchFamily="2" charset="0"/>
                <a:ea typeface="Roboto" panose="02000000000000000000" pitchFamily="2" charset="0"/>
                <a:cs typeface="+mj-cs"/>
              </a:defRPr>
            </a:lvl1pPr>
          </a:lstStyle>
          <a:p>
            <a:pPr algn="ctr"/>
            <a:r>
              <a:rPr lang="fr-BE"/>
              <a:t>Les conséquences négatives de la crise Covid ont été moins graves que prévu</a:t>
            </a:r>
            <a:endParaRPr lang="en-BE" dirty="0"/>
          </a:p>
        </p:txBody>
      </p:sp>
      <p:sp>
        <p:nvSpPr>
          <p:cNvPr id="4" name="Espace réservé du numéro de diapositive 3">
            <a:extLst>
              <a:ext uri="{FF2B5EF4-FFF2-40B4-BE49-F238E27FC236}">
                <a16:creationId xmlns:a16="http://schemas.microsoft.com/office/drawing/2014/main" id="{31E5C3F7-6755-BB43-CF57-96D0404503A2}"/>
              </a:ext>
            </a:extLst>
          </p:cNvPr>
          <p:cNvSpPr>
            <a:spLocks noGrp="1"/>
          </p:cNvSpPr>
          <p:nvPr>
            <p:ph type="sldNum" sz="quarter" idx="12"/>
          </p:nvPr>
        </p:nvSpPr>
        <p:spPr/>
        <p:txBody>
          <a:bodyPr/>
          <a:lstStyle/>
          <a:p>
            <a:fld id="{534D449F-4C49-4668-836B-17D08AB72CE5}" type="slidenum">
              <a:rPr lang="fr-BE" smtClean="0"/>
              <a:t>81</a:t>
            </a:fld>
            <a:endParaRPr lang="fr-BE"/>
          </a:p>
        </p:txBody>
      </p:sp>
      <p:sp>
        <p:nvSpPr>
          <p:cNvPr id="5" name="Titre 1">
            <a:extLst>
              <a:ext uri="{FF2B5EF4-FFF2-40B4-BE49-F238E27FC236}">
                <a16:creationId xmlns:a16="http://schemas.microsoft.com/office/drawing/2014/main" id="{80C79820-06EA-70D2-768A-E20DA3D52390}"/>
              </a:ext>
            </a:extLst>
          </p:cNvPr>
          <p:cNvSpPr txBox="1">
            <a:spLocks/>
          </p:cNvSpPr>
          <p:nvPr/>
        </p:nvSpPr>
        <p:spPr>
          <a:xfrm>
            <a:off x="3306297" y="6025556"/>
            <a:ext cx="2864713"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 </a:t>
            </a:r>
            <a:r>
              <a:rPr lang="en-US" sz="1400" dirty="0" err="1">
                <a:effectLst/>
                <a:cs typeface="Times New Roman" panose="02020603050405020304" pitchFamily="18" charset="0"/>
              </a:rPr>
              <a:t>Piette</a:t>
            </a:r>
            <a:r>
              <a:rPr lang="en-US" sz="1400" dirty="0">
                <a:effectLst/>
                <a:cs typeface="Times New Roman" panose="02020603050405020304" pitchFamily="18" charset="0"/>
              </a:rPr>
              <a:t> and </a:t>
            </a:r>
            <a:r>
              <a:rPr lang="en-US" sz="1400" dirty="0" err="1">
                <a:effectLst/>
                <a:cs typeface="Times New Roman" panose="02020603050405020304" pitchFamily="18" charset="0"/>
              </a:rPr>
              <a:t>Tielens</a:t>
            </a:r>
            <a:r>
              <a:rPr lang="en-US" sz="1400" dirty="0">
                <a:effectLst/>
                <a:cs typeface="Times New Roman" panose="02020603050405020304" pitchFamily="18" charset="0"/>
              </a:rPr>
              <a:t> (2022)</a:t>
            </a:r>
            <a:endParaRPr lang="fr-BE" sz="1400" dirty="0"/>
          </a:p>
        </p:txBody>
      </p:sp>
    </p:spTree>
    <p:extLst>
      <p:ext uri="{BB962C8B-B14F-4D97-AF65-F5344CB8AC3E}">
        <p14:creationId xmlns:p14="http://schemas.microsoft.com/office/powerpoint/2010/main" val="34324144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620784" y="1536244"/>
            <a:ext cx="7902431" cy="2585323"/>
          </a:xfrm>
          <a:prstGeom prst="rect">
            <a:avLst/>
          </a:prstGeom>
          <a:noFill/>
        </p:spPr>
        <p:txBody>
          <a:bodyPr wrap="square" rtlCol="0">
            <a:spAutoFit/>
          </a:bodyPr>
          <a:lstStyle/>
          <a:p>
            <a:pPr marL="0" lvl="1" fontAlgn="ctr"/>
            <a:r>
              <a:rPr lang="fr-BE" dirty="0">
                <a:latin typeface="Roboto" panose="02000000000000000000" pitchFamily="2" charset="0"/>
                <a:ea typeface="Roboto" panose="02000000000000000000" pitchFamily="2" charset="0"/>
              </a:rPr>
              <a:t>Au niveau macro-économique, les entreprises ont un taux de marge élevé en 2021 car :</a:t>
            </a:r>
          </a:p>
          <a:p>
            <a:pPr marL="0" lvl="1" fontAlgn="ctr"/>
            <a:endParaRPr lang="fr-BE" dirty="0">
              <a:latin typeface="Roboto" panose="02000000000000000000" pitchFamily="2" charset="0"/>
              <a:ea typeface="Roboto" panose="02000000000000000000" pitchFamily="2" charset="0"/>
            </a:endParaRPr>
          </a:p>
          <a:p>
            <a:pPr marL="285750" lvl="1" indent="-285750" fontAlgn="ctr">
              <a:buBlip>
                <a:blip r:embed="rId3"/>
              </a:buBlip>
            </a:pPr>
            <a:r>
              <a:rPr lang="fr-BE" dirty="0">
                <a:latin typeface="Roboto" panose="02000000000000000000" pitchFamily="2" charset="0"/>
                <a:ea typeface="Roboto" panose="02000000000000000000" pitchFamily="2" charset="0"/>
              </a:rPr>
              <a:t>Les conséquences négatives de la crise Covid ont été moins graves que prévu</a:t>
            </a:r>
          </a:p>
          <a:p>
            <a:pPr marL="285750" lvl="1" indent="-285750" fontAlgn="ctr">
              <a:buBlip>
                <a:blip r:embed="rId3"/>
              </a:buBlip>
            </a:pPr>
            <a:r>
              <a:rPr lang="fr-BE" b="1" dirty="0">
                <a:solidFill>
                  <a:srgbClr val="C00000"/>
                </a:solidFill>
                <a:latin typeface="Roboto" panose="02000000000000000000" pitchFamily="2" charset="0"/>
                <a:ea typeface="Roboto" panose="02000000000000000000" pitchFamily="2" charset="0"/>
              </a:rPr>
              <a:t>Décalage entre l’augmentation des prix à la production et l’augmentation des salaires</a:t>
            </a:r>
          </a:p>
          <a:p>
            <a:pPr marL="0" lvl="1" fontAlgn="ctr"/>
            <a:endParaRPr lang="fr-BE" dirty="0">
              <a:latin typeface="Roboto" panose="02000000000000000000" pitchFamily="2" charset="0"/>
              <a:ea typeface="Roboto" panose="02000000000000000000" pitchFamily="2" charset="0"/>
            </a:endParaRPr>
          </a:p>
          <a:p>
            <a:pPr marL="0" lvl="1" fontAlgn="ctr"/>
            <a:r>
              <a:rPr lang="fr-BE" dirty="0">
                <a:latin typeface="Roboto" panose="02000000000000000000" pitchFamily="2" charset="0"/>
                <a:ea typeface="Roboto" panose="02000000000000000000" pitchFamily="2" charset="0"/>
              </a:rPr>
              <a:t>Mais diversité au sein des branches</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988187" y="238159"/>
            <a:ext cx="5978863"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entreprises</a:t>
            </a:r>
          </a:p>
        </p:txBody>
      </p:sp>
      <p:sp>
        <p:nvSpPr>
          <p:cNvPr id="2" name="Espace réservé du numéro de diapositive 1">
            <a:extLst>
              <a:ext uri="{FF2B5EF4-FFF2-40B4-BE49-F238E27FC236}">
                <a16:creationId xmlns:a16="http://schemas.microsoft.com/office/drawing/2014/main" id="{9B6F4F1B-72A9-19BD-7647-727BFFF84497}"/>
              </a:ext>
            </a:extLst>
          </p:cNvPr>
          <p:cNvSpPr>
            <a:spLocks noGrp="1"/>
          </p:cNvSpPr>
          <p:nvPr>
            <p:ph type="sldNum" sz="quarter" idx="12"/>
          </p:nvPr>
        </p:nvSpPr>
        <p:spPr/>
        <p:txBody>
          <a:bodyPr/>
          <a:lstStyle/>
          <a:p>
            <a:fld id="{534D449F-4C49-4668-836B-17D08AB72CE5}" type="slidenum">
              <a:rPr lang="fr-BE" smtClean="0"/>
              <a:t>82</a:t>
            </a:fld>
            <a:endParaRPr lang="fr-BE"/>
          </a:p>
        </p:txBody>
      </p:sp>
    </p:spTree>
    <p:extLst>
      <p:ext uri="{BB962C8B-B14F-4D97-AF65-F5344CB8AC3E}">
        <p14:creationId xmlns:p14="http://schemas.microsoft.com/office/powerpoint/2010/main" val="39628946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DE8556-7D01-BA90-206D-7418102B9426}"/>
              </a:ext>
            </a:extLst>
          </p:cNvPr>
          <p:cNvSpPr txBox="1">
            <a:spLocks/>
          </p:cNvSpPr>
          <p:nvPr/>
        </p:nvSpPr>
        <p:spPr>
          <a:xfrm>
            <a:off x="1" y="0"/>
            <a:ext cx="9144000" cy="10782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lvl="1" algn="ctr"/>
            <a:r>
              <a:rPr lang="fr-BE" sz="2600" b="1" dirty="0">
                <a:latin typeface="Roboto" panose="02000000000000000000" pitchFamily="2" charset="0"/>
                <a:ea typeface="Roboto" panose="02000000000000000000" pitchFamily="2" charset="0"/>
              </a:rPr>
              <a:t>Décalage entre augmentation des prix et augmentation des salaires</a:t>
            </a:r>
          </a:p>
        </p:txBody>
      </p:sp>
      <p:sp>
        <p:nvSpPr>
          <p:cNvPr id="6" name="Titre 1">
            <a:extLst>
              <a:ext uri="{FF2B5EF4-FFF2-40B4-BE49-F238E27FC236}">
                <a16:creationId xmlns:a16="http://schemas.microsoft.com/office/drawing/2014/main" id="{0D98557F-3EA4-CEE8-6C24-986CF818DF4D}"/>
              </a:ext>
            </a:extLst>
          </p:cNvPr>
          <p:cNvSpPr txBox="1">
            <a:spLocks/>
          </p:cNvSpPr>
          <p:nvPr/>
        </p:nvSpPr>
        <p:spPr>
          <a:xfrm>
            <a:off x="750814" y="1549350"/>
            <a:ext cx="8078599"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800" dirty="0"/>
              <a:t>Décomposition de l’évolution du taux de marge en 2021 – branches marchandes</a:t>
            </a:r>
          </a:p>
        </p:txBody>
      </p:sp>
      <p:sp>
        <p:nvSpPr>
          <p:cNvPr id="8" name="ZoneTexte 7">
            <a:extLst>
              <a:ext uri="{FF2B5EF4-FFF2-40B4-BE49-F238E27FC236}">
                <a16:creationId xmlns:a16="http://schemas.microsoft.com/office/drawing/2014/main" id="{5AF6F098-636C-C68A-934B-0200291133A9}"/>
              </a:ext>
            </a:extLst>
          </p:cNvPr>
          <p:cNvSpPr txBox="1"/>
          <p:nvPr/>
        </p:nvSpPr>
        <p:spPr>
          <a:xfrm>
            <a:off x="4218385" y="5693140"/>
            <a:ext cx="1157689"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BFP</a:t>
            </a:r>
            <a:endParaRPr lang="en-BE" sz="1400" dirty="0">
              <a:latin typeface="Roboto" panose="02000000000000000000" pitchFamily="2" charset="0"/>
              <a:ea typeface="Roboto" panose="02000000000000000000" pitchFamily="2" charset="0"/>
            </a:endParaRPr>
          </a:p>
        </p:txBody>
      </p:sp>
      <p:pic>
        <p:nvPicPr>
          <p:cNvPr id="3" name="Image 2">
            <a:extLst>
              <a:ext uri="{FF2B5EF4-FFF2-40B4-BE49-F238E27FC236}">
                <a16:creationId xmlns:a16="http://schemas.microsoft.com/office/drawing/2014/main" id="{C5E755FE-593F-40EE-54F6-87AEA4BB8E29}"/>
              </a:ext>
            </a:extLst>
          </p:cNvPr>
          <p:cNvPicPr>
            <a:picLocks noChangeAspect="1"/>
          </p:cNvPicPr>
          <p:nvPr/>
        </p:nvPicPr>
        <p:blipFill>
          <a:blip r:embed="rId3"/>
          <a:stretch>
            <a:fillRect/>
          </a:stretch>
        </p:blipFill>
        <p:spPr>
          <a:xfrm>
            <a:off x="2030750" y="1992472"/>
            <a:ext cx="5518726" cy="3600000"/>
          </a:xfrm>
          <a:prstGeom prst="rect">
            <a:avLst/>
          </a:prstGeom>
        </p:spPr>
      </p:pic>
      <p:sp>
        <p:nvSpPr>
          <p:cNvPr id="4" name="Espace réservé du numéro de diapositive 3">
            <a:extLst>
              <a:ext uri="{FF2B5EF4-FFF2-40B4-BE49-F238E27FC236}">
                <a16:creationId xmlns:a16="http://schemas.microsoft.com/office/drawing/2014/main" id="{70090131-7A7D-40D5-C8BD-3CDE9198FCB5}"/>
              </a:ext>
            </a:extLst>
          </p:cNvPr>
          <p:cNvSpPr>
            <a:spLocks noGrp="1"/>
          </p:cNvSpPr>
          <p:nvPr>
            <p:ph type="sldNum" sz="quarter" idx="12"/>
          </p:nvPr>
        </p:nvSpPr>
        <p:spPr/>
        <p:txBody>
          <a:bodyPr/>
          <a:lstStyle/>
          <a:p>
            <a:fld id="{534D449F-4C49-4668-836B-17D08AB72CE5}" type="slidenum">
              <a:rPr lang="fr-BE" smtClean="0"/>
              <a:t>83</a:t>
            </a:fld>
            <a:endParaRPr lang="fr-BE"/>
          </a:p>
        </p:txBody>
      </p:sp>
    </p:spTree>
    <p:extLst>
      <p:ext uri="{BB962C8B-B14F-4D97-AF65-F5344CB8AC3E}">
        <p14:creationId xmlns:p14="http://schemas.microsoft.com/office/powerpoint/2010/main" val="1396248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CE0F05E-F52F-43BA-ED7C-DBCD0AA1BC03}"/>
              </a:ext>
            </a:extLst>
          </p:cNvPr>
          <p:cNvPicPr>
            <a:picLocks noChangeAspect="1"/>
          </p:cNvPicPr>
          <p:nvPr/>
        </p:nvPicPr>
        <p:blipFill>
          <a:blip r:embed="rId3"/>
          <a:stretch>
            <a:fillRect/>
          </a:stretch>
        </p:blipFill>
        <p:spPr>
          <a:xfrm>
            <a:off x="-26881" y="1729351"/>
            <a:ext cx="3039485" cy="1980000"/>
          </a:xfrm>
          <a:prstGeom prst="rect">
            <a:avLst/>
          </a:prstGeom>
        </p:spPr>
      </p:pic>
      <p:pic>
        <p:nvPicPr>
          <p:cNvPr id="9" name="Image 8">
            <a:extLst>
              <a:ext uri="{FF2B5EF4-FFF2-40B4-BE49-F238E27FC236}">
                <a16:creationId xmlns:a16="http://schemas.microsoft.com/office/drawing/2014/main" id="{202494BB-D094-C4D9-FC59-93AE3248FC41}"/>
              </a:ext>
            </a:extLst>
          </p:cNvPr>
          <p:cNvPicPr>
            <a:picLocks noChangeAspect="1"/>
          </p:cNvPicPr>
          <p:nvPr/>
        </p:nvPicPr>
        <p:blipFill>
          <a:blip r:embed="rId4"/>
          <a:stretch>
            <a:fillRect/>
          </a:stretch>
        </p:blipFill>
        <p:spPr>
          <a:xfrm>
            <a:off x="5972962" y="1737740"/>
            <a:ext cx="3039485" cy="1980000"/>
          </a:xfrm>
          <a:prstGeom prst="rect">
            <a:avLst/>
          </a:prstGeom>
        </p:spPr>
      </p:pic>
      <p:pic>
        <p:nvPicPr>
          <p:cNvPr id="10" name="Image 9">
            <a:extLst>
              <a:ext uri="{FF2B5EF4-FFF2-40B4-BE49-F238E27FC236}">
                <a16:creationId xmlns:a16="http://schemas.microsoft.com/office/drawing/2014/main" id="{667F66F4-F0A9-5F3B-08C9-5238684CB7C4}"/>
              </a:ext>
            </a:extLst>
          </p:cNvPr>
          <p:cNvPicPr>
            <a:picLocks noChangeAspect="1"/>
          </p:cNvPicPr>
          <p:nvPr/>
        </p:nvPicPr>
        <p:blipFill>
          <a:blip r:embed="rId5"/>
          <a:stretch>
            <a:fillRect/>
          </a:stretch>
        </p:blipFill>
        <p:spPr>
          <a:xfrm>
            <a:off x="-2" y="4248970"/>
            <a:ext cx="3039485" cy="1980000"/>
          </a:xfrm>
          <a:prstGeom prst="rect">
            <a:avLst/>
          </a:prstGeom>
        </p:spPr>
      </p:pic>
      <p:pic>
        <p:nvPicPr>
          <p:cNvPr id="11" name="Image 10">
            <a:extLst>
              <a:ext uri="{FF2B5EF4-FFF2-40B4-BE49-F238E27FC236}">
                <a16:creationId xmlns:a16="http://schemas.microsoft.com/office/drawing/2014/main" id="{D964CC89-6B5A-ADBE-1D52-D8AC9BE8DAB4}"/>
              </a:ext>
            </a:extLst>
          </p:cNvPr>
          <p:cNvPicPr>
            <a:picLocks noChangeAspect="1"/>
          </p:cNvPicPr>
          <p:nvPr/>
        </p:nvPicPr>
        <p:blipFill>
          <a:blip r:embed="rId6"/>
          <a:stretch>
            <a:fillRect/>
          </a:stretch>
        </p:blipFill>
        <p:spPr>
          <a:xfrm>
            <a:off x="2986480" y="4248970"/>
            <a:ext cx="3039485" cy="1980000"/>
          </a:xfrm>
          <a:prstGeom prst="rect">
            <a:avLst/>
          </a:prstGeom>
        </p:spPr>
      </p:pic>
      <p:pic>
        <p:nvPicPr>
          <p:cNvPr id="12" name="Image 11">
            <a:extLst>
              <a:ext uri="{FF2B5EF4-FFF2-40B4-BE49-F238E27FC236}">
                <a16:creationId xmlns:a16="http://schemas.microsoft.com/office/drawing/2014/main" id="{50F02EED-4660-72C2-A171-F540E7AF8F68}"/>
              </a:ext>
            </a:extLst>
          </p:cNvPr>
          <p:cNvPicPr>
            <a:picLocks noChangeAspect="1"/>
          </p:cNvPicPr>
          <p:nvPr/>
        </p:nvPicPr>
        <p:blipFill>
          <a:blip r:embed="rId7"/>
          <a:stretch>
            <a:fillRect/>
          </a:stretch>
        </p:blipFill>
        <p:spPr>
          <a:xfrm>
            <a:off x="5972962" y="4248970"/>
            <a:ext cx="3039485" cy="1980000"/>
          </a:xfrm>
          <a:prstGeom prst="rect">
            <a:avLst/>
          </a:prstGeom>
        </p:spPr>
      </p:pic>
      <p:sp>
        <p:nvSpPr>
          <p:cNvPr id="13" name="Titre 1">
            <a:extLst>
              <a:ext uri="{FF2B5EF4-FFF2-40B4-BE49-F238E27FC236}">
                <a16:creationId xmlns:a16="http://schemas.microsoft.com/office/drawing/2014/main" id="{E2B58094-9193-D0CB-8EC4-D4783336A81D}"/>
              </a:ext>
            </a:extLst>
          </p:cNvPr>
          <p:cNvSpPr txBox="1">
            <a:spLocks/>
          </p:cNvSpPr>
          <p:nvPr/>
        </p:nvSpPr>
        <p:spPr>
          <a:xfrm>
            <a:off x="260059" y="1376741"/>
            <a:ext cx="2726421"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400" dirty="0"/>
              <a:t>Économie totale</a:t>
            </a:r>
          </a:p>
        </p:txBody>
      </p:sp>
      <p:sp>
        <p:nvSpPr>
          <p:cNvPr id="14" name="Titre 1">
            <a:extLst>
              <a:ext uri="{FF2B5EF4-FFF2-40B4-BE49-F238E27FC236}">
                <a16:creationId xmlns:a16="http://schemas.microsoft.com/office/drawing/2014/main" id="{9C3C6F3C-5CDB-17DD-0B71-246201C0B30C}"/>
              </a:ext>
            </a:extLst>
          </p:cNvPr>
          <p:cNvSpPr txBox="1">
            <a:spLocks/>
          </p:cNvSpPr>
          <p:nvPr/>
        </p:nvSpPr>
        <p:spPr>
          <a:xfrm>
            <a:off x="3294025" y="1376741"/>
            <a:ext cx="2726421"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400" dirty="0"/>
              <a:t>Industrie manufacturière      (hors énergie)</a:t>
            </a:r>
          </a:p>
        </p:txBody>
      </p:sp>
      <p:sp>
        <p:nvSpPr>
          <p:cNvPr id="15" name="Titre 1">
            <a:extLst>
              <a:ext uri="{FF2B5EF4-FFF2-40B4-BE49-F238E27FC236}">
                <a16:creationId xmlns:a16="http://schemas.microsoft.com/office/drawing/2014/main" id="{222EBC12-BFA9-F1DE-415C-27F96CCC9423}"/>
              </a:ext>
            </a:extLst>
          </p:cNvPr>
          <p:cNvSpPr txBox="1">
            <a:spLocks/>
          </p:cNvSpPr>
          <p:nvPr/>
        </p:nvSpPr>
        <p:spPr>
          <a:xfrm>
            <a:off x="6169057" y="1376741"/>
            <a:ext cx="2726421"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400" dirty="0"/>
              <a:t>Construction</a:t>
            </a:r>
          </a:p>
        </p:txBody>
      </p:sp>
      <p:sp>
        <p:nvSpPr>
          <p:cNvPr id="16" name="Titre 1">
            <a:extLst>
              <a:ext uri="{FF2B5EF4-FFF2-40B4-BE49-F238E27FC236}">
                <a16:creationId xmlns:a16="http://schemas.microsoft.com/office/drawing/2014/main" id="{E3140BD5-88B7-995F-ADF6-D3027D3CD6D0}"/>
              </a:ext>
            </a:extLst>
          </p:cNvPr>
          <p:cNvSpPr txBox="1">
            <a:spLocks/>
          </p:cNvSpPr>
          <p:nvPr/>
        </p:nvSpPr>
        <p:spPr>
          <a:xfrm>
            <a:off x="260058" y="3874611"/>
            <a:ext cx="2726421"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400" dirty="0"/>
              <a:t>Commerce, transport, Horeca</a:t>
            </a:r>
          </a:p>
        </p:txBody>
      </p:sp>
      <p:sp>
        <p:nvSpPr>
          <p:cNvPr id="17" name="Titre 1">
            <a:extLst>
              <a:ext uri="{FF2B5EF4-FFF2-40B4-BE49-F238E27FC236}">
                <a16:creationId xmlns:a16="http://schemas.microsoft.com/office/drawing/2014/main" id="{7240170F-BFBF-4C4F-A121-28DB9E2F8360}"/>
              </a:ext>
            </a:extLst>
          </p:cNvPr>
          <p:cNvSpPr txBox="1">
            <a:spLocks/>
          </p:cNvSpPr>
          <p:nvPr/>
        </p:nvSpPr>
        <p:spPr>
          <a:xfrm>
            <a:off x="3246540" y="3874611"/>
            <a:ext cx="2726421"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400" dirty="0"/>
              <a:t>Information et communication</a:t>
            </a:r>
          </a:p>
        </p:txBody>
      </p:sp>
      <p:sp>
        <p:nvSpPr>
          <p:cNvPr id="18" name="Titre 1">
            <a:extLst>
              <a:ext uri="{FF2B5EF4-FFF2-40B4-BE49-F238E27FC236}">
                <a16:creationId xmlns:a16="http://schemas.microsoft.com/office/drawing/2014/main" id="{07EAE269-CC4A-C14D-2802-6623349977DC}"/>
              </a:ext>
            </a:extLst>
          </p:cNvPr>
          <p:cNvSpPr txBox="1">
            <a:spLocks/>
          </p:cNvSpPr>
          <p:nvPr/>
        </p:nvSpPr>
        <p:spPr>
          <a:xfrm>
            <a:off x="6207281" y="3867795"/>
            <a:ext cx="2726421"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200" dirty="0"/>
              <a:t>Activités spécialisées, scientifiques et techniques, services administratifs et de soutien</a:t>
            </a:r>
          </a:p>
        </p:txBody>
      </p:sp>
      <p:sp>
        <p:nvSpPr>
          <p:cNvPr id="4" name="Titre 1">
            <a:extLst>
              <a:ext uri="{FF2B5EF4-FFF2-40B4-BE49-F238E27FC236}">
                <a16:creationId xmlns:a16="http://schemas.microsoft.com/office/drawing/2014/main" id="{B4A5F6FB-2354-921E-2ACF-C86DE712F57B}"/>
              </a:ext>
            </a:extLst>
          </p:cNvPr>
          <p:cNvSpPr txBox="1">
            <a:spLocks/>
          </p:cNvSpPr>
          <p:nvPr/>
        </p:nvSpPr>
        <p:spPr>
          <a:xfrm>
            <a:off x="1" y="8389"/>
            <a:ext cx="9144000" cy="10782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lvl="1" algn="ctr"/>
            <a:r>
              <a:rPr lang="fr-BE" sz="2600" b="1" dirty="0">
                <a:latin typeface="Roboto" panose="02000000000000000000" pitchFamily="2" charset="0"/>
                <a:ea typeface="Roboto" panose="02000000000000000000" pitchFamily="2" charset="0"/>
              </a:rPr>
              <a:t>Décalage entre augmentation des prix et augmentation des salaires</a:t>
            </a:r>
          </a:p>
        </p:txBody>
      </p:sp>
      <p:pic>
        <p:nvPicPr>
          <p:cNvPr id="2" name="Image 1">
            <a:extLst>
              <a:ext uri="{FF2B5EF4-FFF2-40B4-BE49-F238E27FC236}">
                <a16:creationId xmlns:a16="http://schemas.microsoft.com/office/drawing/2014/main" id="{42432497-9536-4604-1C66-5BCC3A250F3F}"/>
              </a:ext>
            </a:extLst>
          </p:cNvPr>
          <p:cNvPicPr>
            <a:picLocks noChangeAspect="1"/>
          </p:cNvPicPr>
          <p:nvPr/>
        </p:nvPicPr>
        <p:blipFill>
          <a:blip r:embed="rId8"/>
          <a:stretch>
            <a:fillRect/>
          </a:stretch>
        </p:blipFill>
        <p:spPr>
          <a:xfrm>
            <a:off x="2989912" y="1729351"/>
            <a:ext cx="3032620" cy="1980000"/>
          </a:xfrm>
          <a:prstGeom prst="rect">
            <a:avLst/>
          </a:prstGeom>
        </p:spPr>
      </p:pic>
      <p:sp>
        <p:nvSpPr>
          <p:cNvPr id="6" name="Titre 1">
            <a:extLst>
              <a:ext uri="{FF2B5EF4-FFF2-40B4-BE49-F238E27FC236}">
                <a16:creationId xmlns:a16="http://schemas.microsoft.com/office/drawing/2014/main" id="{A46A9100-9B59-D609-E8FD-4AB0CAF2BA63}"/>
              </a:ext>
            </a:extLst>
          </p:cNvPr>
          <p:cNvSpPr txBox="1">
            <a:spLocks/>
          </p:cNvSpPr>
          <p:nvPr/>
        </p:nvSpPr>
        <p:spPr>
          <a:xfrm>
            <a:off x="3889439" y="6124566"/>
            <a:ext cx="3221197"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ICN</a:t>
            </a:r>
            <a:endParaRPr lang="fr-BE" sz="1400" dirty="0"/>
          </a:p>
        </p:txBody>
      </p:sp>
      <p:sp>
        <p:nvSpPr>
          <p:cNvPr id="5" name="Espace réservé du numéro de diapositive 4">
            <a:extLst>
              <a:ext uri="{FF2B5EF4-FFF2-40B4-BE49-F238E27FC236}">
                <a16:creationId xmlns:a16="http://schemas.microsoft.com/office/drawing/2014/main" id="{9D998E9C-7664-4E95-D6DD-D530DE3BAB21}"/>
              </a:ext>
            </a:extLst>
          </p:cNvPr>
          <p:cNvSpPr>
            <a:spLocks noGrp="1"/>
          </p:cNvSpPr>
          <p:nvPr>
            <p:ph type="sldNum" sz="quarter" idx="12"/>
          </p:nvPr>
        </p:nvSpPr>
        <p:spPr/>
        <p:txBody>
          <a:bodyPr/>
          <a:lstStyle/>
          <a:p>
            <a:fld id="{534D449F-4C49-4668-836B-17D08AB72CE5}" type="slidenum">
              <a:rPr lang="fr-BE" smtClean="0"/>
              <a:t>84</a:t>
            </a:fld>
            <a:endParaRPr lang="fr-BE"/>
          </a:p>
        </p:txBody>
      </p:sp>
    </p:spTree>
    <p:extLst>
      <p:ext uri="{BB962C8B-B14F-4D97-AF65-F5344CB8AC3E}">
        <p14:creationId xmlns:p14="http://schemas.microsoft.com/office/powerpoint/2010/main" val="39031147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27DACAC-644E-9516-DE3A-2A43F45DBD30}"/>
              </a:ext>
            </a:extLst>
          </p:cNvPr>
          <p:cNvPicPr>
            <a:picLocks noChangeAspect="1"/>
          </p:cNvPicPr>
          <p:nvPr/>
        </p:nvPicPr>
        <p:blipFill>
          <a:blip r:embed="rId3"/>
          <a:stretch>
            <a:fillRect/>
          </a:stretch>
        </p:blipFill>
        <p:spPr>
          <a:xfrm>
            <a:off x="704675" y="1564135"/>
            <a:ext cx="3311239" cy="2160000"/>
          </a:xfrm>
          <a:prstGeom prst="rect">
            <a:avLst/>
          </a:prstGeom>
        </p:spPr>
      </p:pic>
      <p:pic>
        <p:nvPicPr>
          <p:cNvPr id="6" name="Image 5">
            <a:extLst>
              <a:ext uri="{FF2B5EF4-FFF2-40B4-BE49-F238E27FC236}">
                <a16:creationId xmlns:a16="http://schemas.microsoft.com/office/drawing/2014/main" id="{0BCF6434-5BC1-DE8F-483B-37BC7ED16F02}"/>
              </a:ext>
            </a:extLst>
          </p:cNvPr>
          <p:cNvPicPr>
            <a:picLocks noChangeAspect="1"/>
          </p:cNvPicPr>
          <p:nvPr/>
        </p:nvPicPr>
        <p:blipFill>
          <a:blip r:embed="rId4"/>
          <a:stretch>
            <a:fillRect/>
          </a:stretch>
        </p:blipFill>
        <p:spPr>
          <a:xfrm>
            <a:off x="4880294" y="1564135"/>
            <a:ext cx="3311239" cy="2160000"/>
          </a:xfrm>
          <a:prstGeom prst="rect">
            <a:avLst/>
          </a:prstGeom>
        </p:spPr>
      </p:pic>
      <p:pic>
        <p:nvPicPr>
          <p:cNvPr id="7" name="Image 6">
            <a:extLst>
              <a:ext uri="{FF2B5EF4-FFF2-40B4-BE49-F238E27FC236}">
                <a16:creationId xmlns:a16="http://schemas.microsoft.com/office/drawing/2014/main" id="{9D026B2F-6BBA-9CAA-C922-02A694B5FD43}"/>
              </a:ext>
            </a:extLst>
          </p:cNvPr>
          <p:cNvPicPr>
            <a:picLocks noChangeAspect="1"/>
          </p:cNvPicPr>
          <p:nvPr/>
        </p:nvPicPr>
        <p:blipFill>
          <a:blip r:embed="rId5"/>
          <a:stretch>
            <a:fillRect/>
          </a:stretch>
        </p:blipFill>
        <p:spPr>
          <a:xfrm>
            <a:off x="2635348" y="3964865"/>
            <a:ext cx="3311239" cy="2160000"/>
          </a:xfrm>
          <a:prstGeom prst="rect">
            <a:avLst/>
          </a:prstGeom>
        </p:spPr>
      </p:pic>
      <p:sp>
        <p:nvSpPr>
          <p:cNvPr id="8" name="Titre 1">
            <a:extLst>
              <a:ext uri="{FF2B5EF4-FFF2-40B4-BE49-F238E27FC236}">
                <a16:creationId xmlns:a16="http://schemas.microsoft.com/office/drawing/2014/main" id="{BF77A8A9-EFDF-4E73-2190-247DA269B3F8}"/>
              </a:ext>
            </a:extLst>
          </p:cNvPr>
          <p:cNvSpPr txBox="1">
            <a:spLocks/>
          </p:cNvSpPr>
          <p:nvPr/>
        </p:nvSpPr>
        <p:spPr>
          <a:xfrm>
            <a:off x="2831138" y="1115039"/>
            <a:ext cx="3481722"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800" dirty="0"/>
              <a:t>Taux de vacance d’emploi </a:t>
            </a:r>
          </a:p>
        </p:txBody>
      </p:sp>
      <p:sp>
        <p:nvSpPr>
          <p:cNvPr id="19" name="ZoneTexte 18">
            <a:extLst>
              <a:ext uri="{FF2B5EF4-FFF2-40B4-BE49-F238E27FC236}">
                <a16:creationId xmlns:a16="http://schemas.microsoft.com/office/drawing/2014/main" id="{6902ECBB-3480-FEF8-15B1-648DD4F3A46F}"/>
              </a:ext>
            </a:extLst>
          </p:cNvPr>
          <p:cNvSpPr txBox="1"/>
          <p:nvPr/>
        </p:nvSpPr>
        <p:spPr>
          <a:xfrm>
            <a:off x="3561113" y="6124865"/>
            <a:ext cx="2021772" cy="338554"/>
          </a:xfrm>
          <a:prstGeom prst="rect">
            <a:avLst/>
          </a:prstGeom>
          <a:noFill/>
        </p:spPr>
        <p:txBody>
          <a:bodyPr wrap="none" rtlCol="0">
            <a:spAutoFit/>
          </a:bodyPr>
          <a:lstStyle/>
          <a:p>
            <a:r>
              <a:rPr lang="fr-BE" sz="1600" dirty="0"/>
              <a:t>Source: SPF économie</a:t>
            </a:r>
            <a:endParaRPr lang="en-BE" sz="1600" dirty="0"/>
          </a:p>
        </p:txBody>
      </p:sp>
      <p:sp>
        <p:nvSpPr>
          <p:cNvPr id="9" name="Titre 1">
            <a:extLst>
              <a:ext uri="{FF2B5EF4-FFF2-40B4-BE49-F238E27FC236}">
                <a16:creationId xmlns:a16="http://schemas.microsoft.com/office/drawing/2014/main" id="{69F27694-1C8B-EA31-7787-86B7E5AE774A}"/>
              </a:ext>
            </a:extLst>
          </p:cNvPr>
          <p:cNvSpPr txBox="1">
            <a:spLocks/>
          </p:cNvSpPr>
          <p:nvPr/>
        </p:nvSpPr>
        <p:spPr>
          <a:xfrm>
            <a:off x="469782" y="-697"/>
            <a:ext cx="8439326" cy="10782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lvl="1" algn="ctr" fontAlgn="ctr"/>
            <a:r>
              <a:rPr lang="fr-BE" sz="2800" b="1" dirty="0">
                <a:latin typeface="Roboto" panose="02000000000000000000" pitchFamily="2" charset="0"/>
                <a:ea typeface="Roboto" panose="02000000000000000000" pitchFamily="2" charset="0"/>
              </a:rPr>
              <a:t>Décalage entre augmentation des prix et augmentation des salaires</a:t>
            </a:r>
          </a:p>
          <a:p>
            <a:pPr marL="0" lvl="1" algn="ctr" fontAlgn="ctr"/>
            <a:r>
              <a:rPr lang="fr-BE" sz="2800" b="1" dirty="0">
                <a:latin typeface="Roboto" panose="02000000000000000000" pitchFamily="2" charset="0"/>
                <a:ea typeface="Roboto" panose="02000000000000000000" pitchFamily="2" charset="0"/>
              </a:rPr>
              <a:t> </a:t>
            </a:r>
          </a:p>
        </p:txBody>
      </p:sp>
      <p:sp>
        <p:nvSpPr>
          <p:cNvPr id="2" name="Espace réservé du numéro de diapositive 1">
            <a:extLst>
              <a:ext uri="{FF2B5EF4-FFF2-40B4-BE49-F238E27FC236}">
                <a16:creationId xmlns:a16="http://schemas.microsoft.com/office/drawing/2014/main" id="{46853DC9-8646-61E3-2E32-D25843DE3D86}"/>
              </a:ext>
            </a:extLst>
          </p:cNvPr>
          <p:cNvSpPr>
            <a:spLocks noGrp="1"/>
          </p:cNvSpPr>
          <p:nvPr>
            <p:ph type="sldNum" sz="quarter" idx="12"/>
          </p:nvPr>
        </p:nvSpPr>
        <p:spPr/>
        <p:txBody>
          <a:bodyPr/>
          <a:lstStyle/>
          <a:p>
            <a:fld id="{534D449F-4C49-4668-836B-17D08AB72CE5}" type="slidenum">
              <a:rPr lang="fr-BE" smtClean="0"/>
              <a:t>85</a:t>
            </a:fld>
            <a:endParaRPr lang="fr-BE"/>
          </a:p>
        </p:txBody>
      </p:sp>
    </p:spTree>
    <p:extLst>
      <p:ext uri="{BB962C8B-B14F-4D97-AF65-F5344CB8AC3E}">
        <p14:creationId xmlns:p14="http://schemas.microsoft.com/office/powerpoint/2010/main" val="28026323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6902ECBB-3480-FEF8-15B1-648DD4F3A46F}"/>
              </a:ext>
            </a:extLst>
          </p:cNvPr>
          <p:cNvSpPr txBox="1"/>
          <p:nvPr/>
        </p:nvSpPr>
        <p:spPr>
          <a:xfrm>
            <a:off x="3561112" y="6010785"/>
            <a:ext cx="2021772" cy="338554"/>
          </a:xfrm>
          <a:prstGeom prst="rect">
            <a:avLst/>
          </a:prstGeom>
          <a:noFill/>
        </p:spPr>
        <p:txBody>
          <a:bodyPr wrap="none" rtlCol="0">
            <a:spAutoFit/>
          </a:bodyPr>
          <a:lstStyle/>
          <a:p>
            <a:r>
              <a:rPr lang="fr-BE" sz="1600" dirty="0"/>
              <a:t>Source: SPF économie</a:t>
            </a:r>
            <a:endParaRPr lang="en-BE" sz="1600" dirty="0"/>
          </a:p>
        </p:txBody>
      </p:sp>
      <p:pic>
        <p:nvPicPr>
          <p:cNvPr id="2" name="Image 1">
            <a:extLst>
              <a:ext uri="{FF2B5EF4-FFF2-40B4-BE49-F238E27FC236}">
                <a16:creationId xmlns:a16="http://schemas.microsoft.com/office/drawing/2014/main" id="{551FAEE9-318A-A395-ECB7-F71BD6AB0C72}"/>
              </a:ext>
            </a:extLst>
          </p:cNvPr>
          <p:cNvPicPr>
            <a:picLocks noChangeAspect="1"/>
          </p:cNvPicPr>
          <p:nvPr/>
        </p:nvPicPr>
        <p:blipFill>
          <a:blip r:embed="rId3"/>
          <a:stretch>
            <a:fillRect/>
          </a:stretch>
        </p:blipFill>
        <p:spPr>
          <a:xfrm>
            <a:off x="1263686" y="1583165"/>
            <a:ext cx="6616626" cy="4320000"/>
          </a:xfrm>
          <a:prstGeom prst="rect">
            <a:avLst/>
          </a:prstGeom>
        </p:spPr>
      </p:pic>
      <p:sp>
        <p:nvSpPr>
          <p:cNvPr id="3" name="Titre 1">
            <a:extLst>
              <a:ext uri="{FF2B5EF4-FFF2-40B4-BE49-F238E27FC236}">
                <a16:creationId xmlns:a16="http://schemas.microsoft.com/office/drawing/2014/main" id="{531C343C-40EC-B6BC-139A-39A98CE8D347}"/>
              </a:ext>
            </a:extLst>
          </p:cNvPr>
          <p:cNvSpPr txBox="1">
            <a:spLocks/>
          </p:cNvSpPr>
          <p:nvPr/>
        </p:nvSpPr>
        <p:spPr>
          <a:xfrm>
            <a:off x="469782" y="-697"/>
            <a:ext cx="8439326" cy="10782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marL="0" lvl="1" algn="ctr" fontAlgn="ctr"/>
            <a:r>
              <a:rPr lang="fr-BE" sz="2800" b="1" dirty="0">
                <a:latin typeface="Roboto" panose="02000000000000000000" pitchFamily="2" charset="0"/>
                <a:ea typeface="Roboto" panose="02000000000000000000" pitchFamily="2" charset="0"/>
              </a:rPr>
              <a:t>Décalage entre augmentation des prix et augmentation des salaires</a:t>
            </a:r>
          </a:p>
          <a:p>
            <a:pPr marL="0" lvl="1" algn="ctr" fontAlgn="ctr"/>
            <a:r>
              <a:rPr lang="fr-BE" sz="2800" b="1" dirty="0">
                <a:latin typeface="Roboto" panose="02000000000000000000" pitchFamily="2" charset="0"/>
                <a:ea typeface="Roboto" panose="02000000000000000000" pitchFamily="2" charset="0"/>
              </a:rPr>
              <a:t> </a:t>
            </a:r>
          </a:p>
        </p:txBody>
      </p:sp>
      <p:sp>
        <p:nvSpPr>
          <p:cNvPr id="5" name="ZoneTexte 4">
            <a:extLst>
              <a:ext uri="{FF2B5EF4-FFF2-40B4-BE49-F238E27FC236}">
                <a16:creationId xmlns:a16="http://schemas.microsoft.com/office/drawing/2014/main" id="{EE665D58-FF35-DA6F-2218-A0BD87FCB1EF}"/>
              </a:ext>
            </a:extLst>
          </p:cNvPr>
          <p:cNvSpPr txBox="1"/>
          <p:nvPr/>
        </p:nvSpPr>
        <p:spPr>
          <a:xfrm>
            <a:off x="160915" y="1161410"/>
            <a:ext cx="8822167" cy="369332"/>
          </a:xfrm>
          <a:prstGeom prst="rect">
            <a:avLst/>
          </a:prstGeom>
          <a:noFill/>
        </p:spPr>
        <p:txBody>
          <a:bodyPr wrap="square" rtlCol="0">
            <a:spAutoFit/>
          </a:bodyPr>
          <a:lstStyle/>
          <a:p>
            <a:pPr algn="ctr"/>
            <a:r>
              <a:rPr lang="fr-FR" sz="1800" dirty="0"/>
              <a:t>Prix à la production industrielle (hors énergie) et prix à la consommation</a:t>
            </a:r>
            <a:endParaRPr lang="fr-BE" sz="1800" dirty="0"/>
          </a:p>
        </p:txBody>
      </p:sp>
      <p:sp>
        <p:nvSpPr>
          <p:cNvPr id="4" name="Espace réservé du numéro de diapositive 3">
            <a:extLst>
              <a:ext uri="{FF2B5EF4-FFF2-40B4-BE49-F238E27FC236}">
                <a16:creationId xmlns:a16="http://schemas.microsoft.com/office/drawing/2014/main" id="{381EF746-5089-B8A1-18EB-428DF152F864}"/>
              </a:ext>
            </a:extLst>
          </p:cNvPr>
          <p:cNvSpPr>
            <a:spLocks noGrp="1"/>
          </p:cNvSpPr>
          <p:nvPr>
            <p:ph type="sldNum" sz="quarter" idx="12"/>
          </p:nvPr>
        </p:nvSpPr>
        <p:spPr/>
        <p:txBody>
          <a:bodyPr/>
          <a:lstStyle/>
          <a:p>
            <a:fld id="{534D449F-4C49-4668-836B-17D08AB72CE5}" type="slidenum">
              <a:rPr lang="fr-BE" smtClean="0"/>
              <a:t>86</a:t>
            </a:fld>
            <a:endParaRPr lang="fr-BE"/>
          </a:p>
        </p:txBody>
      </p:sp>
    </p:spTree>
    <p:extLst>
      <p:ext uri="{BB962C8B-B14F-4D97-AF65-F5344CB8AC3E}">
        <p14:creationId xmlns:p14="http://schemas.microsoft.com/office/powerpoint/2010/main" val="8438822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ADE2CCB-FDFA-39E0-142F-66AB1A351C77}"/>
              </a:ext>
            </a:extLst>
          </p:cNvPr>
          <p:cNvSpPr txBox="1"/>
          <p:nvPr/>
        </p:nvSpPr>
        <p:spPr>
          <a:xfrm>
            <a:off x="2281950" y="5784033"/>
            <a:ext cx="4580100"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calculs secrétariat sur la base de données BNB</a:t>
            </a:r>
            <a:endParaRPr lang="en-BE" sz="1400" dirty="0">
              <a:latin typeface="Roboto" panose="02000000000000000000" pitchFamily="2" charset="0"/>
              <a:ea typeface="Roboto" panose="02000000000000000000" pitchFamily="2" charset="0"/>
            </a:endParaRPr>
          </a:p>
        </p:txBody>
      </p:sp>
      <p:pic>
        <p:nvPicPr>
          <p:cNvPr id="3" name="Image 2">
            <a:extLst>
              <a:ext uri="{FF2B5EF4-FFF2-40B4-BE49-F238E27FC236}">
                <a16:creationId xmlns:a16="http://schemas.microsoft.com/office/drawing/2014/main" id="{6E70A504-7E16-619C-99F0-DFBB559B73B6}"/>
              </a:ext>
            </a:extLst>
          </p:cNvPr>
          <p:cNvPicPr>
            <a:picLocks noChangeAspect="1"/>
          </p:cNvPicPr>
          <p:nvPr/>
        </p:nvPicPr>
        <p:blipFill>
          <a:blip r:embed="rId3"/>
          <a:stretch>
            <a:fillRect/>
          </a:stretch>
        </p:blipFill>
        <p:spPr>
          <a:xfrm>
            <a:off x="801785" y="1554448"/>
            <a:ext cx="7286994" cy="4099731"/>
          </a:xfrm>
          <a:prstGeom prst="rect">
            <a:avLst/>
          </a:prstGeom>
        </p:spPr>
      </p:pic>
      <p:sp>
        <p:nvSpPr>
          <p:cNvPr id="5" name="Titre 1">
            <a:extLst>
              <a:ext uri="{FF2B5EF4-FFF2-40B4-BE49-F238E27FC236}">
                <a16:creationId xmlns:a16="http://schemas.microsoft.com/office/drawing/2014/main" id="{5BD39CE9-85BC-11B7-543D-62875DB89AA6}"/>
              </a:ext>
            </a:extLst>
          </p:cNvPr>
          <p:cNvSpPr txBox="1">
            <a:spLocks/>
          </p:cNvSpPr>
          <p:nvPr/>
        </p:nvSpPr>
        <p:spPr>
          <a:xfrm>
            <a:off x="1" y="0"/>
            <a:ext cx="9144000" cy="10782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lvl="1" algn="ctr"/>
            <a:r>
              <a:rPr lang="fr-BE" sz="2600" b="1" dirty="0">
                <a:latin typeface="Roboto" panose="02000000000000000000" pitchFamily="2" charset="0"/>
                <a:ea typeface="Roboto" panose="02000000000000000000" pitchFamily="2" charset="0"/>
              </a:rPr>
              <a:t>Décalage entre augmentation des prix et augmentation des salaires</a:t>
            </a:r>
          </a:p>
        </p:txBody>
      </p:sp>
      <p:sp>
        <p:nvSpPr>
          <p:cNvPr id="2" name="Espace réservé du numéro de diapositive 1">
            <a:extLst>
              <a:ext uri="{FF2B5EF4-FFF2-40B4-BE49-F238E27FC236}">
                <a16:creationId xmlns:a16="http://schemas.microsoft.com/office/drawing/2014/main" id="{FC8AD8D4-FBE3-4109-6254-C700BB0C3E90}"/>
              </a:ext>
            </a:extLst>
          </p:cNvPr>
          <p:cNvSpPr>
            <a:spLocks noGrp="1"/>
          </p:cNvSpPr>
          <p:nvPr>
            <p:ph type="sldNum" sz="quarter" idx="12"/>
          </p:nvPr>
        </p:nvSpPr>
        <p:spPr/>
        <p:txBody>
          <a:bodyPr/>
          <a:lstStyle/>
          <a:p>
            <a:fld id="{534D449F-4C49-4668-836B-17D08AB72CE5}" type="slidenum">
              <a:rPr lang="fr-BE" smtClean="0"/>
              <a:t>87</a:t>
            </a:fld>
            <a:endParaRPr lang="fr-BE"/>
          </a:p>
        </p:txBody>
      </p:sp>
    </p:spTree>
    <p:extLst>
      <p:ext uri="{BB962C8B-B14F-4D97-AF65-F5344CB8AC3E}">
        <p14:creationId xmlns:p14="http://schemas.microsoft.com/office/powerpoint/2010/main" val="25750638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620784" y="1536244"/>
            <a:ext cx="7902431" cy="2585323"/>
          </a:xfrm>
          <a:prstGeom prst="rect">
            <a:avLst/>
          </a:prstGeom>
          <a:noFill/>
        </p:spPr>
        <p:txBody>
          <a:bodyPr wrap="square" rtlCol="0">
            <a:spAutoFit/>
          </a:bodyPr>
          <a:lstStyle/>
          <a:p>
            <a:pPr marL="0" lvl="1" fontAlgn="ctr"/>
            <a:r>
              <a:rPr lang="fr-BE" dirty="0">
                <a:latin typeface="Roboto" panose="02000000000000000000" pitchFamily="2" charset="0"/>
                <a:ea typeface="Roboto" panose="02000000000000000000" pitchFamily="2" charset="0"/>
              </a:rPr>
              <a:t>Au niveau macro-économique, les entreprises ont un taux de marge élevé en 2021 car :</a:t>
            </a:r>
          </a:p>
          <a:p>
            <a:pPr marL="0" lvl="1" fontAlgn="ctr"/>
            <a:endParaRPr lang="fr-BE" dirty="0">
              <a:latin typeface="Roboto" panose="02000000000000000000" pitchFamily="2" charset="0"/>
              <a:ea typeface="Roboto" panose="02000000000000000000" pitchFamily="2" charset="0"/>
            </a:endParaRPr>
          </a:p>
          <a:p>
            <a:pPr marL="285750" lvl="1" indent="-285750" fontAlgn="ctr">
              <a:buBlip>
                <a:blip r:embed="rId3"/>
              </a:buBlip>
            </a:pPr>
            <a:r>
              <a:rPr lang="fr-BE" dirty="0">
                <a:latin typeface="Roboto" panose="02000000000000000000" pitchFamily="2" charset="0"/>
                <a:ea typeface="Roboto" panose="02000000000000000000" pitchFamily="2" charset="0"/>
              </a:rPr>
              <a:t>Les conséquences négatives de la crise Covid ont été moins graves que prévu</a:t>
            </a:r>
          </a:p>
          <a:p>
            <a:pPr marL="285750" lvl="1" indent="-285750" fontAlgn="ctr">
              <a:buBlip>
                <a:blip r:embed="rId3"/>
              </a:buBlip>
            </a:pPr>
            <a:r>
              <a:rPr lang="fr-BE" dirty="0">
                <a:latin typeface="Roboto" panose="02000000000000000000" pitchFamily="2" charset="0"/>
                <a:ea typeface="Roboto" panose="02000000000000000000" pitchFamily="2" charset="0"/>
              </a:rPr>
              <a:t>Décalage entre l’augmentation des prix à la production et l’augmentation des salaires</a:t>
            </a:r>
          </a:p>
          <a:p>
            <a:pPr marL="0" lvl="1" fontAlgn="ctr"/>
            <a:endParaRPr lang="fr-BE" dirty="0">
              <a:latin typeface="Roboto" panose="02000000000000000000" pitchFamily="2" charset="0"/>
              <a:ea typeface="Roboto" panose="02000000000000000000" pitchFamily="2" charset="0"/>
            </a:endParaRPr>
          </a:p>
          <a:p>
            <a:pPr marL="0" lvl="1" fontAlgn="ctr"/>
            <a:r>
              <a:rPr lang="fr-BE" b="1" dirty="0">
                <a:solidFill>
                  <a:srgbClr val="C00000"/>
                </a:solidFill>
                <a:latin typeface="Roboto" panose="02000000000000000000" pitchFamily="2" charset="0"/>
                <a:ea typeface="Roboto" panose="02000000000000000000" pitchFamily="2" charset="0"/>
              </a:rPr>
              <a:t>Mais diversité au sein des branches</a:t>
            </a:r>
          </a:p>
        </p:txBody>
      </p:sp>
      <p:sp>
        <p:nvSpPr>
          <p:cNvPr id="5" name="ZoneTexte 4">
            <a:extLst>
              <a:ext uri="{FF2B5EF4-FFF2-40B4-BE49-F238E27FC236}">
                <a16:creationId xmlns:a16="http://schemas.microsoft.com/office/drawing/2014/main" id="{D5D2BB31-7454-B05D-0855-15271C84F147}"/>
              </a:ext>
            </a:extLst>
          </p:cNvPr>
          <p:cNvSpPr txBox="1"/>
          <p:nvPr/>
        </p:nvSpPr>
        <p:spPr>
          <a:xfrm>
            <a:off x="1988187" y="238159"/>
            <a:ext cx="5978863" cy="523220"/>
          </a:xfrm>
          <a:prstGeom prst="rect">
            <a:avLst/>
          </a:prstGeom>
          <a:noFill/>
        </p:spPr>
        <p:txBody>
          <a:bodyPr wrap="square">
            <a:spAutoFit/>
          </a:bodyPr>
          <a:lstStyle/>
          <a:p>
            <a:pPr algn="ctr"/>
            <a:r>
              <a:rPr lang="fr-BE" sz="2800" b="1" dirty="0">
                <a:latin typeface="Roboto" panose="02000000000000000000" pitchFamily="2" charset="0"/>
                <a:ea typeface="Roboto" panose="02000000000000000000" pitchFamily="2" charset="0"/>
              </a:rPr>
              <a:t>Conséquences pour les entreprises</a:t>
            </a:r>
          </a:p>
        </p:txBody>
      </p:sp>
      <p:sp>
        <p:nvSpPr>
          <p:cNvPr id="2" name="Espace réservé du numéro de diapositive 1">
            <a:extLst>
              <a:ext uri="{FF2B5EF4-FFF2-40B4-BE49-F238E27FC236}">
                <a16:creationId xmlns:a16="http://schemas.microsoft.com/office/drawing/2014/main" id="{AD865804-D9C2-91CC-DA19-FA71E27D65E7}"/>
              </a:ext>
            </a:extLst>
          </p:cNvPr>
          <p:cNvSpPr>
            <a:spLocks noGrp="1"/>
          </p:cNvSpPr>
          <p:nvPr>
            <p:ph type="sldNum" sz="quarter" idx="12"/>
          </p:nvPr>
        </p:nvSpPr>
        <p:spPr/>
        <p:txBody>
          <a:bodyPr/>
          <a:lstStyle/>
          <a:p>
            <a:fld id="{534D449F-4C49-4668-836B-17D08AB72CE5}" type="slidenum">
              <a:rPr lang="fr-BE" smtClean="0"/>
              <a:t>88</a:t>
            </a:fld>
            <a:endParaRPr lang="fr-BE"/>
          </a:p>
        </p:txBody>
      </p:sp>
    </p:spTree>
    <p:extLst>
      <p:ext uri="{BB962C8B-B14F-4D97-AF65-F5344CB8AC3E}">
        <p14:creationId xmlns:p14="http://schemas.microsoft.com/office/powerpoint/2010/main" val="19716099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1F97F-8A42-5877-372C-9EEFB245A088}"/>
              </a:ext>
            </a:extLst>
          </p:cNvPr>
          <p:cNvSpPr>
            <a:spLocks noGrp="1"/>
          </p:cNvSpPr>
          <p:nvPr>
            <p:ph type="title"/>
          </p:nvPr>
        </p:nvSpPr>
        <p:spPr>
          <a:xfrm>
            <a:off x="887239" y="154742"/>
            <a:ext cx="7659673" cy="832449"/>
          </a:xfrm>
        </p:spPr>
        <p:txBody>
          <a:bodyPr>
            <a:noAutofit/>
          </a:bodyPr>
          <a:lstStyle/>
          <a:p>
            <a:pPr algn="ctr"/>
            <a:r>
              <a:rPr lang="fr-BE" dirty="0"/>
              <a:t>Mais diversité au sein des branches</a:t>
            </a:r>
          </a:p>
        </p:txBody>
      </p:sp>
      <p:pic>
        <p:nvPicPr>
          <p:cNvPr id="3" name="Image 2">
            <a:extLst>
              <a:ext uri="{FF2B5EF4-FFF2-40B4-BE49-F238E27FC236}">
                <a16:creationId xmlns:a16="http://schemas.microsoft.com/office/drawing/2014/main" id="{B6032608-5354-8513-E567-AAAA50786C25}"/>
              </a:ext>
            </a:extLst>
          </p:cNvPr>
          <p:cNvPicPr>
            <a:picLocks noChangeAspect="1"/>
          </p:cNvPicPr>
          <p:nvPr/>
        </p:nvPicPr>
        <p:blipFill>
          <a:blip r:embed="rId3"/>
          <a:stretch>
            <a:fillRect/>
          </a:stretch>
        </p:blipFill>
        <p:spPr>
          <a:xfrm>
            <a:off x="1178653" y="2035254"/>
            <a:ext cx="6786693" cy="3649211"/>
          </a:xfrm>
          <a:prstGeom prst="rect">
            <a:avLst/>
          </a:prstGeom>
        </p:spPr>
      </p:pic>
      <p:sp>
        <p:nvSpPr>
          <p:cNvPr id="4" name="ZoneTexte 3">
            <a:extLst>
              <a:ext uri="{FF2B5EF4-FFF2-40B4-BE49-F238E27FC236}">
                <a16:creationId xmlns:a16="http://schemas.microsoft.com/office/drawing/2014/main" id="{AADE2CCB-FDFA-39E0-142F-66AB1A351C77}"/>
              </a:ext>
            </a:extLst>
          </p:cNvPr>
          <p:cNvSpPr txBox="1"/>
          <p:nvPr/>
        </p:nvSpPr>
        <p:spPr>
          <a:xfrm>
            <a:off x="1380125" y="5953065"/>
            <a:ext cx="6465231" cy="307777"/>
          </a:xfrm>
          <a:prstGeom prst="rect">
            <a:avLst/>
          </a:prstGeom>
          <a:noFill/>
        </p:spPr>
        <p:txBody>
          <a:bodyPr wrap="none" rtlCol="0">
            <a:spAutoFit/>
          </a:bodyPr>
          <a:lstStyle/>
          <a:p>
            <a:r>
              <a:rPr lang="fr-BE" sz="1400" dirty="0">
                <a:latin typeface="Roboto" panose="02000000000000000000" pitchFamily="2" charset="0"/>
                <a:ea typeface="Roboto" panose="02000000000000000000" pitchFamily="2" charset="0"/>
              </a:rPr>
              <a:t>Source: calculs secrétariat sur la base des données de Bijnens et </a:t>
            </a:r>
            <a:r>
              <a:rPr lang="fr-BE" sz="1400" dirty="0" err="1">
                <a:latin typeface="Roboto" panose="02000000000000000000" pitchFamily="2" charset="0"/>
                <a:ea typeface="Roboto" panose="02000000000000000000" pitchFamily="2" charset="0"/>
              </a:rPr>
              <a:t>Duprez</a:t>
            </a:r>
            <a:r>
              <a:rPr lang="fr-BE" sz="1400" dirty="0">
                <a:latin typeface="Roboto" panose="02000000000000000000" pitchFamily="2" charset="0"/>
                <a:ea typeface="Roboto" panose="02000000000000000000" pitchFamily="2" charset="0"/>
              </a:rPr>
              <a:t> (2022)</a:t>
            </a:r>
            <a:endParaRPr lang="en-BE" sz="1400" dirty="0">
              <a:latin typeface="Roboto" panose="02000000000000000000" pitchFamily="2" charset="0"/>
              <a:ea typeface="Roboto" panose="02000000000000000000" pitchFamily="2" charset="0"/>
            </a:endParaRPr>
          </a:p>
        </p:txBody>
      </p:sp>
      <p:sp>
        <p:nvSpPr>
          <p:cNvPr id="5" name="Titre 1">
            <a:extLst>
              <a:ext uri="{FF2B5EF4-FFF2-40B4-BE49-F238E27FC236}">
                <a16:creationId xmlns:a16="http://schemas.microsoft.com/office/drawing/2014/main" id="{AB52D87E-DD20-1D8B-8A69-9FDBD541572C}"/>
              </a:ext>
            </a:extLst>
          </p:cNvPr>
          <p:cNvSpPr txBox="1">
            <a:spLocks/>
          </p:cNvSpPr>
          <p:nvPr/>
        </p:nvSpPr>
        <p:spPr>
          <a:xfrm>
            <a:off x="144856" y="1428136"/>
            <a:ext cx="8935770"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600" dirty="0"/>
              <a:t>Taux de marge en 2021 en pourcentage du maximum des dix dernières années - par secteur SUT</a:t>
            </a:r>
          </a:p>
        </p:txBody>
      </p:sp>
      <p:sp>
        <p:nvSpPr>
          <p:cNvPr id="6" name="Espace réservé du numéro de diapositive 5">
            <a:extLst>
              <a:ext uri="{FF2B5EF4-FFF2-40B4-BE49-F238E27FC236}">
                <a16:creationId xmlns:a16="http://schemas.microsoft.com/office/drawing/2014/main" id="{4F2E42D0-457F-6905-C2DF-756E28045D27}"/>
              </a:ext>
            </a:extLst>
          </p:cNvPr>
          <p:cNvSpPr>
            <a:spLocks noGrp="1"/>
          </p:cNvSpPr>
          <p:nvPr>
            <p:ph type="sldNum" sz="quarter" idx="12"/>
          </p:nvPr>
        </p:nvSpPr>
        <p:spPr/>
        <p:txBody>
          <a:bodyPr/>
          <a:lstStyle/>
          <a:p>
            <a:fld id="{534D449F-4C49-4668-836B-17D08AB72CE5}" type="slidenum">
              <a:rPr lang="fr-BE" smtClean="0"/>
              <a:t>89</a:t>
            </a:fld>
            <a:endParaRPr lang="fr-BE"/>
          </a:p>
        </p:txBody>
      </p:sp>
    </p:spTree>
    <p:extLst>
      <p:ext uri="{BB962C8B-B14F-4D97-AF65-F5344CB8AC3E}">
        <p14:creationId xmlns:p14="http://schemas.microsoft.com/office/powerpoint/2010/main" val="2363168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3F9F00F-53A3-CF41-FE94-E4A7CC570C1C}"/>
              </a:ext>
            </a:extLst>
          </p:cNvPr>
          <p:cNvSpPr txBox="1"/>
          <p:nvPr/>
        </p:nvSpPr>
        <p:spPr>
          <a:xfrm>
            <a:off x="800691" y="372410"/>
            <a:ext cx="7902431" cy="5386090"/>
          </a:xfrm>
          <a:prstGeom prst="rect">
            <a:avLst/>
          </a:prstGeom>
          <a:noFill/>
        </p:spPr>
        <p:txBody>
          <a:bodyPr wrap="square" rtlCol="0">
            <a:spAutoFit/>
          </a:bodyPr>
          <a:lstStyle/>
          <a:p>
            <a:pPr algn="ctr"/>
            <a:r>
              <a:rPr lang="fr-BE" sz="2800" b="1" dirty="0">
                <a:latin typeface="Roboto" panose="02000000000000000000" pitchFamily="2" charset="0"/>
                <a:ea typeface="Roboto" panose="02000000000000000000" pitchFamily="2" charset="0"/>
              </a:rPr>
              <a:t>I</a:t>
            </a:r>
            <a:r>
              <a:rPr lang="fr-BE" sz="2800" b="1" dirty="0">
                <a:effectLst/>
                <a:latin typeface="Roboto" panose="02000000000000000000" pitchFamily="2" charset="0"/>
                <a:ea typeface="Roboto" panose="02000000000000000000" pitchFamily="2" charset="0"/>
              </a:rPr>
              <a:t>nflation généralisée au niveau mondial </a:t>
            </a:r>
          </a:p>
          <a:p>
            <a:endParaRPr lang="fr-BE" sz="1400" dirty="0">
              <a:latin typeface="Roboto" panose="02000000000000000000" pitchFamily="2" charset="0"/>
              <a:ea typeface="Roboto" panose="02000000000000000000" pitchFamily="2" charset="0"/>
            </a:endParaRPr>
          </a:p>
          <a:p>
            <a:r>
              <a:rPr lang="fr-BE" sz="2000" dirty="0">
                <a:latin typeface="Roboto" panose="02000000000000000000" pitchFamily="2" charset="0"/>
                <a:ea typeface="Roboto" panose="02000000000000000000" pitchFamily="2" charset="0"/>
              </a:rPr>
              <a:t>Causes :</a:t>
            </a:r>
          </a:p>
          <a:p>
            <a:endParaRPr lang="fr-BE" sz="2000" dirty="0">
              <a:latin typeface="Roboto" panose="02000000000000000000" pitchFamily="2" charset="0"/>
              <a:ea typeface="Roboto" panose="02000000000000000000" pitchFamily="2" charset="0"/>
            </a:endParaRPr>
          </a:p>
          <a:p>
            <a:r>
              <a:rPr lang="fr-BE" dirty="0">
                <a:latin typeface="Roboto" panose="02000000000000000000" pitchFamily="2" charset="0"/>
                <a:ea typeface="Roboto" panose="02000000000000000000" pitchFamily="2" charset="0"/>
              </a:rPr>
              <a:t>Forte demande confrontée à des contraintes sur l’offre</a:t>
            </a:r>
          </a:p>
          <a:p>
            <a:endParaRPr lang="fr-BE" dirty="0">
              <a:latin typeface="Roboto" panose="02000000000000000000" pitchFamily="2" charset="0"/>
              <a:ea typeface="Roboto" panose="02000000000000000000" pitchFamily="2" charset="0"/>
            </a:endParaRPr>
          </a:p>
          <a:p>
            <a:pPr indent="-285750">
              <a:buFont typeface="Wingdings" panose="05000000000000000000" pitchFamily="2" charset="2"/>
              <a:buChar char="è"/>
            </a:pPr>
            <a:r>
              <a:rPr lang="fr-BE" b="1" dirty="0">
                <a:solidFill>
                  <a:srgbClr val="C00000"/>
                </a:solidFill>
                <a:latin typeface="Roboto" panose="02000000000000000000" pitchFamily="2" charset="0"/>
                <a:ea typeface="Roboto" panose="02000000000000000000" pitchFamily="2" charset="0"/>
              </a:rPr>
              <a:t>Hausse des prix à la production et des prix des matières premières</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Transmission aux prix de l’énergie pour les consommateurs</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Transmission à l’inflation sous-jacente</a:t>
            </a:r>
          </a:p>
          <a:p>
            <a:endParaRPr lang="fr-BE" sz="1400" dirty="0">
              <a:latin typeface="Roboto" panose="02000000000000000000" pitchFamily="2" charset="0"/>
              <a:ea typeface="Roboto" panose="02000000000000000000" pitchFamily="2" charset="0"/>
              <a:sym typeface="Wingdings" panose="05000000000000000000" pitchFamily="2" charset="2"/>
            </a:endParaRPr>
          </a:p>
          <a:p>
            <a:r>
              <a:rPr lang="fr-BE" dirty="0">
                <a:latin typeface="Roboto" panose="02000000000000000000" pitchFamily="2" charset="0"/>
                <a:ea typeface="Roboto" panose="02000000000000000000" pitchFamily="2" charset="0"/>
                <a:sym typeface="Wingdings" panose="05000000000000000000" pitchFamily="2" charset="2"/>
              </a:rPr>
              <a:t>Guerre en Ukraine</a:t>
            </a:r>
          </a:p>
          <a:p>
            <a:endParaRPr lang="fr-BE" sz="1400" dirty="0">
              <a:latin typeface="Roboto" panose="02000000000000000000" pitchFamily="2" charset="0"/>
              <a:ea typeface="Roboto" panose="02000000000000000000" pitchFamily="2" charset="0"/>
              <a:sym typeface="Wingdings" panose="05000000000000000000" pitchFamily="2" charset="2"/>
            </a:endParaRP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Hausse du prix du gaz en Europe</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La perspective de récession impacte le prix des matières premières agricoles et industrielles</a:t>
            </a:r>
          </a:p>
          <a:p>
            <a:pPr marL="285750" indent="-285750">
              <a:buFont typeface="Wingdings" panose="05000000000000000000" pitchFamily="2" charset="2"/>
              <a:buChar char="è"/>
            </a:pPr>
            <a:r>
              <a:rPr lang="fr-BE" dirty="0">
                <a:latin typeface="Roboto" panose="02000000000000000000" pitchFamily="2" charset="0"/>
                <a:ea typeface="Roboto" panose="02000000000000000000" pitchFamily="2" charset="0"/>
                <a:sym typeface="Wingdings" panose="05000000000000000000" pitchFamily="2" charset="2"/>
              </a:rPr>
              <a:t>Dépréciation de l’euro</a:t>
            </a:r>
          </a:p>
          <a:p>
            <a:endParaRPr lang="fr-BE" dirty="0">
              <a:latin typeface="Roboto" panose="02000000000000000000" pitchFamily="2" charset="0"/>
              <a:ea typeface="Roboto" panose="02000000000000000000" pitchFamily="2" charset="0"/>
              <a:sym typeface="Wingdings" panose="05000000000000000000" pitchFamily="2" charset="2"/>
            </a:endParaRPr>
          </a:p>
          <a:p>
            <a:r>
              <a:rPr lang="fr-BE" dirty="0">
                <a:latin typeface="Roboto" panose="02000000000000000000" pitchFamily="2" charset="0"/>
                <a:ea typeface="Roboto" panose="02000000000000000000" pitchFamily="2" charset="0"/>
                <a:sym typeface="Wingdings" panose="05000000000000000000" pitchFamily="2" charset="2"/>
              </a:rPr>
              <a:t>Crise sur les marchés du gaz et de l’électricité</a:t>
            </a:r>
          </a:p>
          <a:p>
            <a:endParaRPr lang="fr-BE" dirty="0">
              <a:latin typeface="Roboto" panose="02000000000000000000" pitchFamily="2" charset="0"/>
              <a:ea typeface="Roboto" panose="02000000000000000000" pitchFamily="2" charset="0"/>
              <a:sym typeface="Wingdings" panose="05000000000000000000" pitchFamily="2" charset="2"/>
            </a:endParaRPr>
          </a:p>
        </p:txBody>
      </p:sp>
      <p:sp>
        <p:nvSpPr>
          <p:cNvPr id="2" name="Espace réservé du numéro de diapositive 1">
            <a:extLst>
              <a:ext uri="{FF2B5EF4-FFF2-40B4-BE49-F238E27FC236}">
                <a16:creationId xmlns:a16="http://schemas.microsoft.com/office/drawing/2014/main" id="{F8DF6E63-3EB8-B685-BC05-94AAF4549B5E}"/>
              </a:ext>
            </a:extLst>
          </p:cNvPr>
          <p:cNvSpPr>
            <a:spLocks noGrp="1"/>
          </p:cNvSpPr>
          <p:nvPr>
            <p:ph type="sldNum" sz="quarter" idx="12"/>
          </p:nvPr>
        </p:nvSpPr>
        <p:spPr/>
        <p:txBody>
          <a:bodyPr/>
          <a:lstStyle/>
          <a:p>
            <a:fld id="{534D449F-4C49-4668-836B-17D08AB72CE5}" type="slidenum">
              <a:rPr lang="fr-BE" smtClean="0"/>
              <a:t>9</a:t>
            </a:fld>
            <a:endParaRPr lang="fr-BE"/>
          </a:p>
        </p:txBody>
      </p:sp>
    </p:spTree>
    <p:extLst>
      <p:ext uri="{BB962C8B-B14F-4D97-AF65-F5344CB8AC3E}">
        <p14:creationId xmlns:p14="http://schemas.microsoft.com/office/powerpoint/2010/main" val="17208859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13FF9510-4BCC-004D-8477-ECB79C7348FC}"/>
              </a:ext>
            </a:extLst>
          </p:cNvPr>
          <p:cNvSpPr txBox="1"/>
          <p:nvPr/>
        </p:nvSpPr>
        <p:spPr>
          <a:xfrm>
            <a:off x="230418" y="1284191"/>
            <a:ext cx="8683164" cy="5073568"/>
          </a:xfrm>
          <a:prstGeom prst="rect">
            <a:avLst/>
          </a:prstGeom>
          <a:noFill/>
        </p:spPr>
        <p:txBody>
          <a:bodyPr wrap="square" rtlCol="0">
            <a:spAutoFit/>
          </a:bodyPr>
          <a:lstStyle/>
          <a:p>
            <a:pPr>
              <a:lnSpc>
                <a:spcPct val="107000"/>
              </a:lnSpc>
              <a:spcAft>
                <a:spcPts val="800"/>
              </a:spcAft>
            </a:pPr>
            <a:r>
              <a:rPr lang="fr-BE" b="1" dirty="0">
                <a:solidFill>
                  <a:srgbClr val="C00000"/>
                </a:solidFill>
                <a:latin typeface="Roboto" panose="02000000000000000000" pitchFamily="2" charset="0"/>
                <a:ea typeface="Roboto" panose="02000000000000000000" pitchFamily="2" charset="0"/>
              </a:rPr>
              <a:t>Réduction du taux de marge à partir de 2022 </a:t>
            </a:r>
            <a:r>
              <a:rPr lang="fr-BE" dirty="0">
                <a:effectLst/>
                <a:latin typeface="Roboto" panose="02000000000000000000" pitchFamily="2" charset="0"/>
                <a:ea typeface="Roboto" panose="02000000000000000000" pitchFamily="2" charset="0"/>
                <a:cs typeface="Times New Roman" panose="02020603050405020304" pitchFamily="18" charset="0"/>
              </a:rPr>
              <a:t>car :</a:t>
            </a:r>
          </a:p>
          <a:p>
            <a:pPr>
              <a:lnSpc>
                <a:spcPct val="107000"/>
              </a:lnSpc>
              <a:spcAft>
                <a:spcPts val="800"/>
              </a:spcAft>
            </a:pP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Accélération de la hausse des salaires plus rapide en Belgique que dans les autres pays</a:t>
            </a: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Évolution des coûts de l’énergie plus rapide que des prix à la production</a:t>
            </a: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Évolution des prix à la production impactée par la conjoncture</a:t>
            </a: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r>
              <a:rPr lang="fr-BE" dirty="0">
                <a:latin typeface="Roboto" panose="02000000000000000000" pitchFamily="2" charset="0"/>
                <a:ea typeface="Roboto" panose="02000000000000000000" pitchFamily="2" charset="0"/>
              </a:rPr>
              <a:t>Divergence entre secteurs et au sein des secteurs :</a:t>
            </a:r>
          </a:p>
          <a:p>
            <a:pPr marL="285750" lvl="1" indent="-285750" fontAlgn="ctr">
              <a:lnSpc>
                <a:spcPct val="107000"/>
              </a:lnSpc>
              <a:spcAft>
                <a:spcPts val="800"/>
              </a:spcAft>
              <a:buBlip>
                <a:blip r:embed="rId4"/>
              </a:buBlip>
              <a:tabLst>
                <a:tab pos="457200" algn="l"/>
              </a:tabLst>
            </a:pPr>
            <a:r>
              <a:rPr lang="fr-BE" dirty="0">
                <a:latin typeface="Roboto" panose="02000000000000000000" pitchFamily="2" charset="0"/>
                <a:ea typeface="Roboto" panose="02000000000000000000" pitchFamily="2" charset="0"/>
                <a:cs typeface="Times New Roman" panose="02020603050405020304" pitchFamily="18" charset="0"/>
              </a:rPr>
              <a:t>Orienté vers demande internationale vs intérieure</a:t>
            </a: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Commerce mondial vs européen</a:t>
            </a:r>
            <a:endParaRPr lang="fr-BE" dirty="0">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Intensif en travail vs intensif en énergie</a:t>
            </a: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0" lvl="1" fontAlgn="ctr">
              <a:lnSpc>
                <a:spcPct val="107000"/>
              </a:lnSpc>
              <a:spcAft>
                <a:spcPts val="800"/>
              </a:spcAft>
              <a:tabLst>
                <a:tab pos="457200" algn="l"/>
              </a:tabLst>
            </a:pPr>
            <a:endParaRPr lang="en-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p:txBody>
      </p:sp>
      <p:sp>
        <p:nvSpPr>
          <p:cNvPr id="3" name="ZoneTexte 4">
            <a:extLst>
              <a:ext uri="{FF2B5EF4-FFF2-40B4-BE49-F238E27FC236}">
                <a16:creationId xmlns:a16="http://schemas.microsoft.com/office/drawing/2014/main" id="{EA0A8264-4BDA-446C-4945-21212B7A3947}"/>
              </a:ext>
            </a:extLst>
          </p:cNvPr>
          <p:cNvSpPr txBox="1"/>
          <p:nvPr/>
        </p:nvSpPr>
        <p:spPr>
          <a:xfrm>
            <a:off x="1181199" y="93303"/>
            <a:ext cx="6781602" cy="523220"/>
          </a:xfrm>
          <a:prstGeom prst="rect">
            <a:avLst/>
          </a:prstGeom>
          <a:noFill/>
        </p:spPr>
        <p:txBody>
          <a:bodyPr wrap="square">
            <a:spAutoFit/>
          </a:bodyPr>
          <a:lstStyle/>
          <a:p>
            <a:pPr algn="ctr" defTabSz="457200"/>
            <a:r>
              <a:rPr lang="fr-BE" sz="2800" b="1" dirty="0">
                <a:solidFill>
                  <a:prstClr val="black"/>
                </a:solidFill>
                <a:latin typeface="Roboto" panose="02000000000000000000" pitchFamily="2" charset="0"/>
                <a:ea typeface="Roboto" panose="02000000000000000000" pitchFamily="2" charset="0"/>
              </a:rPr>
              <a:t>Conséquences pour les entreprises</a:t>
            </a:r>
          </a:p>
        </p:txBody>
      </p:sp>
      <p:sp>
        <p:nvSpPr>
          <p:cNvPr id="4" name="Espace réservé du numéro de diapositive 3">
            <a:extLst>
              <a:ext uri="{FF2B5EF4-FFF2-40B4-BE49-F238E27FC236}">
                <a16:creationId xmlns:a16="http://schemas.microsoft.com/office/drawing/2014/main" id="{FC2FF03F-77A8-BBCB-AF7A-CE5226AB93FB}"/>
              </a:ext>
            </a:extLst>
          </p:cNvPr>
          <p:cNvSpPr>
            <a:spLocks noGrp="1"/>
          </p:cNvSpPr>
          <p:nvPr>
            <p:ph type="sldNum" sz="quarter" idx="12"/>
          </p:nvPr>
        </p:nvSpPr>
        <p:spPr/>
        <p:txBody>
          <a:bodyPr/>
          <a:lstStyle/>
          <a:p>
            <a:fld id="{534D449F-4C49-4668-836B-17D08AB72CE5}" type="slidenum">
              <a:rPr lang="fr-BE" smtClean="0"/>
              <a:t>90</a:t>
            </a:fld>
            <a:endParaRPr lang="fr-BE"/>
          </a:p>
        </p:txBody>
      </p:sp>
    </p:spTree>
    <p:extLst>
      <p:ext uri="{BB962C8B-B14F-4D97-AF65-F5344CB8AC3E}">
        <p14:creationId xmlns:p14="http://schemas.microsoft.com/office/powerpoint/2010/main" val="17111388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A20B14-7B1C-938D-BE01-F0842A39D207}"/>
              </a:ext>
            </a:extLst>
          </p:cNvPr>
          <p:cNvPicPr>
            <a:picLocks noChangeAspect="1"/>
          </p:cNvPicPr>
          <p:nvPr/>
        </p:nvPicPr>
        <p:blipFill>
          <a:blip r:embed="rId3"/>
          <a:stretch>
            <a:fillRect/>
          </a:stretch>
        </p:blipFill>
        <p:spPr>
          <a:xfrm>
            <a:off x="1883328" y="1233955"/>
            <a:ext cx="5377343" cy="4574648"/>
          </a:xfrm>
          <a:prstGeom prst="rect">
            <a:avLst/>
          </a:prstGeom>
        </p:spPr>
      </p:pic>
      <p:sp>
        <p:nvSpPr>
          <p:cNvPr id="7" name="Titre 1">
            <a:extLst>
              <a:ext uri="{FF2B5EF4-FFF2-40B4-BE49-F238E27FC236}">
                <a16:creationId xmlns:a16="http://schemas.microsoft.com/office/drawing/2014/main" id="{5A1D6081-EE07-E02B-FA9F-DBC08FA3054A}"/>
              </a:ext>
            </a:extLst>
          </p:cNvPr>
          <p:cNvSpPr>
            <a:spLocks noGrp="1"/>
          </p:cNvSpPr>
          <p:nvPr>
            <p:ph type="title"/>
          </p:nvPr>
        </p:nvSpPr>
        <p:spPr>
          <a:xfrm>
            <a:off x="914399" y="147248"/>
            <a:ext cx="7659673" cy="1220906"/>
          </a:xfrm>
        </p:spPr>
        <p:txBody>
          <a:bodyPr>
            <a:noAutofit/>
          </a:bodyPr>
          <a:lstStyle/>
          <a:p>
            <a:pPr algn="ctr"/>
            <a:r>
              <a:rPr lang="fr-BE" dirty="0"/>
              <a:t>Réduction du taux de marge en prévision à partir de 2022</a:t>
            </a:r>
          </a:p>
        </p:txBody>
      </p:sp>
      <p:sp>
        <p:nvSpPr>
          <p:cNvPr id="8" name="Titre 1">
            <a:extLst>
              <a:ext uri="{FF2B5EF4-FFF2-40B4-BE49-F238E27FC236}">
                <a16:creationId xmlns:a16="http://schemas.microsoft.com/office/drawing/2014/main" id="{346EBE6C-7F6B-948F-11AF-332DBF65DE3C}"/>
              </a:ext>
            </a:extLst>
          </p:cNvPr>
          <p:cNvSpPr txBox="1">
            <a:spLocks/>
          </p:cNvSpPr>
          <p:nvPr/>
        </p:nvSpPr>
        <p:spPr>
          <a:xfrm>
            <a:off x="2072081" y="5808603"/>
            <a:ext cx="5038555"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BNB (projections macroéconomiques de juin 2022)</a:t>
            </a:r>
            <a:endParaRPr lang="fr-BE" sz="1400" dirty="0"/>
          </a:p>
        </p:txBody>
      </p:sp>
      <p:sp>
        <p:nvSpPr>
          <p:cNvPr id="2" name="Espace réservé du numéro de diapositive 1">
            <a:extLst>
              <a:ext uri="{FF2B5EF4-FFF2-40B4-BE49-F238E27FC236}">
                <a16:creationId xmlns:a16="http://schemas.microsoft.com/office/drawing/2014/main" id="{9B5F16A8-A38B-024F-5C9F-4EE1948EB9BE}"/>
              </a:ext>
            </a:extLst>
          </p:cNvPr>
          <p:cNvSpPr>
            <a:spLocks noGrp="1"/>
          </p:cNvSpPr>
          <p:nvPr>
            <p:ph type="sldNum" sz="quarter" idx="12"/>
          </p:nvPr>
        </p:nvSpPr>
        <p:spPr/>
        <p:txBody>
          <a:bodyPr/>
          <a:lstStyle/>
          <a:p>
            <a:fld id="{534D449F-4C49-4668-836B-17D08AB72CE5}" type="slidenum">
              <a:rPr lang="fr-BE" smtClean="0"/>
              <a:t>91</a:t>
            </a:fld>
            <a:endParaRPr lang="fr-BE"/>
          </a:p>
        </p:txBody>
      </p:sp>
    </p:spTree>
    <p:extLst>
      <p:ext uri="{BB962C8B-B14F-4D97-AF65-F5344CB8AC3E}">
        <p14:creationId xmlns:p14="http://schemas.microsoft.com/office/powerpoint/2010/main" val="6640694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2440894-A910-9445-D644-93B5C503E507}"/>
              </a:ext>
            </a:extLst>
          </p:cNvPr>
          <p:cNvPicPr>
            <a:picLocks noChangeAspect="1"/>
          </p:cNvPicPr>
          <p:nvPr/>
        </p:nvPicPr>
        <p:blipFill>
          <a:blip r:embed="rId3"/>
          <a:stretch>
            <a:fillRect/>
          </a:stretch>
        </p:blipFill>
        <p:spPr>
          <a:xfrm>
            <a:off x="1867955" y="2096392"/>
            <a:ext cx="5408089" cy="3527825"/>
          </a:xfrm>
          <a:prstGeom prst="rect">
            <a:avLst/>
          </a:prstGeom>
        </p:spPr>
      </p:pic>
      <p:sp>
        <p:nvSpPr>
          <p:cNvPr id="8" name="Titre 1">
            <a:extLst>
              <a:ext uri="{FF2B5EF4-FFF2-40B4-BE49-F238E27FC236}">
                <a16:creationId xmlns:a16="http://schemas.microsoft.com/office/drawing/2014/main" id="{26F82F01-8EDB-60EB-C3DA-E00E37F78DAC}"/>
              </a:ext>
            </a:extLst>
          </p:cNvPr>
          <p:cNvSpPr txBox="1">
            <a:spLocks/>
          </p:cNvSpPr>
          <p:nvPr/>
        </p:nvSpPr>
        <p:spPr>
          <a:xfrm>
            <a:off x="1348964" y="1461843"/>
            <a:ext cx="6446067" cy="431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800" dirty="0"/>
              <a:t>Déflateur PIB / Indice des prix à la consommation</a:t>
            </a:r>
          </a:p>
        </p:txBody>
      </p:sp>
      <p:sp>
        <p:nvSpPr>
          <p:cNvPr id="5" name="Titre 1">
            <a:extLst>
              <a:ext uri="{FF2B5EF4-FFF2-40B4-BE49-F238E27FC236}">
                <a16:creationId xmlns:a16="http://schemas.microsoft.com/office/drawing/2014/main" id="{9D9E2F54-C52E-9788-C110-1C5B9D4F4632}"/>
              </a:ext>
            </a:extLst>
          </p:cNvPr>
          <p:cNvSpPr>
            <a:spLocks noGrp="1"/>
          </p:cNvSpPr>
          <p:nvPr>
            <p:ph type="title"/>
          </p:nvPr>
        </p:nvSpPr>
        <p:spPr>
          <a:xfrm>
            <a:off x="914399" y="147248"/>
            <a:ext cx="7659673" cy="1220906"/>
          </a:xfrm>
        </p:spPr>
        <p:txBody>
          <a:bodyPr>
            <a:noAutofit/>
          </a:bodyPr>
          <a:lstStyle/>
          <a:p>
            <a:pPr algn="ctr"/>
            <a:r>
              <a:rPr lang="fr-BE" dirty="0"/>
              <a:t>Réduction du taux de marge en prévision à partir de 2022</a:t>
            </a:r>
          </a:p>
        </p:txBody>
      </p:sp>
      <p:sp>
        <p:nvSpPr>
          <p:cNvPr id="6" name="Titre 1">
            <a:extLst>
              <a:ext uri="{FF2B5EF4-FFF2-40B4-BE49-F238E27FC236}">
                <a16:creationId xmlns:a16="http://schemas.microsoft.com/office/drawing/2014/main" id="{56FECEF9-4DDA-EEB9-389B-CD320D7A08FA}"/>
              </a:ext>
            </a:extLst>
          </p:cNvPr>
          <p:cNvSpPr txBox="1">
            <a:spLocks/>
          </p:cNvSpPr>
          <p:nvPr/>
        </p:nvSpPr>
        <p:spPr>
          <a:xfrm>
            <a:off x="2755053" y="5757490"/>
            <a:ext cx="3978364"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 BNB, </a:t>
            </a:r>
            <a:r>
              <a:rPr lang="fr-FR" sz="1400" dirty="0" err="1"/>
              <a:t>BfP</a:t>
            </a:r>
            <a:r>
              <a:rPr lang="fr-FR" sz="1400" dirty="0"/>
              <a:t>, OCDE (projections juin 2022)</a:t>
            </a:r>
            <a:endParaRPr lang="fr-BE" sz="1400" dirty="0"/>
          </a:p>
        </p:txBody>
      </p:sp>
      <p:sp>
        <p:nvSpPr>
          <p:cNvPr id="2" name="Espace réservé du numéro de diapositive 1">
            <a:extLst>
              <a:ext uri="{FF2B5EF4-FFF2-40B4-BE49-F238E27FC236}">
                <a16:creationId xmlns:a16="http://schemas.microsoft.com/office/drawing/2014/main" id="{CA1FD8FB-3142-93B2-0C79-4835A8D5D345}"/>
              </a:ext>
            </a:extLst>
          </p:cNvPr>
          <p:cNvSpPr>
            <a:spLocks noGrp="1"/>
          </p:cNvSpPr>
          <p:nvPr>
            <p:ph type="sldNum" sz="quarter" idx="12"/>
          </p:nvPr>
        </p:nvSpPr>
        <p:spPr/>
        <p:txBody>
          <a:bodyPr/>
          <a:lstStyle/>
          <a:p>
            <a:fld id="{534D449F-4C49-4668-836B-17D08AB72CE5}" type="slidenum">
              <a:rPr lang="fr-BE" smtClean="0"/>
              <a:t>92</a:t>
            </a:fld>
            <a:endParaRPr lang="fr-BE"/>
          </a:p>
        </p:txBody>
      </p:sp>
    </p:spTree>
    <p:extLst>
      <p:ext uri="{BB962C8B-B14F-4D97-AF65-F5344CB8AC3E}">
        <p14:creationId xmlns:p14="http://schemas.microsoft.com/office/powerpoint/2010/main" val="30746158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13FF9510-4BCC-004D-8477-ECB79C7348FC}"/>
              </a:ext>
            </a:extLst>
          </p:cNvPr>
          <p:cNvSpPr txBox="1"/>
          <p:nvPr/>
        </p:nvSpPr>
        <p:spPr>
          <a:xfrm>
            <a:off x="230418" y="1284191"/>
            <a:ext cx="8683164" cy="5073568"/>
          </a:xfrm>
          <a:prstGeom prst="rect">
            <a:avLst/>
          </a:prstGeom>
          <a:noFill/>
        </p:spPr>
        <p:txBody>
          <a:bodyPr wrap="square" rtlCol="0">
            <a:spAutoFit/>
          </a:bodyPr>
          <a:lstStyle/>
          <a:p>
            <a:pPr>
              <a:lnSpc>
                <a:spcPct val="107000"/>
              </a:lnSpc>
              <a:spcAft>
                <a:spcPts val="800"/>
              </a:spcAft>
            </a:pPr>
            <a:r>
              <a:rPr lang="fr-BE" dirty="0">
                <a:latin typeface="Roboto" panose="02000000000000000000" pitchFamily="2" charset="0"/>
                <a:ea typeface="Roboto" panose="02000000000000000000" pitchFamily="2" charset="0"/>
              </a:rPr>
              <a:t>Réduction du taux de marge à partir de 2022 </a:t>
            </a:r>
            <a:r>
              <a:rPr lang="fr-BE" dirty="0">
                <a:effectLst/>
                <a:latin typeface="Roboto" panose="02000000000000000000" pitchFamily="2" charset="0"/>
                <a:ea typeface="Roboto" panose="02000000000000000000" pitchFamily="2" charset="0"/>
                <a:cs typeface="Times New Roman" panose="02020603050405020304" pitchFamily="18" charset="0"/>
              </a:rPr>
              <a:t>car :</a:t>
            </a:r>
          </a:p>
          <a:p>
            <a:pPr>
              <a:lnSpc>
                <a:spcPct val="107000"/>
              </a:lnSpc>
              <a:spcAft>
                <a:spcPts val="800"/>
              </a:spcAft>
            </a:pP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3"/>
              </a:buBlip>
              <a:tabLst>
                <a:tab pos="457200" algn="l"/>
              </a:tabLst>
            </a:pPr>
            <a:r>
              <a:rPr lang="fr-BE" b="1" dirty="0">
                <a:solidFill>
                  <a:srgbClr val="C00000"/>
                </a:solidFill>
                <a:latin typeface="Roboto" panose="02000000000000000000" pitchFamily="2" charset="0"/>
                <a:ea typeface="Roboto" panose="02000000000000000000" pitchFamily="2" charset="0"/>
              </a:rPr>
              <a:t>Accélération de la hausse des salaires plus rapide en Belgique que dans les autres pays </a:t>
            </a: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Évolution des coûts de l’énergie plus rapide que des prix à la production</a:t>
            </a: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Évolution des prix à la production impactée par la conjoncture</a:t>
            </a: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r>
              <a:rPr lang="fr-BE" dirty="0">
                <a:latin typeface="Roboto" panose="02000000000000000000" pitchFamily="2" charset="0"/>
                <a:ea typeface="Roboto" panose="02000000000000000000" pitchFamily="2" charset="0"/>
              </a:rPr>
              <a:t>Divergence entre secteurs et au sein des secteurs :</a:t>
            </a:r>
          </a:p>
          <a:p>
            <a:pPr marL="285750" lvl="1" indent="-285750" fontAlgn="ctr">
              <a:lnSpc>
                <a:spcPct val="107000"/>
              </a:lnSpc>
              <a:spcAft>
                <a:spcPts val="800"/>
              </a:spcAft>
              <a:buBlip>
                <a:blip r:embed="rId4"/>
              </a:buBlip>
              <a:tabLst>
                <a:tab pos="457200" algn="l"/>
              </a:tabLst>
            </a:pPr>
            <a:r>
              <a:rPr lang="fr-BE" dirty="0">
                <a:latin typeface="Roboto" panose="02000000000000000000" pitchFamily="2" charset="0"/>
                <a:ea typeface="Roboto" panose="02000000000000000000" pitchFamily="2" charset="0"/>
                <a:cs typeface="Times New Roman" panose="02020603050405020304" pitchFamily="18" charset="0"/>
              </a:rPr>
              <a:t>Orienté vers demande internationale vs intérieure</a:t>
            </a: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Commerce mondial vs européen</a:t>
            </a:r>
            <a:endParaRPr lang="fr-BE" dirty="0">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Intensif en travail vs intensif en énergie</a:t>
            </a: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0" lvl="1" fontAlgn="ctr">
              <a:lnSpc>
                <a:spcPct val="107000"/>
              </a:lnSpc>
              <a:spcAft>
                <a:spcPts val="800"/>
              </a:spcAft>
              <a:tabLst>
                <a:tab pos="457200" algn="l"/>
              </a:tabLst>
            </a:pPr>
            <a:endParaRPr lang="en-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p:txBody>
      </p:sp>
      <p:sp>
        <p:nvSpPr>
          <p:cNvPr id="3" name="ZoneTexte 4">
            <a:extLst>
              <a:ext uri="{FF2B5EF4-FFF2-40B4-BE49-F238E27FC236}">
                <a16:creationId xmlns:a16="http://schemas.microsoft.com/office/drawing/2014/main" id="{EA0A8264-4BDA-446C-4945-21212B7A3947}"/>
              </a:ext>
            </a:extLst>
          </p:cNvPr>
          <p:cNvSpPr txBox="1"/>
          <p:nvPr/>
        </p:nvSpPr>
        <p:spPr>
          <a:xfrm>
            <a:off x="1181199" y="93303"/>
            <a:ext cx="6781602" cy="523220"/>
          </a:xfrm>
          <a:prstGeom prst="rect">
            <a:avLst/>
          </a:prstGeom>
          <a:noFill/>
        </p:spPr>
        <p:txBody>
          <a:bodyPr wrap="square">
            <a:spAutoFit/>
          </a:bodyPr>
          <a:lstStyle/>
          <a:p>
            <a:pPr algn="ctr" defTabSz="457200"/>
            <a:r>
              <a:rPr lang="fr-BE" sz="2800" b="1" dirty="0">
                <a:solidFill>
                  <a:prstClr val="black"/>
                </a:solidFill>
                <a:latin typeface="Roboto" panose="02000000000000000000" pitchFamily="2" charset="0"/>
                <a:ea typeface="Roboto" panose="02000000000000000000" pitchFamily="2" charset="0"/>
              </a:rPr>
              <a:t>Conséquences pour les entreprises</a:t>
            </a:r>
          </a:p>
        </p:txBody>
      </p:sp>
      <p:sp>
        <p:nvSpPr>
          <p:cNvPr id="4" name="Espace réservé du numéro de diapositive 3">
            <a:extLst>
              <a:ext uri="{FF2B5EF4-FFF2-40B4-BE49-F238E27FC236}">
                <a16:creationId xmlns:a16="http://schemas.microsoft.com/office/drawing/2014/main" id="{78A6229D-5C6B-028A-BA93-3070D46C7B9B}"/>
              </a:ext>
            </a:extLst>
          </p:cNvPr>
          <p:cNvSpPr>
            <a:spLocks noGrp="1"/>
          </p:cNvSpPr>
          <p:nvPr>
            <p:ph type="sldNum" sz="quarter" idx="12"/>
          </p:nvPr>
        </p:nvSpPr>
        <p:spPr/>
        <p:txBody>
          <a:bodyPr/>
          <a:lstStyle/>
          <a:p>
            <a:fld id="{534D449F-4C49-4668-836B-17D08AB72CE5}" type="slidenum">
              <a:rPr lang="fr-BE" smtClean="0"/>
              <a:t>93</a:t>
            </a:fld>
            <a:endParaRPr lang="fr-BE"/>
          </a:p>
        </p:txBody>
      </p:sp>
    </p:spTree>
    <p:extLst>
      <p:ext uri="{BB962C8B-B14F-4D97-AF65-F5344CB8AC3E}">
        <p14:creationId xmlns:p14="http://schemas.microsoft.com/office/powerpoint/2010/main" val="27083577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818EA-357C-9470-6E42-9F115103A76D}"/>
              </a:ext>
            </a:extLst>
          </p:cNvPr>
          <p:cNvSpPr>
            <a:spLocks noGrp="1"/>
          </p:cNvSpPr>
          <p:nvPr>
            <p:ph type="title"/>
          </p:nvPr>
        </p:nvSpPr>
        <p:spPr/>
        <p:txBody>
          <a:bodyPr/>
          <a:lstStyle/>
          <a:p>
            <a:pPr lvl="1" algn="ctr" rtl="0" fontAlgn="ctr">
              <a:lnSpc>
                <a:spcPct val="90000"/>
              </a:lnSpc>
              <a:spcBef>
                <a:spcPct val="0"/>
              </a:spcBef>
              <a:spcAft>
                <a:spcPts val="800"/>
              </a:spcAft>
              <a:tabLst>
                <a:tab pos="457200" algn="l"/>
              </a:tabLst>
            </a:pPr>
            <a:r>
              <a:rPr lang="fr-BE" sz="2800" b="1" kern="1200" dirty="0">
                <a:solidFill>
                  <a:schemeClr val="tx1"/>
                </a:solidFill>
                <a:latin typeface="Roboto" panose="02000000000000000000" pitchFamily="2" charset="0"/>
                <a:ea typeface="Roboto" panose="02000000000000000000" pitchFamily="2" charset="0"/>
                <a:cs typeface="+mj-cs"/>
              </a:rPr>
              <a:t>Accélération de la hausse des salaires plus rapide en Belgique que dans les autres pays </a:t>
            </a:r>
          </a:p>
        </p:txBody>
      </p:sp>
      <p:graphicFrame>
        <p:nvGraphicFramePr>
          <p:cNvPr id="4" name="Tijdelijke aanduiding voor inhoud 3">
            <a:extLst>
              <a:ext uri="{FF2B5EF4-FFF2-40B4-BE49-F238E27FC236}">
                <a16:creationId xmlns:a16="http://schemas.microsoft.com/office/drawing/2014/main" id="{5812ED70-ED30-0D57-6B83-3E111FCDCD7C}"/>
              </a:ext>
            </a:extLst>
          </p:cNvPr>
          <p:cNvGraphicFramePr>
            <a:graphicFrameLocks noGrp="1"/>
          </p:cNvGraphicFramePr>
          <p:nvPr>
            <p:ph idx="1"/>
            <p:extLst>
              <p:ext uri="{D42A27DB-BD31-4B8C-83A1-F6EECF244321}">
                <p14:modId xmlns:p14="http://schemas.microsoft.com/office/powerpoint/2010/main" val="532345849"/>
              </p:ext>
            </p:extLst>
          </p:nvPr>
        </p:nvGraphicFramePr>
        <p:xfrm>
          <a:off x="1300448" y="2042156"/>
          <a:ext cx="5855206" cy="2168961"/>
        </p:xfrm>
        <a:graphic>
          <a:graphicData uri="http://schemas.openxmlformats.org/drawingml/2006/table">
            <a:tbl>
              <a:tblPr firstRow="1">
                <a:tableStyleId>{5C22544A-7EE6-4342-B048-85BDC9FD1C3A}</a:tableStyleId>
              </a:tblPr>
              <a:tblGrid>
                <a:gridCol w="1278722">
                  <a:extLst>
                    <a:ext uri="{9D8B030D-6E8A-4147-A177-3AD203B41FA5}">
                      <a16:colId xmlns:a16="http://schemas.microsoft.com/office/drawing/2014/main" val="150033809"/>
                    </a:ext>
                  </a:extLst>
                </a:gridCol>
                <a:gridCol w="1184501">
                  <a:extLst>
                    <a:ext uri="{9D8B030D-6E8A-4147-A177-3AD203B41FA5}">
                      <a16:colId xmlns:a16="http://schemas.microsoft.com/office/drawing/2014/main" val="2680220556"/>
                    </a:ext>
                  </a:extLst>
                </a:gridCol>
                <a:gridCol w="1184501">
                  <a:extLst>
                    <a:ext uri="{9D8B030D-6E8A-4147-A177-3AD203B41FA5}">
                      <a16:colId xmlns:a16="http://schemas.microsoft.com/office/drawing/2014/main" val="3951450966"/>
                    </a:ext>
                  </a:extLst>
                </a:gridCol>
                <a:gridCol w="983373">
                  <a:extLst>
                    <a:ext uri="{9D8B030D-6E8A-4147-A177-3AD203B41FA5}">
                      <a16:colId xmlns:a16="http://schemas.microsoft.com/office/drawing/2014/main" val="1119150803"/>
                    </a:ext>
                  </a:extLst>
                </a:gridCol>
                <a:gridCol w="1224109">
                  <a:extLst>
                    <a:ext uri="{9D8B030D-6E8A-4147-A177-3AD203B41FA5}">
                      <a16:colId xmlns:a16="http://schemas.microsoft.com/office/drawing/2014/main" val="966283984"/>
                    </a:ext>
                  </a:extLst>
                </a:gridCol>
              </a:tblGrid>
              <a:tr h="289421">
                <a:tc>
                  <a:txBody>
                    <a:bodyPr/>
                    <a:lstStyle/>
                    <a:p>
                      <a:pPr algn="ctr" fontAlgn="b"/>
                      <a:r>
                        <a:rPr lang="nl-NL" sz="1400" u="none" strike="noStrike" dirty="0">
                          <a:effectLst/>
                        </a:rPr>
                        <a:t>Jaar</a:t>
                      </a:r>
                      <a:endParaRPr lang="nl-NL" sz="1400" b="0" i="0" u="none" strike="noStrike" dirty="0">
                        <a:solidFill>
                          <a:srgbClr val="000000"/>
                        </a:solidFill>
                        <a:effectLst/>
                        <a:latin typeface="Calibri" panose="020F0502020204030204" pitchFamily="34" charset="0"/>
                      </a:endParaRPr>
                    </a:p>
                  </a:txBody>
                  <a:tcPr marL="5715" marR="5715" marT="5715" marB="0" anchor="b"/>
                </a:tc>
                <a:tc gridSpan="2">
                  <a:txBody>
                    <a:bodyPr/>
                    <a:lstStyle/>
                    <a:p>
                      <a:pPr algn="ctr" fontAlgn="b"/>
                      <a:r>
                        <a:rPr lang="nl-NL" sz="1400" u="none" strike="noStrike" dirty="0">
                          <a:effectLst/>
                        </a:rPr>
                        <a:t>België</a:t>
                      </a:r>
                      <a:endParaRPr lang="nl-NL" sz="1400" b="0" i="0" u="none" strike="noStrike" dirty="0">
                        <a:solidFill>
                          <a:srgbClr val="000000"/>
                        </a:solidFill>
                        <a:effectLst/>
                        <a:latin typeface="Calibri" panose="020F0502020204030204" pitchFamily="34" charset="0"/>
                      </a:endParaRPr>
                    </a:p>
                  </a:txBody>
                  <a:tcPr marL="5715" marR="5715" marT="5715" marB="0" anchor="b"/>
                </a:tc>
                <a:tc hMerge="1">
                  <a:txBody>
                    <a:bodyPr/>
                    <a:lstStyle/>
                    <a:p>
                      <a:endParaRPr lang="nl-NL"/>
                    </a:p>
                  </a:txBody>
                  <a:tcPr/>
                </a:tc>
                <a:tc gridSpan="2">
                  <a:txBody>
                    <a:bodyPr/>
                    <a:lstStyle/>
                    <a:p>
                      <a:pPr algn="ctr" fontAlgn="b"/>
                      <a:r>
                        <a:rPr lang="nl-NL" sz="1400" u="none" strike="noStrike" dirty="0">
                          <a:effectLst/>
                        </a:rPr>
                        <a:t>Referentielanden</a:t>
                      </a:r>
                      <a:endParaRPr lang="nl-NL" sz="1400" b="0" i="0" u="none" strike="noStrike" dirty="0">
                        <a:solidFill>
                          <a:srgbClr val="000000"/>
                        </a:solidFill>
                        <a:effectLst/>
                        <a:latin typeface="Calibri" panose="020F0502020204030204" pitchFamily="34" charset="0"/>
                      </a:endParaRPr>
                    </a:p>
                  </a:txBody>
                  <a:tcPr marL="5715" marR="5715" marT="5715" marB="0" anchor="b"/>
                </a:tc>
                <a:tc hMerge="1">
                  <a:txBody>
                    <a:bodyPr/>
                    <a:lstStyle/>
                    <a:p>
                      <a:endParaRPr lang="nl-NL"/>
                    </a:p>
                  </a:txBody>
                  <a:tcPr/>
                </a:tc>
                <a:extLst>
                  <a:ext uri="{0D108BD9-81ED-4DB2-BD59-A6C34878D82A}">
                    <a16:rowId xmlns:a16="http://schemas.microsoft.com/office/drawing/2014/main" val="3694562656"/>
                  </a:ext>
                </a:extLst>
              </a:tr>
              <a:tr h="289421">
                <a:tc>
                  <a:txBody>
                    <a:bodyPr/>
                    <a:lstStyle/>
                    <a:p>
                      <a:pPr algn="l" fontAlgn="b"/>
                      <a:endParaRPr lang="nl-NL" sz="14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1400" u="none" strike="noStrike" dirty="0">
                          <a:effectLst/>
                        </a:rPr>
                        <a:t>Inflatie (NICP)</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nl-NL" sz="1400" u="none" strike="noStrike" dirty="0">
                          <a:effectLst/>
                        </a:rPr>
                        <a:t>Loonkosten</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nl-NL" sz="1400" u="none" strike="noStrike" dirty="0">
                          <a:effectLst/>
                        </a:rPr>
                        <a:t>Inflatie (HICP)</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nl-NL" sz="1400" u="none" strike="noStrike">
                          <a:effectLst/>
                        </a:rPr>
                        <a:t>Loonkosten</a:t>
                      </a:r>
                      <a:endParaRPr lang="nl-NL" sz="14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440694523"/>
                  </a:ext>
                </a:extLst>
              </a:tr>
              <a:tr h="289421">
                <a:tc>
                  <a:txBody>
                    <a:bodyPr/>
                    <a:lstStyle/>
                    <a:p>
                      <a:pPr algn="r" fontAlgn="b"/>
                      <a:r>
                        <a:rPr lang="en-US" sz="1400" b="0" i="0" u="none" strike="noStrike" dirty="0">
                          <a:solidFill>
                            <a:srgbClr val="000000"/>
                          </a:solidFill>
                          <a:effectLst/>
                          <a:latin typeface="Calibri" panose="020F0502020204030204" pitchFamily="34" charset="0"/>
                        </a:rPr>
                        <a:t>2020 - 2022</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11,2%</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11,0%</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10,3%</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8,95%</a:t>
                      </a:r>
                      <a:endParaRPr lang="nl-NL" sz="14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29631325"/>
                  </a:ext>
                </a:extLst>
              </a:tr>
              <a:tr h="289421">
                <a:tc>
                  <a:txBody>
                    <a:bodyPr/>
                    <a:lstStyle/>
                    <a:p>
                      <a:pPr algn="r" fontAlgn="b"/>
                      <a:r>
                        <a:rPr lang="nl-NL" sz="1400" u="none" strike="noStrike" dirty="0">
                          <a:effectLst/>
                        </a:rPr>
                        <a:t>2023</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3,4%</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5,52%</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4,0%</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4,04%</a:t>
                      </a:r>
                      <a:endParaRPr lang="nl-NL" sz="14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969438515"/>
                  </a:ext>
                </a:extLst>
              </a:tr>
              <a:tr h="289421">
                <a:tc>
                  <a:txBody>
                    <a:bodyPr/>
                    <a:lstStyle/>
                    <a:p>
                      <a:pPr algn="r" fontAlgn="b"/>
                      <a:r>
                        <a:rPr lang="nl-NL" sz="1400" u="none" strike="noStrike" dirty="0">
                          <a:effectLst/>
                        </a:rPr>
                        <a:t>2024</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1,6%</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2,31%</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2,3%</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3,72%</a:t>
                      </a:r>
                      <a:endParaRPr lang="nl-NL" sz="14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613313561"/>
                  </a:ext>
                </a:extLst>
              </a:tr>
              <a:tr h="289421">
                <a:tc>
                  <a:txBody>
                    <a:bodyPr/>
                    <a:lstStyle/>
                    <a:p>
                      <a:pPr algn="r" fontAlgn="b"/>
                      <a:r>
                        <a:rPr lang="en-US" sz="1400" b="0" i="0" u="none" strike="noStrike" dirty="0">
                          <a:solidFill>
                            <a:srgbClr val="000000"/>
                          </a:solidFill>
                          <a:effectLst/>
                          <a:latin typeface="Calibri" panose="020F0502020204030204" pitchFamily="34" charset="0"/>
                        </a:rPr>
                        <a:t>2023 - 2024</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5,1%</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8,0%</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6,5%</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7,91%</a:t>
                      </a:r>
                      <a:endParaRPr lang="nl-NL" sz="14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70405153"/>
                  </a:ext>
                </a:extLst>
              </a:tr>
              <a:tr h="289421">
                <a:tc>
                  <a:txBody>
                    <a:bodyPr/>
                    <a:lstStyle/>
                    <a:p>
                      <a:pPr algn="r" fontAlgn="b"/>
                      <a:r>
                        <a:rPr lang="nl-NL" sz="1400" b="0" i="0" u="none" strike="noStrike" dirty="0">
                          <a:solidFill>
                            <a:srgbClr val="000000"/>
                          </a:solidFill>
                          <a:effectLst/>
                          <a:latin typeface="Calibri" panose="020F0502020204030204" pitchFamily="34" charset="0"/>
                        </a:rPr>
                        <a:t>2020 - 2024</a:t>
                      </a:r>
                    </a:p>
                  </a:txBody>
                  <a:tcPr marL="5715" marR="5715" marT="5715" marB="0" anchor="b"/>
                </a:tc>
                <a:tc>
                  <a:txBody>
                    <a:bodyPr/>
                    <a:lstStyle/>
                    <a:p>
                      <a:pPr algn="r" fontAlgn="b"/>
                      <a:r>
                        <a:rPr lang="nl-NL" sz="1400" b="0" i="0" u="none" strike="noStrike" dirty="0">
                          <a:solidFill>
                            <a:srgbClr val="000000"/>
                          </a:solidFill>
                          <a:effectLst/>
                          <a:latin typeface="Calibri" panose="020F0502020204030204" pitchFamily="34" charset="0"/>
                        </a:rPr>
                        <a:t>16,9%</a:t>
                      </a:r>
                    </a:p>
                  </a:txBody>
                  <a:tcPr marL="5715" marR="5715" marT="5715" marB="0" anchor="b"/>
                </a:tc>
                <a:tc>
                  <a:txBody>
                    <a:bodyPr/>
                    <a:lstStyle/>
                    <a:p>
                      <a:pPr algn="r" fontAlgn="b"/>
                      <a:r>
                        <a:rPr lang="nl-NL" sz="1400" b="0" i="0" u="none" strike="noStrike" dirty="0">
                          <a:solidFill>
                            <a:srgbClr val="000000"/>
                          </a:solidFill>
                          <a:effectLst/>
                          <a:latin typeface="Calibri" panose="020F0502020204030204" pitchFamily="34" charset="0"/>
                        </a:rPr>
                        <a:t>19,8%</a:t>
                      </a:r>
                    </a:p>
                  </a:txBody>
                  <a:tcPr marL="5715" marR="5715" marT="5715" marB="0" anchor="b"/>
                </a:tc>
                <a:tc>
                  <a:txBody>
                    <a:bodyPr/>
                    <a:lstStyle/>
                    <a:p>
                      <a:pPr algn="r" fontAlgn="b"/>
                      <a:r>
                        <a:rPr lang="nl-NL" sz="1400" b="0" i="0" u="none" strike="noStrike" dirty="0">
                          <a:solidFill>
                            <a:srgbClr val="000000"/>
                          </a:solidFill>
                          <a:effectLst/>
                          <a:latin typeface="Calibri" panose="020F0502020204030204" pitchFamily="34" charset="0"/>
                        </a:rPr>
                        <a:t>17,4%</a:t>
                      </a:r>
                    </a:p>
                  </a:txBody>
                  <a:tcPr marL="5715" marR="5715" marT="5715" marB="0" anchor="b"/>
                </a:tc>
                <a:tc>
                  <a:txBody>
                    <a:bodyPr/>
                    <a:lstStyle/>
                    <a:p>
                      <a:pPr algn="r" fontAlgn="b"/>
                      <a:r>
                        <a:rPr lang="nl-NL" sz="1400" b="0" i="0" u="none" strike="noStrike" dirty="0">
                          <a:solidFill>
                            <a:srgbClr val="000000"/>
                          </a:solidFill>
                          <a:effectLst/>
                          <a:latin typeface="Calibri" panose="020F0502020204030204" pitchFamily="34" charset="0"/>
                        </a:rPr>
                        <a:t>17,57%</a:t>
                      </a:r>
                    </a:p>
                  </a:txBody>
                  <a:tcPr marL="5715" marR="5715" marT="5715" marB="0" anchor="b"/>
                </a:tc>
                <a:extLst>
                  <a:ext uri="{0D108BD9-81ED-4DB2-BD59-A6C34878D82A}">
                    <a16:rowId xmlns:a16="http://schemas.microsoft.com/office/drawing/2014/main" val="4222460007"/>
                  </a:ext>
                </a:extLst>
              </a:tr>
            </a:tbl>
          </a:graphicData>
        </a:graphic>
      </p:graphicFrame>
      <p:sp>
        <p:nvSpPr>
          <p:cNvPr id="5" name="Tekstvak 4">
            <a:extLst>
              <a:ext uri="{FF2B5EF4-FFF2-40B4-BE49-F238E27FC236}">
                <a16:creationId xmlns:a16="http://schemas.microsoft.com/office/drawing/2014/main" id="{A5CFF6F0-95E7-473D-4A16-07692D56B02F}"/>
              </a:ext>
            </a:extLst>
          </p:cNvPr>
          <p:cNvSpPr txBox="1"/>
          <p:nvPr/>
        </p:nvSpPr>
        <p:spPr>
          <a:xfrm>
            <a:off x="628650" y="4467866"/>
            <a:ext cx="7886700" cy="507831"/>
          </a:xfrm>
          <a:prstGeom prst="rect">
            <a:avLst/>
          </a:prstGeom>
          <a:noFill/>
        </p:spPr>
        <p:txBody>
          <a:bodyPr wrap="square" rtlCol="0">
            <a:spAutoFit/>
          </a:bodyPr>
          <a:lstStyle/>
          <a:p>
            <a:r>
              <a:rPr lang="fr-FR" sz="1350" dirty="0"/>
              <a:t>Le taux d'inflation est l'IPCH pour les pays de référence et l'IPCN pour la Belgique.</a:t>
            </a:r>
            <a:r>
              <a:rPr lang="en-US" sz="1350" dirty="0"/>
              <a:t> </a:t>
            </a:r>
            <a:r>
              <a:rPr lang="fr-FR" sz="1350" dirty="0"/>
              <a:t>Pour la Belgique, l'augmentation des coûts salariaux en 2023 et 2024 est égale à l'indexation prévue</a:t>
            </a:r>
            <a:r>
              <a:rPr lang="en-US" sz="1350" dirty="0"/>
              <a:t>. </a:t>
            </a:r>
            <a:endParaRPr lang="nl-NL" sz="1350" dirty="0">
              <a:solidFill>
                <a:srgbClr val="FF0000"/>
              </a:solidFill>
            </a:endParaRPr>
          </a:p>
        </p:txBody>
      </p:sp>
      <p:sp>
        <p:nvSpPr>
          <p:cNvPr id="3" name="ZoneTexte 2">
            <a:extLst>
              <a:ext uri="{FF2B5EF4-FFF2-40B4-BE49-F238E27FC236}">
                <a16:creationId xmlns:a16="http://schemas.microsoft.com/office/drawing/2014/main" id="{45E2BB6B-2A55-2674-30BC-174EE9E1868E}"/>
              </a:ext>
            </a:extLst>
          </p:cNvPr>
          <p:cNvSpPr txBox="1"/>
          <p:nvPr/>
        </p:nvSpPr>
        <p:spPr>
          <a:xfrm>
            <a:off x="7469134" y="1674553"/>
            <a:ext cx="1583112" cy="923330"/>
          </a:xfrm>
          <a:prstGeom prst="rect">
            <a:avLst/>
          </a:prstGeom>
          <a:noFill/>
        </p:spPr>
        <p:txBody>
          <a:bodyPr wrap="square" rtlCol="0">
            <a:spAutoFit/>
          </a:bodyPr>
          <a:lstStyle/>
          <a:p>
            <a:r>
              <a:rPr lang="fr-BE" dirty="0">
                <a:sym typeface="Wingdings" panose="05000000000000000000" pitchFamily="2" charset="2"/>
              </a:rPr>
              <a:t>Handicap des coûts salariaux 2022 = 1,9%</a:t>
            </a:r>
            <a:endParaRPr lang="en-BE" dirty="0"/>
          </a:p>
        </p:txBody>
      </p:sp>
      <p:cxnSp>
        <p:nvCxnSpPr>
          <p:cNvPr id="8" name="Connecteur droit avec flèche 7">
            <a:extLst>
              <a:ext uri="{FF2B5EF4-FFF2-40B4-BE49-F238E27FC236}">
                <a16:creationId xmlns:a16="http://schemas.microsoft.com/office/drawing/2014/main" id="{EBB69F61-C27C-E7D4-443F-4FA01E4F91F5}"/>
              </a:ext>
            </a:extLst>
          </p:cNvPr>
          <p:cNvCxnSpPr/>
          <p:nvPr/>
        </p:nvCxnSpPr>
        <p:spPr>
          <a:xfrm flipV="1">
            <a:off x="7231310" y="2597883"/>
            <a:ext cx="461395" cy="3550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DABCBB8-95B6-2152-DA45-E655275C60D3}"/>
              </a:ext>
            </a:extLst>
          </p:cNvPr>
          <p:cNvSpPr/>
          <p:nvPr/>
        </p:nvSpPr>
        <p:spPr>
          <a:xfrm>
            <a:off x="7373923" y="1674554"/>
            <a:ext cx="1678323" cy="92333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itre 1">
            <a:extLst>
              <a:ext uri="{FF2B5EF4-FFF2-40B4-BE49-F238E27FC236}">
                <a16:creationId xmlns:a16="http://schemas.microsoft.com/office/drawing/2014/main" id="{4172D3B0-85FF-988A-A2EB-8F81FDCBFF16}"/>
              </a:ext>
            </a:extLst>
          </p:cNvPr>
          <p:cNvSpPr txBox="1">
            <a:spLocks/>
          </p:cNvSpPr>
          <p:nvPr/>
        </p:nvSpPr>
        <p:spPr>
          <a:xfrm>
            <a:off x="1564624" y="5375060"/>
            <a:ext cx="6014752"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Sources: SPF Économie, BNB, Bundesbank, BdF, DNB, calculs secrétariat</a:t>
            </a:r>
            <a:endParaRPr lang="fr-BE" sz="1400" dirty="0"/>
          </a:p>
        </p:txBody>
      </p:sp>
      <p:sp>
        <p:nvSpPr>
          <p:cNvPr id="6" name="Espace réservé du numéro de diapositive 5">
            <a:extLst>
              <a:ext uri="{FF2B5EF4-FFF2-40B4-BE49-F238E27FC236}">
                <a16:creationId xmlns:a16="http://schemas.microsoft.com/office/drawing/2014/main" id="{2FA3D6C8-82F0-FFD9-5C25-D192688A1C1D}"/>
              </a:ext>
            </a:extLst>
          </p:cNvPr>
          <p:cNvSpPr>
            <a:spLocks noGrp="1"/>
          </p:cNvSpPr>
          <p:nvPr>
            <p:ph type="sldNum" sz="quarter" idx="12"/>
          </p:nvPr>
        </p:nvSpPr>
        <p:spPr/>
        <p:txBody>
          <a:bodyPr/>
          <a:lstStyle/>
          <a:p>
            <a:fld id="{534D449F-4C49-4668-836B-17D08AB72CE5}" type="slidenum">
              <a:rPr lang="fr-BE" smtClean="0"/>
              <a:t>94</a:t>
            </a:fld>
            <a:endParaRPr lang="fr-BE"/>
          </a:p>
        </p:txBody>
      </p:sp>
    </p:spTree>
    <p:extLst>
      <p:ext uri="{BB962C8B-B14F-4D97-AF65-F5344CB8AC3E}">
        <p14:creationId xmlns:p14="http://schemas.microsoft.com/office/powerpoint/2010/main" val="4232211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818EA-357C-9470-6E42-9F115103A76D}"/>
              </a:ext>
            </a:extLst>
          </p:cNvPr>
          <p:cNvSpPr>
            <a:spLocks noGrp="1"/>
          </p:cNvSpPr>
          <p:nvPr>
            <p:ph type="title"/>
          </p:nvPr>
        </p:nvSpPr>
        <p:spPr/>
        <p:txBody>
          <a:bodyPr/>
          <a:lstStyle/>
          <a:p>
            <a:pPr lvl="1" algn="ctr" rtl="0" fontAlgn="ctr">
              <a:lnSpc>
                <a:spcPct val="90000"/>
              </a:lnSpc>
              <a:spcBef>
                <a:spcPct val="0"/>
              </a:spcBef>
              <a:spcAft>
                <a:spcPts val="800"/>
              </a:spcAft>
              <a:tabLst>
                <a:tab pos="457200" algn="l"/>
              </a:tabLst>
            </a:pPr>
            <a:r>
              <a:rPr lang="fr-BE" sz="2800" b="1" kern="1200" dirty="0">
                <a:solidFill>
                  <a:schemeClr val="tx1"/>
                </a:solidFill>
                <a:latin typeface="Roboto" panose="02000000000000000000" pitchFamily="2" charset="0"/>
                <a:ea typeface="Roboto" panose="02000000000000000000" pitchFamily="2" charset="0"/>
                <a:cs typeface="+mj-cs"/>
              </a:rPr>
              <a:t>Accélération de la hausse des salaires plus rapide en Belgique que dans les autres pays </a:t>
            </a:r>
          </a:p>
        </p:txBody>
      </p:sp>
      <p:graphicFrame>
        <p:nvGraphicFramePr>
          <p:cNvPr id="4" name="Tijdelijke aanduiding voor inhoud 3">
            <a:extLst>
              <a:ext uri="{FF2B5EF4-FFF2-40B4-BE49-F238E27FC236}">
                <a16:creationId xmlns:a16="http://schemas.microsoft.com/office/drawing/2014/main" id="{5812ED70-ED30-0D57-6B83-3E111FCDCD7C}"/>
              </a:ext>
            </a:extLst>
          </p:cNvPr>
          <p:cNvGraphicFramePr>
            <a:graphicFrameLocks noGrp="1"/>
          </p:cNvGraphicFramePr>
          <p:nvPr>
            <p:ph idx="1"/>
          </p:nvPr>
        </p:nvGraphicFramePr>
        <p:xfrm>
          <a:off x="1300448" y="2042156"/>
          <a:ext cx="5855206" cy="2168961"/>
        </p:xfrm>
        <a:graphic>
          <a:graphicData uri="http://schemas.openxmlformats.org/drawingml/2006/table">
            <a:tbl>
              <a:tblPr firstRow="1">
                <a:tableStyleId>{5C22544A-7EE6-4342-B048-85BDC9FD1C3A}</a:tableStyleId>
              </a:tblPr>
              <a:tblGrid>
                <a:gridCol w="1278722">
                  <a:extLst>
                    <a:ext uri="{9D8B030D-6E8A-4147-A177-3AD203B41FA5}">
                      <a16:colId xmlns:a16="http://schemas.microsoft.com/office/drawing/2014/main" val="150033809"/>
                    </a:ext>
                  </a:extLst>
                </a:gridCol>
                <a:gridCol w="1184501">
                  <a:extLst>
                    <a:ext uri="{9D8B030D-6E8A-4147-A177-3AD203B41FA5}">
                      <a16:colId xmlns:a16="http://schemas.microsoft.com/office/drawing/2014/main" val="2680220556"/>
                    </a:ext>
                  </a:extLst>
                </a:gridCol>
                <a:gridCol w="1184501">
                  <a:extLst>
                    <a:ext uri="{9D8B030D-6E8A-4147-A177-3AD203B41FA5}">
                      <a16:colId xmlns:a16="http://schemas.microsoft.com/office/drawing/2014/main" val="3951450966"/>
                    </a:ext>
                  </a:extLst>
                </a:gridCol>
                <a:gridCol w="983373">
                  <a:extLst>
                    <a:ext uri="{9D8B030D-6E8A-4147-A177-3AD203B41FA5}">
                      <a16:colId xmlns:a16="http://schemas.microsoft.com/office/drawing/2014/main" val="1119150803"/>
                    </a:ext>
                  </a:extLst>
                </a:gridCol>
                <a:gridCol w="1224109">
                  <a:extLst>
                    <a:ext uri="{9D8B030D-6E8A-4147-A177-3AD203B41FA5}">
                      <a16:colId xmlns:a16="http://schemas.microsoft.com/office/drawing/2014/main" val="966283984"/>
                    </a:ext>
                  </a:extLst>
                </a:gridCol>
              </a:tblGrid>
              <a:tr h="289421">
                <a:tc>
                  <a:txBody>
                    <a:bodyPr/>
                    <a:lstStyle/>
                    <a:p>
                      <a:pPr algn="ctr" fontAlgn="b"/>
                      <a:r>
                        <a:rPr lang="nl-NL" sz="1400" u="none" strike="noStrike" dirty="0">
                          <a:effectLst/>
                        </a:rPr>
                        <a:t>Jaar</a:t>
                      </a:r>
                      <a:endParaRPr lang="nl-NL" sz="1400" b="0" i="0" u="none" strike="noStrike" dirty="0">
                        <a:solidFill>
                          <a:srgbClr val="000000"/>
                        </a:solidFill>
                        <a:effectLst/>
                        <a:latin typeface="Calibri" panose="020F0502020204030204" pitchFamily="34" charset="0"/>
                      </a:endParaRPr>
                    </a:p>
                  </a:txBody>
                  <a:tcPr marL="5715" marR="5715" marT="5715" marB="0" anchor="b"/>
                </a:tc>
                <a:tc gridSpan="2">
                  <a:txBody>
                    <a:bodyPr/>
                    <a:lstStyle/>
                    <a:p>
                      <a:pPr algn="ctr" fontAlgn="b"/>
                      <a:r>
                        <a:rPr lang="nl-NL" sz="1400" u="none" strike="noStrike" dirty="0">
                          <a:effectLst/>
                        </a:rPr>
                        <a:t>België</a:t>
                      </a:r>
                      <a:endParaRPr lang="nl-NL" sz="1400" b="0" i="0" u="none" strike="noStrike" dirty="0">
                        <a:solidFill>
                          <a:srgbClr val="000000"/>
                        </a:solidFill>
                        <a:effectLst/>
                        <a:latin typeface="Calibri" panose="020F0502020204030204" pitchFamily="34" charset="0"/>
                      </a:endParaRPr>
                    </a:p>
                  </a:txBody>
                  <a:tcPr marL="5715" marR="5715" marT="5715" marB="0" anchor="b"/>
                </a:tc>
                <a:tc hMerge="1">
                  <a:txBody>
                    <a:bodyPr/>
                    <a:lstStyle/>
                    <a:p>
                      <a:endParaRPr lang="nl-NL"/>
                    </a:p>
                  </a:txBody>
                  <a:tcPr/>
                </a:tc>
                <a:tc gridSpan="2">
                  <a:txBody>
                    <a:bodyPr/>
                    <a:lstStyle/>
                    <a:p>
                      <a:pPr algn="ctr" fontAlgn="b"/>
                      <a:r>
                        <a:rPr lang="nl-NL" sz="1400" u="none" strike="noStrike" dirty="0">
                          <a:effectLst/>
                        </a:rPr>
                        <a:t>Referentielanden</a:t>
                      </a:r>
                      <a:endParaRPr lang="nl-NL" sz="1400" b="0" i="0" u="none" strike="noStrike" dirty="0">
                        <a:solidFill>
                          <a:srgbClr val="000000"/>
                        </a:solidFill>
                        <a:effectLst/>
                        <a:latin typeface="Calibri" panose="020F0502020204030204" pitchFamily="34" charset="0"/>
                      </a:endParaRPr>
                    </a:p>
                  </a:txBody>
                  <a:tcPr marL="5715" marR="5715" marT="5715" marB="0" anchor="b"/>
                </a:tc>
                <a:tc hMerge="1">
                  <a:txBody>
                    <a:bodyPr/>
                    <a:lstStyle/>
                    <a:p>
                      <a:endParaRPr lang="nl-NL"/>
                    </a:p>
                  </a:txBody>
                  <a:tcPr/>
                </a:tc>
                <a:extLst>
                  <a:ext uri="{0D108BD9-81ED-4DB2-BD59-A6C34878D82A}">
                    <a16:rowId xmlns:a16="http://schemas.microsoft.com/office/drawing/2014/main" val="3694562656"/>
                  </a:ext>
                </a:extLst>
              </a:tr>
              <a:tr h="289421">
                <a:tc>
                  <a:txBody>
                    <a:bodyPr/>
                    <a:lstStyle/>
                    <a:p>
                      <a:pPr algn="l" fontAlgn="b"/>
                      <a:endParaRPr lang="nl-NL" sz="1400" b="0" i="0" u="none" strike="noStrike">
                        <a:solidFill>
                          <a:srgbClr val="000000"/>
                        </a:solidFill>
                        <a:effectLst/>
                        <a:latin typeface="Calibri" panose="020F0502020204030204" pitchFamily="34" charset="0"/>
                      </a:endParaRPr>
                    </a:p>
                  </a:txBody>
                  <a:tcPr marL="5715" marR="5715" marT="5715" marB="0" anchor="b"/>
                </a:tc>
                <a:tc>
                  <a:txBody>
                    <a:bodyPr/>
                    <a:lstStyle/>
                    <a:p>
                      <a:pPr algn="l" fontAlgn="b"/>
                      <a:r>
                        <a:rPr lang="nl-NL" sz="1400" u="none" strike="noStrike" dirty="0">
                          <a:effectLst/>
                        </a:rPr>
                        <a:t>Inflatie (NICP)</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nl-NL" sz="1400" u="none" strike="noStrike" dirty="0">
                          <a:effectLst/>
                        </a:rPr>
                        <a:t>Loonkosten</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nl-NL" sz="1400" u="none" strike="noStrike" dirty="0">
                          <a:effectLst/>
                        </a:rPr>
                        <a:t>Inflatie (HICP)</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l" fontAlgn="b"/>
                      <a:r>
                        <a:rPr lang="nl-NL" sz="1400" u="none" strike="noStrike">
                          <a:effectLst/>
                        </a:rPr>
                        <a:t>Loonkosten</a:t>
                      </a:r>
                      <a:endParaRPr lang="nl-NL" sz="1400" b="0" i="0" u="none" strike="noStrike">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440694523"/>
                  </a:ext>
                </a:extLst>
              </a:tr>
              <a:tr h="289421">
                <a:tc>
                  <a:txBody>
                    <a:bodyPr/>
                    <a:lstStyle/>
                    <a:p>
                      <a:pPr algn="r" fontAlgn="b"/>
                      <a:r>
                        <a:rPr lang="en-US" sz="1400" b="0" i="0" u="none" strike="noStrike" dirty="0">
                          <a:solidFill>
                            <a:srgbClr val="000000"/>
                          </a:solidFill>
                          <a:effectLst/>
                          <a:latin typeface="Calibri" panose="020F0502020204030204" pitchFamily="34" charset="0"/>
                        </a:rPr>
                        <a:t>2020 - 2022</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11,2%</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11,0%</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10,3%</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8,95%</a:t>
                      </a:r>
                      <a:endParaRPr lang="nl-NL" sz="14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29631325"/>
                  </a:ext>
                </a:extLst>
              </a:tr>
              <a:tr h="289421">
                <a:tc>
                  <a:txBody>
                    <a:bodyPr/>
                    <a:lstStyle/>
                    <a:p>
                      <a:pPr algn="r" fontAlgn="b"/>
                      <a:r>
                        <a:rPr lang="nl-NL" sz="1400" u="none" strike="noStrike" dirty="0">
                          <a:effectLst/>
                        </a:rPr>
                        <a:t>2023</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3,4%</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5,52%</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4,0%</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4,04%</a:t>
                      </a:r>
                      <a:endParaRPr lang="nl-NL" sz="14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1969438515"/>
                  </a:ext>
                </a:extLst>
              </a:tr>
              <a:tr h="289421">
                <a:tc>
                  <a:txBody>
                    <a:bodyPr/>
                    <a:lstStyle/>
                    <a:p>
                      <a:pPr algn="r" fontAlgn="b"/>
                      <a:r>
                        <a:rPr lang="nl-NL" sz="1400" u="none" strike="noStrike" dirty="0">
                          <a:effectLst/>
                        </a:rPr>
                        <a:t>2024</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1,6%</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2,31%</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2,3%</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nl-NL" sz="1400" u="none" strike="noStrike" dirty="0">
                          <a:effectLst/>
                        </a:rPr>
                        <a:t>3,72%</a:t>
                      </a:r>
                      <a:endParaRPr lang="nl-NL" sz="14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613313561"/>
                  </a:ext>
                </a:extLst>
              </a:tr>
              <a:tr h="289421">
                <a:tc>
                  <a:txBody>
                    <a:bodyPr/>
                    <a:lstStyle/>
                    <a:p>
                      <a:pPr algn="r" fontAlgn="b"/>
                      <a:r>
                        <a:rPr lang="en-US" sz="1400" b="0" i="0" u="none" strike="noStrike" dirty="0">
                          <a:solidFill>
                            <a:srgbClr val="000000"/>
                          </a:solidFill>
                          <a:effectLst/>
                          <a:latin typeface="Calibri" panose="020F0502020204030204" pitchFamily="34" charset="0"/>
                        </a:rPr>
                        <a:t>2023 - 2024</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5,1%</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8,0%</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6,5%</a:t>
                      </a:r>
                      <a:endParaRPr lang="nl-NL" sz="1400" b="0" i="0" u="none" strike="noStrike" dirty="0">
                        <a:solidFill>
                          <a:srgbClr val="000000"/>
                        </a:solidFill>
                        <a:effectLst/>
                        <a:latin typeface="Calibri" panose="020F0502020204030204" pitchFamily="34" charset="0"/>
                      </a:endParaRPr>
                    </a:p>
                  </a:txBody>
                  <a:tcPr marL="5715" marR="5715" marT="5715" marB="0" anchor="b"/>
                </a:tc>
                <a:tc>
                  <a:txBody>
                    <a:bodyPr/>
                    <a:lstStyle/>
                    <a:p>
                      <a:pPr algn="r" fontAlgn="b"/>
                      <a:r>
                        <a:rPr lang="en-US" sz="1400" b="0" i="0" u="none" strike="noStrike" dirty="0">
                          <a:solidFill>
                            <a:srgbClr val="000000"/>
                          </a:solidFill>
                          <a:effectLst/>
                          <a:latin typeface="Calibri" panose="020F0502020204030204" pitchFamily="34" charset="0"/>
                        </a:rPr>
                        <a:t>7,91%</a:t>
                      </a:r>
                      <a:endParaRPr lang="nl-NL" sz="14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270405153"/>
                  </a:ext>
                </a:extLst>
              </a:tr>
              <a:tr h="289421">
                <a:tc>
                  <a:txBody>
                    <a:bodyPr/>
                    <a:lstStyle/>
                    <a:p>
                      <a:pPr algn="r" fontAlgn="b"/>
                      <a:r>
                        <a:rPr lang="nl-NL" sz="1400" b="0" i="0" u="none" strike="noStrike" dirty="0">
                          <a:solidFill>
                            <a:srgbClr val="000000"/>
                          </a:solidFill>
                          <a:effectLst/>
                          <a:latin typeface="Calibri" panose="020F0502020204030204" pitchFamily="34" charset="0"/>
                        </a:rPr>
                        <a:t>2020 - 2024</a:t>
                      </a:r>
                    </a:p>
                  </a:txBody>
                  <a:tcPr marL="5715" marR="5715" marT="5715" marB="0" anchor="b"/>
                </a:tc>
                <a:tc>
                  <a:txBody>
                    <a:bodyPr/>
                    <a:lstStyle/>
                    <a:p>
                      <a:pPr algn="r" fontAlgn="b"/>
                      <a:r>
                        <a:rPr lang="nl-NL" sz="1400" b="0" i="0" u="none" strike="noStrike" dirty="0">
                          <a:solidFill>
                            <a:srgbClr val="000000"/>
                          </a:solidFill>
                          <a:effectLst/>
                          <a:latin typeface="Calibri" panose="020F0502020204030204" pitchFamily="34" charset="0"/>
                        </a:rPr>
                        <a:t>16,9%</a:t>
                      </a:r>
                    </a:p>
                  </a:txBody>
                  <a:tcPr marL="5715" marR="5715" marT="5715" marB="0" anchor="b"/>
                </a:tc>
                <a:tc>
                  <a:txBody>
                    <a:bodyPr/>
                    <a:lstStyle/>
                    <a:p>
                      <a:pPr algn="r" fontAlgn="b"/>
                      <a:r>
                        <a:rPr lang="nl-NL" sz="1400" b="0" i="0" u="none" strike="noStrike" dirty="0">
                          <a:solidFill>
                            <a:srgbClr val="000000"/>
                          </a:solidFill>
                          <a:effectLst/>
                          <a:latin typeface="Calibri" panose="020F0502020204030204" pitchFamily="34" charset="0"/>
                        </a:rPr>
                        <a:t>19,8%</a:t>
                      </a:r>
                    </a:p>
                  </a:txBody>
                  <a:tcPr marL="5715" marR="5715" marT="5715" marB="0" anchor="b"/>
                </a:tc>
                <a:tc>
                  <a:txBody>
                    <a:bodyPr/>
                    <a:lstStyle/>
                    <a:p>
                      <a:pPr algn="r" fontAlgn="b"/>
                      <a:r>
                        <a:rPr lang="nl-NL" sz="1400" b="0" i="0" u="none" strike="noStrike" dirty="0">
                          <a:solidFill>
                            <a:srgbClr val="000000"/>
                          </a:solidFill>
                          <a:effectLst/>
                          <a:latin typeface="Calibri" panose="020F0502020204030204" pitchFamily="34" charset="0"/>
                        </a:rPr>
                        <a:t>17,4%</a:t>
                      </a:r>
                    </a:p>
                  </a:txBody>
                  <a:tcPr marL="5715" marR="5715" marT="5715" marB="0" anchor="b"/>
                </a:tc>
                <a:tc>
                  <a:txBody>
                    <a:bodyPr/>
                    <a:lstStyle/>
                    <a:p>
                      <a:pPr algn="r" fontAlgn="b"/>
                      <a:r>
                        <a:rPr lang="nl-NL" sz="1400" b="0" i="0" u="none" strike="noStrike" dirty="0">
                          <a:solidFill>
                            <a:srgbClr val="000000"/>
                          </a:solidFill>
                          <a:effectLst/>
                          <a:latin typeface="Calibri" panose="020F0502020204030204" pitchFamily="34" charset="0"/>
                        </a:rPr>
                        <a:t>17,57%</a:t>
                      </a:r>
                    </a:p>
                  </a:txBody>
                  <a:tcPr marL="5715" marR="5715" marT="5715" marB="0" anchor="b"/>
                </a:tc>
                <a:extLst>
                  <a:ext uri="{0D108BD9-81ED-4DB2-BD59-A6C34878D82A}">
                    <a16:rowId xmlns:a16="http://schemas.microsoft.com/office/drawing/2014/main" val="4222460007"/>
                  </a:ext>
                </a:extLst>
              </a:tr>
            </a:tbl>
          </a:graphicData>
        </a:graphic>
      </p:graphicFrame>
      <p:sp>
        <p:nvSpPr>
          <p:cNvPr id="5" name="Tekstvak 4">
            <a:extLst>
              <a:ext uri="{FF2B5EF4-FFF2-40B4-BE49-F238E27FC236}">
                <a16:creationId xmlns:a16="http://schemas.microsoft.com/office/drawing/2014/main" id="{A5CFF6F0-95E7-473D-4A16-07692D56B02F}"/>
              </a:ext>
            </a:extLst>
          </p:cNvPr>
          <p:cNvSpPr txBox="1"/>
          <p:nvPr/>
        </p:nvSpPr>
        <p:spPr>
          <a:xfrm>
            <a:off x="628650" y="4467866"/>
            <a:ext cx="7886700" cy="507831"/>
          </a:xfrm>
          <a:prstGeom prst="rect">
            <a:avLst/>
          </a:prstGeom>
          <a:noFill/>
        </p:spPr>
        <p:txBody>
          <a:bodyPr wrap="square" rtlCol="0">
            <a:spAutoFit/>
          </a:bodyPr>
          <a:lstStyle/>
          <a:p>
            <a:r>
              <a:rPr lang="fr-FR" sz="1350" dirty="0"/>
              <a:t>Le taux d'inflation est l'IPCH pour les pays de référence et l'IPCN pour la Belgique.</a:t>
            </a:r>
            <a:r>
              <a:rPr lang="en-US" sz="1350" dirty="0"/>
              <a:t> </a:t>
            </a:r>
            <a:r>
              <a:rPr lang="fr-FR" sz="1350" dirty="0"/>
              <a:t>Pour la Belgique, l'augmentation des coûts salariaux en 2023 et 2024 est égale à l'indexation prévue</a:t>
            </a:r>
            <a:r>
              <a:rPr lang="en-US" sz="1350" dirty="0"/>
              <a:t>. </a:t>
            </a:r>
            <a:endParaRPr lang="nl-NL" sz="1350" dirty="0">
              <a:solidFill>
                <a:srgbClr val="FF0000"/>
              </a:solidFill>
            </a:endParaRPr>
          </a:p>
        </p:txBody>
      </p:sp>
      <p:sp>
        <p:nvSpPr>
          <p:cNvPr id="3" name="ZoneTexte 2">
            <a:extLst>
              <a:ext uri="{FF2B5EF4-FFF2-40B4-BE49-F238E27FC236}">
                <a16:creationId xmlns:a16="http://schemas.microsoft.com/office/drawing/2014/main" id="{45E2BB6B-2A55-2674-30BC-174EE9E1868E}"/>
              </a:ext>
            </a:extLst>
          </p:cNvPr>
          <p:cNvSpPr txBox="1"/>
          <p:nvPr/>
        </p:nvSpPr>
        <p:spPr>
          <a:xfrm>
            <a:off x="7469134" y="1674553"/>
            <a:ext cx="1583112" cy="923330"/>
          </a:xfrm>
          <a:prstGeom prst="rect">
            <a:avLst/>
          </a:prstGeom>
          <a:noFill/>
        </p:spPr>
        <p:txBody>
          <a:bodyPr wrap="square" rtlCol="0">
            <a:spAutoFit/>
          </a:bodyPr>
          <a:lstStyle/>
          <a:p>
            <a:r>
              <a:rPr lang="fr-BE" dirty="0">
                <a:sym typeface="Wingdings" panose="05000000000000000000" pitchFamily="2" charset="2"/>
              </a:rPr>
              <a:t>Handicap des coûts salariaux 2022 = 1,9%</a:t>
            </a:r>
            <a:endParaRPr lang="en-BE" dirty="0"/>
          </a:p>
        </p:txBody>
      </p:sp>
      <p:cxnSp>
        <p:nvCxnSpPr>
          <p:cNvPr id="8" name="Connecteur droit avec flèche 7">
            <a:extLst>
              <a:ext uri="{FF2B5EF4-FFF2-40B4-BE49-F238E27FC236}">
                <a16:creationId xmlns:a16="http://schemas.microsoft.com/office/drawing/2014/main" id="{EBB69F61-C27C-E7D4-443F-4FA01E4F91F5}"/>
              </a:ext>
            </a:extLst>
          </p:cNvPr>
          <p:cNvCxnSpPr/>
          <p:nvPr/>
        </p:nvCxnSpPr>
        <p:spPr>
          <a:xfrm flipV="1">
            <a:off x="7231310" y="2597883"/>
            <a:ext cx="461395" cy="3550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DABCBB8-95B6-2152-DA45-E655275C60D3}"/>
              </a:ext>
            </a:extLst>
          </p:cNvPr>
          <p:cNvSpPr/>
          <p:nvPr/>
        </p:nvSpPr>
        <p:spPr>
          <a:xfrm>
            <a:off x="7373923" y="1674554"/>
            <a:ext cx="1678323" cy="92333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itre 1">
            <a:extLst>
              <a:ext uri="{FF2B5EF4-FFF2-40B4-BE49-F238E27FC236}">
                <a16:creationId xmlns:a16="http://schemas.microsoft.com/office/drawing/2014/main" id="{4172D3B0-85FF-988A-A2EB-8F81FDCBFF16}"/>
              </a:ext>
            </a:extLst>
          </p:cNvPr>
          <p:cNvSpPr txBox="1">
            <a:spLocks/>
          </p:cNvSpPr>
          <p:nvPr/>
        </p:nvSpPr>
        <p:spPr>
          <a:xfrm>
            <a:off x="1564624" y="5375060"/>
            <a:ext cx="6014752"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Sources: SPF Économie, BNB, Bundesbank, BdF, DNB, calculs secrétariat</a:t>
            </a:r>
            <a:endParaRPr lang="fr-BE" sz="1400" dirty="0"/>
          </a:p>
        </p:txBody>
      </p:sp>
      <p:sp>
        <p:nvSpPr>
          <p:cNvPr id="6" name="Espace réservé du numéro de diapositive 5">
            <a:extLst>
              <a:ext uri="{FF2B5EF4-FFF2-40B4-BE49-F238E27FC236}">
                <a16:creationId xmlns:a16="http://schemas.microsoft.com/office/drawing/2014/main" id="{2FA3D6C8-82F0-FFD9-5C25-D192688A1C1D}"/>
              </a:ext>
            </a:extLst>
          </p:cNvPr>
          <p:cNvSpPr>
            <a:spLocks noGrp="1"/>
          </p:cNvSpPr>
          <p:nvPr>
            <p:ph type="sldNum" sz="quarter" idx="12"/>
          </p:nvPr>
        </p:nvSpPr>
        <p:spPr/>
        <p:txBody>
          <a:bodyPr/>
          <a:lstStyle/>
          <a:p>
            <a:fld id="{534D449F-4C49-4668-836B-17D08AB72CE5}" type="slidenum">
              <a:rPr lang="fr-BE" smtClean="0"/>
              <a:t>95</a:t>
            </a:fld>
            <a:endParaRPr lang="fr-BE"/>
          </a:p>
        </p:txBody>
      </p:sp>
    </p:spTree>
    <p:extLst>
      <p:ext uri="{BB962C8B-B14F-4D97-AF65-F5344CB8AC3E}">
        <p14:creationId xmlns:p14="http://schemas.microsoft.com/office/powerpoint/2010/main" val="37715822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F434083F-7E5D-4FC3-ACF4-7AA2E4412786}"/>
              </a:ext>
            </a:extLst>
          </p:cNvPr>
          <p:cNvGraphicFramePr>
            <a:graphicFrameLocks noGrp="1"/>
          </p:cNvGraphicFramePr>
          <p:nvPr>
            <p:ph idx="1"/>
            <p:extLst>
              <p:ext uri="{D42A27DB-BD31-4B8C-83A1-F6EECF244321}">
                <p14:modId xmlns:p14="http://schemas.microsoft.com/office/powerpoint/2010/main" val="2865175043"/>
              </p:ext>
            </p:extLst>
          </p:nvPr>
        </p:nvGraphicFramePr>
        <p:xfrm>
          <a:off x="628651" y="2226469"/>
          <a:ext cx="7886699" cy="1211580"/>
        </p:xfrm>
        <a:graphic>
          <a:graphicData uri="http://schemas.openxmlformats.org/drawingml/2006/table">
            <a:tbl>
              <a:tblPr firstRow="1" bandRow="1">
                <a:tableStyleId>{5C22544A-7EE6-4342-B048-85BDC9FD1C3A}</a:tableStyleId>
              </a:tblPr>
              <a:tblGrid>
                <a:gridCol w="1242260">
                  <a:extLst>
                    <a:ext uri="{9D8B030D-6E8A-4147-A177-3AD203B41FA5}">
                      <a16:colId xmlns:a16="http://schemas.microsoft.com/office/drawing/2014/main" val="2296832237"/>
                    </a:ext>
                  </a:extLst>
                </a:gridCol>
                <a:gridCol w="1891002">
                  <a:extLst>
                    <a:ext uri="{9D8B030D-6E8A-4147-A177-3AD203B41FA5}">
                      <a16:colId xmlns:a16="http://schemas.microsoft.com/office/drawing/2014/main" val="3064711129"/>
                    </a:ext>
                  </a:extLst>
                </a:gridCol>
                <a:gridCol w="1032029">
                  <a:extLst>
                    <a:ext uri="{9D8B030D-6E8A-4147-A177-3AD203B41FA5}">
                      <a16:colId xmlns:a16="http://schemas.microsoft.com/office/drawing/2014/main" val="179356791"/>
                    </a:ext>
                  </a:extLst>
                </a:gridCol>
                <a:gridCol w="1318334">
                  <a:extLst>
                    <a:ext uri="{9D8B030D-6E8A-4147-A177-3AD203B41FA5}">
                      <a16:colId xmlns:a16="http://schemas.microsoft.com/office/drawing/2014/main" val="746350437"/>
                    </a:ext>
                  </a:extLst>
                </a:gridCol>
                <a:gridCol w="1088618">
                  <a:extLst>
                    <a:ext uri="{9D8B030D-6E8A-4147-A177-3AD203B41FA5}">
                      <a16:colId xmlns:a16="http://schemas.microsoft.com/office/drawing/2014/main" val="1456539224"/>
                    </a:ext>
                  </a:extLst>
                </a:gridCol>
                <a:gridCol w="1314456">
                  <a:extLst>
                    <a:ext uri="{9D8B030D-6E8A-4147-A177-3AD203B41FA5}">
                      <a16:colId xmlns:a16="http://schemas.microsoft.com/office/drawing/2014/main" val="3074643254"/>
                    </a:ext>
                  </a:extLst>
                </a:gridCol>
              </a:tblGrid>
              <a:tr h="434340">
                <a:tc>
                  <a:txBody>
                    <a:bodyPr/>
                    <a:lstStyle/>
                    <a:p>
                      <a:pPr algn="ctr"/>
                      <a:r>
                        <a:rPr lang="nl-NL" sz="1200" b="1" dirty="0"/>
                        <a:t>Jaar</a:t>
                      </a:r>
                    </a:p>
                  </a:txBody>
                  <a:tcPr marL="68580" marR="68580" marT="34290" marB="34290"/>
                </a:tc>
                <a:tc>
                  <a:txBody>
                    <a:bodyPr/>
                    <a:lstStyle/>
                    <a:p>
                      <a:pPr algn="ctr"/>
                      <a:r>
                        <a:rPr lang="nl-NL" sz="1200" b="1" dirty="0"/>
                        <a:t>Reële conventionele lonen </a:t>
                      </a:r>
                      <a:r>
                        <a:rPr lang="nl-NL" sz="1200" b="1" dirty="0" err="1"/>
                        <a:t>corr</a:t>
                      </a:r>
                      <a:r>
                        <a:rPr lang="nl-NL" sz="1200" b="1" dirty="0"/>
                        <a:t> zorgpremies</a:t>
                      </a:r>
                    </a:p>
                  </a:txBody>
                  <a:tcPr marL="68580" marR="68580" marT="34290" marB="34290"/>
                </a:tc>
                <a:tc>
                  <a:txBody>
                    <a:bodyPr/>
                    <a:lstStyle/>
                    <a:p>
                      <a:pPr algn="ctr"/>
                      <a:r>
                        <a:rPr lang="nl-NL" sz="1200" b="1" dirty="0" err="1"/>
                        <a:t>Wage</a:t>
                      </a:r>
                      <a:r>
                        <a:rPr lang="nl-NL" sz="1200" b="1" dirty="0"/>
                        <a:t> drift</a:t>
                      </a:r>
                    </a:p>
                  </a:txBody>
                  <a:tcPr marL="68580" marR="68580" marT="34290" marB="34290"/>
                </a:tc>
                <a:tc>
                  <a:txBody>
                    <a:bodyPr/>
                    <a:lstStyle/>
                    <a:p>
                      <a:pPr algn="ctr"/>
                      <a:r>
                        <a:rPr lang="en-US" sz="1200" b="1" dirty="0" err="1"/>
                        <a:t>Effets</a:t>
                      </a:r>
                      <a:r>
                        <a:rPr lang="en-US" sz="1200" b="1" dirty="0"/>
                        <a:t> </a:t>
                      </a:r>
                      <a:r>
                        <a:rPr lang="en-US" sz="1200" b="1" dirty="0" err="1"/>
                        <a:t>cotisations</a:t>
                      </a:r>
                      <a:endParaRPr lang="nl-NL" sz="1200" b="1" dirty="0"/>
                    </a:p>
                  </a:txBody>
                  <a:tcPr marL="68580" marR="68580" marT="34290" marB="34290"/>
                </a:tc>
                <a:tc>
                  <a:txBody>
                    <a:bodyPr/>
                    <a:lstStyle/>
                    <a:p>
                      <a:pPr algn="ctr"/>
                      <a:r>
                        <a:rPr lang="nl-NL" sz="1200" b="1" dirty="0" err="1"/>
                        <a:t>Indexation</a:t>
                      </a:r>
                      <a:endParaRPr lang="nl-NL" sz="1200" b="1" dirty="0"/>
                    </a:p>
                  </a:txBody>
                  <a:tcPr marL="68580" marR="68580" marT="34290" marB="34290"/>
                </a:tc>
                <a:tc>
                  <a:txBody>
                    <a:bodyPr/>
                    <a:lstStyle/>
                    <a:p>
                      <a:pPr algn="ctr"/>
                      <a:r>
                        <a:rPr lang="nl-NL" sz="1200" b="1" dirty="0"/>
                        <a:t>Totaal</a:t>
                      </a:r>
                    </a:p>
                  </a:txBody>
                  <a:tcPr marL="68580" marR="68580" marT="34290" marB="34290"/>
                </a:tc>
                <a:extLst>
                  <a:ext uri="{0D108BD9-81ED-4DB2-BD59-A6C34878D82A}">
                    <a16:rowId xmlns:a16="http://schemas.microsoft.com/office/drawing/2014/main" val="1477564353"/>
                  </a:ext>
                </a:extLst>
              </a:tr>
              <a:tr h="278130">
                <a:tc>
                  <a:txBody>
                    <a:bodyPr/>
                    <a:lstStyle/>
                    <a:p>
                      <a:pPr algn="ctr"/>
                      <a:r>
                        <a:rPr lang="nl-NL" sz="1400" b="0" dirty="0"/>
                        <a:t>2020 - 2022</a:t>
                      </a:r>
                    </a:p>
                  </a:txBody>
                  <a:tcPr marL="68580" marR="68580" marT="34290" marB="34290"/>
                </a:tc>
                <a:tc>
                  <a:txBody>
                    <a:bodyPr/>
                    <a:lstStyle/>
                    <a:p>
                      <a:pPr algn="ctr"/>
                      <a:r>
                        <a:rPr lang="nl-NL" sz="1400" b="0" dirty="0">
                          <a:solidFill>
                            <a:schemeClr val="tx1"/>
                          </a:solidFill>
                        </a:rPr>
                        <a:t>1,08%</a:t>
                      </a:r>
                    </a:p>
                  </a:txBody>
                  <a:tcPr marL="68580" marR="68580" marT="34290" marB="34290"/>
                </a:tc>
                <a:tc>
                  <a:txBody>
                    <a:bodyPr/>
                    <a:lstStyle/>
                    <a:p>
                      <a:pPr algn="ctr"/>
                      <a:r>
                        <a:rPr lang="en-US" sz="1400" b="0" dirty="0"/>
                        <a:t>2,07%</a:t>
                      </a:r>
                      <a:endParaRPr lang="nl-NL" sz="1400" b="0" dirty="0"/>
                    </a:p>
                  </a:txBody>
                  <a:tcPr marL="68580" marR="68580" marT="34290" marB="34290"/>
                </a:tc>
                <a:tc>
                  <a:txBody>
                    <a:bodyPr/>
                    <a:lstStyle/>
                    <a:p>
                      <a:pPr algn="ctr"/>
                      <a:r>
                        <a:rPr lang="en-US" sz="1400" b="0" dirty="0"/>
                        <a:t>0,00%</a:t>
                      </a:r>
                      <a:endParaRPr lang="nl-NL" sz="1400" b="0" dirty="0"/>
                    </a:p>
                  </a:txBody>
                  <a:tcPr marL="68580" marR="68580" marT="34290" marB="34290"/>
                </a:tc>
                <a:tc>
                  <a:txBody>
                    <a:bodyPr/>
                    <a:lstStyle/>
                    <a:p>
                      <a:pPr algn="ctr"/>
                      <a:r>
                        <a:rPr lang="en-US" sz="1400" b="0" dirty="0"/>
                        <a:t>7,66%</a:t>
                      </a:r>
                      <a:endParaRPr lang="nl-NL" sz="1400" b="0" dirty="0"/>
                    </a:p>
                  </a:txBody>
                  <a:tcPr marL="68580" marR="68580" marT="34290" marB="34290"/>
                </a:tc>
                <a:tc>
                  <a:txBody>
                    <a:bodyPr/>
                    <a:lstStyle/>
                    <a:p>
                      <a:pPr algn="ctr"/>
                      <a:r>
                        <a:rPr lang="en-US" sz="1400" b="0" dirty="0"/>
                        <a:t>10,99%</a:t>
                      </a:r>
                      <a:endParaRPr lang="nl-NL" sz="1400" b="0" dirty="0"/>
                    </a:p>
                  </a:txBody>
                  <a:tcPr marL="68580" marR="68580" marT="34290" marB="34290"/>
                </a:tc>
                <a:extLst>
                  <a:ext uri="{0D108BD9-81ED-4DB2-BD59-A6C34878D82A}">
                    <a16:rowId xmlns:a16="http://schemas.microsoft.com/office/drawing/2014/main" val="1118241647"/>
                  </a:ext>
                </a:extLst>
              </a:tr>
              <a:tr h="480060">
                <a:tc>
                  <a:txBody>
                    <a:bodyPr/>
                    <a:lstStyle/>
                    <a:p>
                      <a:pPr algn="ctr"/>
                      <a:r>
                        <a:rPr lang="en-US" sz="1400" b="0" dirty="0"/>
                        <a:t>2020 – 2022 RT 2021</a:t>
                      </a:r>
                      <a:endParaRPr lang="nl-NL" sz="1400" b="0" dirty="0"/>
                    </a:p>
                  </a:txBody>
                  <a:tcPr marL="68580" marR="68580" marT="34290" marB="34290"/>
                </a:tc>
                <a:tc>
                  <a:txBody>
                    <a:bodyPr/>
                    <a:lstStyle/>
                    <a:p>
                      <a:pPr algn="ctr"/>
                      <a:r>
                        <a:rPr lang="en-US" sz="1400" b="0" dirty="0">
                          <a:solidFill>
                            <a:schemeClr val="tx1"/>
                          </a:solidFill>
                        </a:rPr>
                        <a:t>1,09%</a:t>
                      </a:r>
                      <a:endParaRPr lang="nl-NL" sz="1400" b="0" dirty="0">
                        <a:solidFill>
                          <a:schemeClr val="tx1"/>
                        </a:solidFill>
                      </a:endParaRPr>
                    </a:p>
                  </a:txBody>
                  <a:tcPr marL="68580" marR="68580" marT="34290" marB="34290"/>
                </a:tc>
                <a:tc>
                  <a:txBody>
                    <a:bodyPr/>
                    <a:lstStyle/>
                    <a:p>
                      <a:pPr algn="ctr"/>
                      <a:r>
                        <a:rPr lang="en-US" sz="1400" b="0" dirty="0"/>
                        <a:t>1,14%</a:t>
                      </a:r>
                      <a:endParaRPr lang="nl-NL" sz="1400" b="0" dirty="0"/>
                    </a:p>
                  </a:txBody>
                  <a:tcPr marL="68580" marR="68580" marT="34290" marB="34290"/>
                </a:tc>
                <a:tc>
                  <a:txBody>
                    <a:bodyPr/>
                    <a:lstStyle/>
                    <a:p>
                      <a:pPr algn="ctr"/>
                      <a:r>
                        <a:rPr lang="en-US" sz="1400" b="0" dirty="0"/>
                        <a:t>0,01%</a:t>
                      </a:r>
                      <a:endParaRPr lang="nl-NL" sz="1400" b="0" dirty="0"/>
                    </a:p>
                  </a:txBody>
                  <a:tcPr marL="68580" marR="68580" marT="34290" marB="34290"/>
                </a:tc>
                <a:tc>
                  <a:txBody>
                    <a:bodyPr/>
                    <a:lstStyle/>
                    <a:p>
                      <a:pPr algn="ctr"/>
                      <a:r>
                        <a:rPr lang="en-US" sz="1400" b="0" dirty="0"/>
                        <a:t>6,46%</a:t>
                      </a:r>
                      <a:endParaRPr lang="nl-NL" sz="1400" b="0" dirty="0"/>
                    </a:p>
                  </a:txBody>
                  <a:tcPr marL="68580" marR="68580" marT="34290" marB="34290"/>
                </a:tc>
                <a:tc>
                  <a:txBody>
                    <a:bodyPr/>
                    <a:lstStyle/>
                    <a:p>
                      <a:pPr algn="ctr"/>
                      <a:r>
                        <a:rPr lang="en-US" sz="1400" b="0" dirty="0"/>
                        <a:t>8,85%</a:t>
                      </a:r>
                      <a:endParaRPr lang="nl-NL" sz="1400" b="0" dirty="0"/>
                    </a:p>
                  </a:txBody>
                  <a:tcPr marL="68580" marR="68580" marT="34290" marB="34290"/>
                </a:tc>
                <a:extLst>
                  <a:ext uri="{0D108BD9-81ED-4DB2-BD59-A6C34878D82A}">
                    <a16:rowId xmlns:a16="http://schemas.microsoft.com/office/drawing/2014/main" val="1089665182"/>
                  </a:ext>
                </a:extLst>
              </a:tr>
            </a:tbl>
          </a:graphicData>
        </a:graphic>
      </p:graphicFrame>
      <p:sp>
        <p:nvSpPr>
          <p:cNvPr id="6" name="Titel 1">
            <a:extLst>
              <a:ext uri="{FF2B5EF4-FFF2-40B4-BE49-F238E27FC236}">
                <a16:creationId xmlns:a16="http://schemas.microsoft.com/office/drawing/2014/main" id="{8AED4220-5C62-426F-4965-44B84FE78FFB}"/>
              </a:ext>
            </a:extLst>
          </p:cNvPr>
          <p:cNvSpPr>
            <a:spLocks noGrp="1"/>
          </p:cNvSpPr>
          <p:nvPr>
            <p:ph type="title"/>
          </p:nvPr>
        </p:nvSpPr>
        <p:spPr>
          <a:xfrm>
            <a:off x="628650" y="365126"/>
            <a:ext cx="7886700" cy="1325563"/>
          </a:xfrm>
        </p:spPr>
        <p:txBody>
          <a:bodyPr/>
          <a:lstStyle/>
          <a:p>
            <a:pPr lvl="1" algn="ctr" rtl="0" fontAlgn="ctr">
              <a:lnSpc>
                <a:spcPct val="90000"/>
              </a:lnSpc>
              <a:spcBef>
                <a:spcPct val="0"/>
              </a:spcBef>
              <a:spcAft>
                <a:spcPts val="800"/>
              </a:spcAft>
              <a:tabLst>
                <a:tab pos="457200" algn="l"/>
              </a:tabLst>
            </a:pPr>
            <a:r>
              <a:rPr lang="fr-BE" sz="2800" b="1" kern="1200" dirty="0">
                <a:solidFill>
                  <a:schemeClr val="tx1"/>
                </a:solidFill>
                <a:latin typeface="Roboto" panose="02000000000000000000" pitchFamily="2" charset="0"/>
                <a:ea typeface="Roboto" panose="02000000000000000000" pitchFamily="2" charset="0"/>
                <a:cs typeface="+mj-cs"/>
              </a:rPr>
              <a:t>Accélération de la hausse des salaires plus rapide en Belgique que dans les autres pays </a:t>
            </a:r>
          </a:p>
        </p:txBody>
      </p:sp>
      <p:sp>
        <p:nvSpPr>
          <p:cNvPr id="2" name="Espace réservé du numéro de diapositive 1">
            <a:extLst>
              <a:ext uri="{FF2B5EF4-FFF2-40B4-BE49-F238E27FC236}">
                <a16:creationId xmlns:a16="http://schemas.microsoft.com/office/drawing/2014/main" id="{6FD39CC0-CA5B-B720-88CE-26AFB31A9FCA}"/>
              </a:ext>
            </a:extLst>
          </p:cNvPr>
          <p:cNvSpPr>
            <a:spLocks noGrp="1"/>
          </p:cNvSpPr>
          <p:nvPr>
            <p:ph type="sldNum" sz="quarter" idx="12"/>
          </p:nvPr>
        </p:nvSpPr>
        <p:spPr/>
        <p:txBody>
          <a:bodyPr/>
          <a:lstStyle/>
          <a:p>
            <a:fld id="{534D449F-4C49-4668-836B-17D08AB72CE5}" type="slidenum">
              <a:rPr lang="fr-BE" smtClean="0"/>
              <a:t>96</a:t>
            </a:fld>
            <a:endParaRPr lang="fr-BE"/>
          </a:p>
        </p:txBody>
      </p:sp>
      <p:sp>
        <p:nvSpPr>
          <p:cNvPr id="3" name="Titre 1">
            <a:extLst>
              <a:ext uri="{FF2B5EF4-FFF2-40B4-BE49-F238E27FC236}">
                <a16:creationId xmlns:a16="http://schemas.microsoft.com/office/drawing/2014/main" id="{1631FA45-FFEA-754F-4FB1-1E364C0668DF}"/>
              </a:ext>
            </a:extLst>
          </p:cNvPr>
          <p:cNvSpPr txBox="1">
            <a:spLocks/>
          </p:cNvSpPr>
          <p:nvPr/>
        </p:nvSpPr>
        <p:spPr>
          <a:xfrm>
            <a:off x="3131229" y="3606116"/>
            <a:ext cx="2881541" cy="367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r>
              <a:rPr lang="fr-FR" sz="1400" dirty="0"/>
              <a:t>Sources: BNB, calculs secrétariat</a:t>
            </a:r>
            <a:endParaRPr lang="fr-BE" sz="1400" dirty="0"/>
          </a:p>
        </p:txBody>
      </p:sp>
    </p:spTree>
    <p:extLst>
      <p:ext uri="{BB962C8B-B14F-4D97-AF65-F5344CB8AC3E}">
        <p14:creationId xmlns:p14="http://schemas.microsoft.com/office/powerpoint/2010/main" val="40847440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AED4220-5C62-426F-4965-44B84FE78FFB}"/>
              </a:ext>
            </a:extLst>
          </p:cNvPr>
          <p:cNvSpPr>
            <a:spLocks noGrp="1"/>
          </p:cNvSpPr>
          <p:nvPr>
            <p:ph type="title"/>
          </p:nvPr>
        </p:nvSpPr>
        <p:spPr>
          <a:xfrm>
            <a:off x="628650" y="343950"/>
            <a:ext cx="7886700" cy="919279"/>
          </a:xfrm>
        </p:spPr>
        <p:txBody>
          <a:bodyPr>
            <a:normAutofit/>
          </a:bodyPr>
          <a:lstStyle/>
          <a:p>
            <a:pPr lvl="1" algn="ctr" rtl="0" fontAlgn="ctr">
              <a:lnSpc>
                <a:spcPct val="90000"/>
              </a:lnSpc>
              <a:spcBef>
                <a:spcPct val="0"/>
              </a:spcBef>
              <a:spcAft>
                <a:spcPts val="800"/>
              </a:spcAft>
              <a:tabLst>
                <a:tab pos="457200" algn="l"/>
              </a:tabLst>
            </a:pPr>
            <a:r>
              <a:rPr lang="fr-BE" sz="2800" b="1" kern="1200" dirty="0">
                <a:solidFill>
                  <a:schemeClr val="tx1"/>
                </a:solidFill>
                <a:latin typeface="Roboto" panose="02000000000000000000" pitchFamily="2" charset="0"/>
                <a:ea typeface="Roboto" panose="02000000000000000000" pitchFamily="2" charset="0"/>
                <a:cs typeface="+mj-cs"/>
              </a:rPr>
              <a:t>Accélération de la hausse des salaires plus rapide en Belgique que dans les autres pays</a:t>
            </a:r>
            <a:endParaRPr lang="fr-BE" sz="2800" b="1" kern="1200" dirty="0">
              <a:solidFill>
                <a:srgbClr val="FF0000"/>
              </a:solidFill>
              <a:latin typeface="Roboto" panose="02000000000000000000" pitchFamily="2" charset="0"/>
              <a:ea typeface="Roboto" panose="02000000000000000000" pitchFamily="2" charset="0"/>
              <a:cs typeface="+mj-cs"/>
            </a:endParaRPr>
          </a:p>
        </p:txBody>
      </p:sp>
      <p:sp>
        <p:nvSpPr>
          <p:cNvPr id="8" name="Titre 1">
            <a:extLst>
              <a:ext uri="{FF2B5EF4-FFF2-40B4-BE49-F238E27FC236}">
                <a16:creationId xmlns:a16="http://schemas.microsoft.com/office/drawing/2014/main" id="{8A7AF7A7-D034-27CD-120C-F4726231D5D2}"/>
              </a:ext>
            </a:extLst>
          </p:cNvPr>
          <p:cNvSpPr txBox="1">
            <a:spLocks/>
          </p:cNvSpPr>
          <p:nvPr/>
        </p:nvSpPr>
        <p:spPr>
          <a:xfrm>
            <a:off x="1043393" y="4407360"/>
            <a:ext cx="6870783" cy="2910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a:lstStyle>
          <a:p>
            <a:pPr algn="ctr"/>
            <a:r>
              <a:rPr lang="fr-BE" sz="1800" dirty="0"/>
              <a:t>Timing de publication des prévisions d’inflation :</a:t>
            </a:r>
          </a:p>
        </p:txBody>
      </p:sp>
      <p:sp>
        <p:nvSpPr>
          <p:cNvPr id="9" name="Rectangle 8">
            <a:extLst>
              <a:ext uri="{FF2B5EF4-FFF2-40B4-BE49-F238E27FC236}">
                <a16:creationId xmlns:a16="http://schemas.microsoft.com/office/drawing/2014/main" id="{AFBB1080-2D48-1243-38F0-7EBA26120952}"/>
              </a:ext>
            </a:extLst>
          </p:cNvPr>
          <p:cNvSpPr/>
          <p:nvPr/>
        </p:nvSpPr>
        <p:spPr>
          <a:xfrm>
            <a:off x="628649" y="4992130"/>
            <a:ext cx="7886700" cy="122452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Espace réservé du numéro de diapositive 9">
            <a:extLst>
              <a:ext uri="{FF2B5EF4-FFF2-40B4-BE49-F238E27FC236}">
                <a16:creationId xmlns:a16="http://schemas.microsoft.com/office/drawing/2014/main" id="{5EA86F88-598F-C8DC-0428-368700630E26}"/>
              </a:ext>
            </a:extLst>
          </p:cNvPr>
          <p:cNvSpPr>
            <a:spLocks noGrp="1"/>
          </p:cNvSpPr>
          <p:nvPr>
            <p:ph type="sldNum" sz="quarter" idx="12"/>
          </p:nvPr>
        </p:nvSpPr>
        <p:spPr/>
        <p:txBody>
          <a:bodyPr/>
          <a:lstStyle/>
          <a:p>
            <a:fld id="{534D449F-4C49-4668-836B-17D08AB72CE5}" type="slidenum">
              <a:rPr lang="fr-BE" smtClean="0"/>
              <a:t>97</a:t>
            </a:fld>
            <a:endParaRPr lang="fr-BE"/>
          </a:p>
        </p:txBody>
      </p:sp>
      <p:sp>
        <p:nvSpPr>
          <p:cNvPr id="16" name="TextBox 15">
            <a:extLst>
              <a:ext uri="{FF2B5EF4-FFF2-40B4-BE49-F238E27FC236}">
                <a16:creationId xmlns:a16="http://schemas.microsoft.com/office/drawing/2014/main" id="{8CDE169E-A22C-A780-D67A-A51C9729FEF4}"/>
              </a:ext>
            </a:extLst>
          </p:cNvPr>
          <p:cNvSpPr txBox="1"/>
          <p:nvPr/>
        </p:nvSpPr>
        <p:spPr>
          <a:xfrm>
            <a:off x="4223586" y="5445459"/>
            <a:ext cx="2770338" cy="830997"/>
          </a:xfrm>
          <a:prstGeom prst="rect">
            <a:avLst/>
          </a:prstGeom>
          <a:noFill/>
        </p:spPr>
        <p:txBody>
          <a:bodyPr wrap="square">
            <a:spAutoFit/>
          </a:bodyPr>
          <a:lstStyle/>
          <a:p>
            <a:pPr marL="285750" indent="-285750">
              <a:buFont typeface="Wingdings" panose="05000000000000000000" pitchFamily="2" charset="2"/>
              <a:buChar char="§"/>
            </a:pPr>
            <a:r>
              <a:rPr lang="fr-BE" sz="1600" dirty="0">
                <a:latin typeface="Roboto" panose="02000000000000000000" pitchFamily="2" charset="0"/>
                <a:ea typeface="Roboto" panose="02000000000000000000" pitchFamily="2" charset="0"/>
              </a:rPr>
              <a:t>Décembre : </a:t>
            </a:r>
          </a:p>
          <a:p>
            <a:pPr marL="742950" lvl="1" indent="-285750">
              <a:buFont typeface="Arial" panose="020B0604020202020204" pitchFamily="34" charset="0"/>
              <a:buChar char="•"/>
            </a:pPr>
            <a:r>
              <a:rPr lang="fr-BE" sz="1600" dirty="0">
                <a:latin typeface="Roboto" panose="02000000000000000000" pitchFamily="2" charset="0"/>
                <a:ea typeface="Roboto" panose="02000000000000000000" pitchFamily="2" charset="0"/>
              </a:rPr>
              <a:t>Banques centrales</a:t>
            </a:r>
          </a:p>
          <a:p>
            <a:pPr marL="742950" lvl="1" indent="-285750">
              <a:buFont typeface="Arial" panose="020B0604020202020204" pitchFamily="34" charset="0"/>
              <a:buChar char="•"/>
            </a:pPr>
            <a:r>
              <a:rPr lang="fr-BE" sz="1600" dirty="0">
                <a:latin typeface="Roboto" panose="02000000000000000000" pitchFamily="2" charset="0"/>
                <a:ea typeface="Roboto" panose="02000000000000000000" pitchFamily="2" charset="0"/>
              </a:rPr>
              <a:t>OCDE</a:t>
            </a:r>
          </a:p>
        </p:txBody>
      </p:sp>
      <p:sp>
        <p:nvSpPr>
          <p:cNvPr id="18" name="TextBox 17">
            <a:extLst>
              <a:ext uri="{FF2B5EF4-FFF2-40B4-BE49-F238E27FC236}">
                <a16:creationId xmlns:a16="http://schemas.microsoft.com/office/drawing/2014/main" id="{932704F7-DCC6-1C10-9F7E-B8EA22219050}"/>
              </a:ext>
            </a:extLst>
          </p:cNvPr>
          <p:cNvSpPr txBox="1"/>
          <p:nvPr/>
        </p:nvSpPr>
        <p:spPr>
          <a:xfrm>
            <a:off x="628649" y="4992130"/>
            <a:ext cx="5772151" cy="830997"/>
          </a:xfrm>
          <a:prstGeom prst="rect">
            <a:avLst/>
          </a:prstGeom>
          <a:noFill/>
        </p:spPr>
        <p:txBody>
          <a:bodyPr wrap="square">
            <a:spAutoFit/>
          </a:bodyPr>
          <a:lstStyle/>
          <a:p>
            <a:pPr marL="285750" indent="-285750">
              <a:buFont typeface="Wingdings" panose="05000000000000000000" pitchFamily="2" charset="2"/>
              <a:buChar char="§"/>
            </a:pPr>
            <a:r>
              <a:rPr lang="fr-BE" sz="1600" dirty="0">
                <a:latin typeface="Roboto" panose="02000000000000000000" pitchFamily="2" charset="0"/>
                <a:ea typeface="Roboto" panose="02000000000000000000" pitchFamily="2" charset="0"/>
              </a:rPr>
              <a:t>Septembre : Banques centrales (zone euro uniquement)</a:t>
            </a:r>
          </a:p>
          <a:p>
            <a:endParaRPr lang="fr-BE" sz="1600" dirty="0">
              <a:latin typeface="Roboto" panose="02000000000000000000" pitchFamily="2" charset="0"/>
              <a:ea typeface="Roboto" panose="02000000000000000000" pitchFamily="2" charset="0"/>
            </a:endParaRPr>
          </a:p>
          <a:p>
            <a:pPr marL="285750" indent="-285750">
              <a:buFont typeface="Wingdings" panose="05000000000000000000" pitchFamily="2" charset="2"/>
              <a:buChar char="§"/>
            </a:pPr>
            <a:r>
              <a:rPr lang="fr-BE" sz="1600" dirty="0">
                <a:latin typeface="Roboto" panose="02000000000000000000" pitchFamily="2" charset="0"/>
                <a:ea typeface="Roboto" panose="02000000000000000000" pitchFamily="2" charset="0"/>
              </a:rPr>
              <a:t>Octobre : CE</a:t>
            </a:r>
          </a:p>
        </p:txBody>
      </p:sp>
      <p:pic>
        <p:nvPicPr>
          <p:cNvPr id="3" name="Image 2">
            <a:extLst>
              <a:ext uri="{FF2B5EF4-FFF2-40B4-BE49-F238E27FC236}">
                <a16:creationId xmlns:a16="http://schemas.microsoft.com/office/drawing/2014/main" id="{9F7E4DB0-3CC1-2649-6F6E-2D6686FE2E62}"/>
              </a:ext>
            </a:extLst>
          </p:cNvPr>
          <p:cNvPicPr>
            <a:picLocks noChangeAspect="1"/>
          </p:cNvPicPr>
          <p:nvPr/>
        </p:nvPicPr>
        <p:blipFill>
          <a:blip r:embed="rId3"/>
          <a:stretch>
            <a:fillRect/>
          </a:stretch>
        </p:blipFill>
        <p:spPr>
          <a:xfrm>
            <a:off x="628649" y="1367817"/>
            <a:ext cx="7886700" cy="2889071"/>
          </a:xfrm>
          <a:prstGeom prst="rect">
            <a:avLst/>
          </a:prstGeom>
        </p:spPr>
      </p:pic>
    </p:spTree>
    <p:extLst>
      <p:ext uri="{BB962C8B-B14F-4D97-AF65-F5344CB8AC3E}">
        <p14:creationId xmlns:p14="http://schemas.microsoft.com/office/powerpoint/2010/main" val="38466719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8AED4220-5C62-426F-4965-44B84FE78FFB}"/>
              </a:ext>
            </a:extLst>
          </p:cNvPr>
          <p:cNvSpPr>
            <a:spLocks noGrp="1"/>
          </p:cNvSpPr>
          <p:nvPr>
            <p:ph type="title"/>
          </p:nvPr>
        </p:nvSpPr>
        <p:spPr>
          <a:xfrm>
            <a:off x="628650" y="365126"/>
            <a:ext cx="7886700" cy="1325563"/>
          </a:xfrm>
        </p:spPr>
        <p:txBody>
          <a:bodyPr/>
          <a:lstStyle/>
          <a:p>
            <a:pPr lvl="1" algn="ctr" rtl="0" fontAlgn="ctr">
              <a:lnSpc>
                <a:spcPct val="90000"/>
              </a:lnSpc>
              <a:spcBef>
                <a:spcPct val="0"/>
              </a:spcBef>
              <a:spcAft>
                <a:spcPts val="800"/>
              </a:spcAft>
              <a:tabLst>
                <a:tab pos="457200" algn="l"/>
              </a:tabLst>
            </a:pPr>
            <a:r>
              <a:rPr lang="fr-BE" sz="2800" b="1" kern="1200" dirty="0">
                <a:solidFill>
                  <a:schemeClr val="tx1"/>
                </a:solidFill>
                <a:latin typeface="Roboto" panose="02000000000000000000" pitchFamily="2" charset="0"/>
                <a:ea typeface="Roboto" panose="02000000000000000000" pitchFamily="2" charset="0"/>
                <a:cs typeface="+mj-cs"/>
              </a:rPr>
              <a:t>Accélération de la hausse des salaires plus rapide en Belgique que dans les autres pays </a:t>
            </a:r>
          </a:p>
        </p:txBody>
      </p:sp>
      <p:pic>
        <p:nvPicPr>
          <p:cNvPr id="5" name="Image 4">
            <a:extLst>
              <a:ext uri="{FF2B5EF4-FFF2-40B4-BE49-F238E27FC236}">
                <a16:creationId xmlns:a16="http://schemas.microsoft.com/office/drawing/2014/main" id="{5CFD7192-D3EB-791C-79D9-6FB7DA912A4F}"/>
              </a:ext>
            </a:extLst>
          </p:cNvPr>
          <p:cNvPicPr>
            <a:picLocks noChangeAspect="1"/>
          </p:cNvPicPr>
          <p:nvPr/>
        </p:nvPicPr>
        <p:blipFill>
          <a:blip r:embed="rId3"/>
          <a:stretch>
            <a:fillRect/>
          </a:stretch>
        </p:blipFill>
        <p:spPr>
          <a:xfrm>
            <a:off x="1726692" y="1783472"/>
            <a:ext cx="5690616" cy="4230624"/>
          </a:xfrm>
          <a:prstGeom prst="rect">
            <a:avLst/>
          </a:prstGeom>
        </p:spPr>
      </p:pic>
      <p:sp>
        <p:nvSpPr>
          <p:cNvPr id="2" name="Espace réservé du numéro de diapositive 1">
            <a:extLst>
              <a:ext uri="{FF2B5EF4-FFF2-40B4-BE49-F238E27FC236}">
                <a16:creationId xmlns:a16="http://schemas.microsoft.com/office/drawing/2014/main" id="{06341C95-1438-B0BC-F6CC-B11357E14EA4}"/>
              </a:ext>
            </a:extLst>
          </p:cNvPr>
          <p:cNvSpPr>
            <a:spLocks noGrp="1"/>
          </p:cNvSpPr>
          <p:nvPr>
            <p:ph type="sldNum" sz="quarter" idx="12"/>
          </p:nvPr>
        </p:nvSpPr>
        <p:spPr/>
        <p:txBody>
          <a:bodyPr/>
          <a:lstStyle/>
          <a:p>
            <a:fld id="{534D449F-4C49-4668-836B-17D08AB72CE5}" type="slidenum">
              <a:rPr lang="fr-BE" smtClean="0"/>
              <a:t>98</a:t>
            </a:fld>
            <a:endParaRPr lang="fr-BE"/>
          </a:p>
        </p:txBody>
      </p:sp>
    </p:spTree>
    <p:extLst>
      <p:ext uri="{BB962C8B-B14F-4D97-AF65-F5344CB8AC3E}">
        <p14:creationId xmlns:p14="http://schemas.microsoft.com/office/powerpoint/2010/main" val="15253337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13FF9510-4BCC-004D-8477-ECB79C7348FC}"/>
              </a:ext>
            </a:extLst>
          </p:cNvPr>
          <p:cNvSpPr txBox="1"/>
          <p:nvPr/>
        </p:nvSpPr>
        <p:spPr>
          <a:xfrm>
            <a:off x="230418" y="1284191"/>
            <a:ext cx="8683164" cy="5073568"/>
          </a:xfrm>
          <a:prstGeom prst="rect">
            <a:avLst/>
          </a:prstGeom>
          <a:noFill/>
        </p:spPr>
        <p:txBody>
          <a:bodyPr wrap="square" rtlCol="0">
            <a:spAutoFit/>
          </a:bodyPr>
          <a:lstStyle/>
          <a:p>
            <a:pPr>
              <a:lnSpc>
                <a:spcPct val="107000"/>
              </a:lnSpc>
              <a:spcAft>
                <a:spcPts val="800"/>
              </a:spcAft>
            </a:pPr>
            <a:r>
              <a:rPr lang="fr-BE" dirty="0">
                <a:latin typeface="Roboto" panose="02000000000000000000" pitchFamily="2" charset="0"/>
                <a:ea typeface="Roboto" panose="02000000000000000000" pitchFamily="2" charset="0"/>
              </a:rPr>
              <a:t>Réduction du taux de marge à partir de 2022 </a:t>
            </a:r>
            <a:r>
              <a:rPr lang="fr-BE" dirty="0">
                <a:effectLst/>
                <a:latin typeface="Roboto" panose="02000000000000000000" pitchFamily="2" charset="0"/>
                <a:ea typeface="Roboto" panose="02000000000000000000" pitchFamily="2" charset="0"/>
                <a:cs typeface="Times New Roman" panose="02020603050405020304" pitchFamily="18" charset="0"/>
              </a:rPr>
              <a:t>car :</a:t>
            </a:r>
          </a:p>
          <a:p>
            <a:pPr>
              <a:lnSpc>
                <a:spcPct val="107000"/>
              </a:lnSpc>
              <a:spcAft>
                <a:spcPts val="800"/>
              </a:spcAft>
            </a:pP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Accélération de la hausse des salaires plus rapide en Belgique que dans les autres pays</a:t>
            </a:r>
          </a:p>
          <a:p>
            <a:pPr marL="285750" lvl="1" indent="-285750" fontAlgn="ctr">
              <a:lnSpc>
                <a:spcPct val="107000"/>
              </a:lnSpc>
              <a:spcAft>
                <a:spcPts val="800"/>
              </a:spcAft>
              <a:buBlip>
                <a:blip r:embed="rId3"/>
              </a:buBlip>
              <a:tabLst>
                <a:tab pos="457200" algn="l"/>
              </a:tabLst>
            </a:pPr>
            <a:r>
              <a:rPr lang="fr-BE" b="1" dirty="0">
                <a:solidFill>
                  <a:srgbClr val="C00000"/>
                </a:solidFill>
                <a:latin typeface="Roboto" panose="02000000000000000000" pitchFamily="2" charset="0"/>
                <a:ea typeface="Roboto" panose="02000000000000000000" pitchFamily="2" charset="0"/>
              </a:rPr>
              <a:t>Évolution des coûts de l’énergie plus rapide que des prix à la production</a:t>
            </a:r>
          </a:p>
          <a:p>
            <a:pPr marL="285750" lvl="1" indent="-285750" fontAlgn="ctr">
              <a:lnSpc>
                <a:spcPct val="107000"/>
              </a:lnSpc>
              <a:spcAft>
                <a:spcPts val="800"/>
              </a:spcAft>
              <a:buBlip>
                <a:blip r:embed="rId3"/>
              </a:buBlip>
              <a:tabLst>
                <a:tab pos="457200" algn="l"/>
              </a:tabLst>
            </a:pPr>
            <a:r>
              <a:rPr lang="fr-BE" dirty="0">
                <a:latin typeface="Roboto" panose="02000000000000000000" pitchFamily="2" charset="0"/>
                <a:ea typeface="Roboto" panose="02000000000000000000" pitchFamily="2" charset="0"/>
              </a:rPr>
              <a:t>Évolution des prix à la production impactée par la conjoncture</a:t>
            </a: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r>
              <a:rPr lang="fr-BE" dirty="0">
                <a:latin typeface="Roboto" panose="02000000000000000000" pitchFamily="2" charset="0"/>
                <a:ea typeface="Roboto" panose="02000000000000000000" pitchFamily="2" charset="0"/>
              </a:rPr>
              <a:t>Divergence entre secteurs et au sein des secteurs :</a:t>
            </a:r>
          </a:p>
          <a:p>
            <a:pPr marL="285750" lvl="1" indent="-285750" fontAlgn="ctr">
              <a:lnSpc>
                <a:spcPct val="107000"/>
              </a:lnSpc>
              <a:spcAft>
                <a:spcPts val="800"/>
              </a:spcAft>
              <a:buBlip>
                <a:blip r:embed="rId4"/>
              </a:buBlip>
              <a:tabLst>
                <a:tab pos="457200" algn="l"/>
              </a:tabLst>
            </a:pPr>
            <a:r>
              <a:rPr lang="fr-BE" dirty="0">
                <a:latin typeface="Roboto" panose="02000000000000000000" pitchFamily="2" charset="0"/>
                <a:ea typeface="Roboto" panose="02000000000000000000" pitchFamily="2" charset="0"/>
                <a:cs typeface="Times New Roman" panose="02020603050405020304" pitchFamily="18" charset="0"/>
              </a:rPr>
              <a:t>Orienté vers demande internationale vs intérieure</a:t>
            </a: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Commerce mondial vs européen</a:t>
            </a:r>
            <a:endParaRPr lang="fr-BE" dirty="0">
              <a:latin typeface="Roboto" panose="02000000000000000000" pitchFamily="2" charset="0"/>
              <a:ea typeface="Roboto" panose="02000000000000000000" pitchFamily="2" charset="0"/>
              <a:cs typeface="Times New Roman" panose="02020603050405020304" pitchFamily="18" charset="0"/>
            </a:endParaRPr>
          </a:p>
          <a:p>
            <a:pPr marL="285750" lvl="1" indent="-285750" fontAlgn="ctr">
              <a:lnSpc>
                <a:spcPct val="107000"/>
              </a:lnSpc>
              <a:spcAft>
                <a:spcPts val="800"/>
              </a:spcAft>
              <a:buBlip>
                <a:blip r:embed="rId4"/>
              </a:buBlip>
              <a:tabLst>
                <a:tab pos="457200" algn="l"/>
              </a:tabLst>
            </a:pPr>
            <a:r>
              <a:rPr lang="fr-BE" dirty="0">
                <a:effectLst/>
                <a:latin typeface="Roboto" panose="02000000000000000000" pitchFamily="2" charset="0"/>
                <a:ea typeface="Roboto" panose="02000000000000000000" pitchFamily="2" charset="0"/>
                <a:cs typeface="Times New Roman" panose="02020603050405020304" pitchFamily="18" charset="0"/>
              </a:rPr>
              <a:t>Intensif en travail vs intensif en énergie</a:t>
            </a:r>
            <a:endParaRPr lang="en-BE" dirty="0">
              <a:effectLst/>
              <a:latin typeface="Roboto" panose="02000000000000000000" pitchFamily="2" charset="0"/>
              <a:ea typeface="Roboto" panose="02000000000000000000" pitchFamily="2" charset="0"/>
              <a:cs typeface="Times New Roman" panose="02020603050405020304" pitchFamily="18" charset="0"/>
            </a:endParaRPr>
          </a:p>
          <a:p>
            <a:pPr marL="0" lvl="1" fontAlgn="ctr">
              <a:lnSpc>
                <a:spcPct val="107000"/>
              </a:lnSpc>
              <a:spcAft>
                <a:spcPts val="800"/>
              </a:spcAft>
              <a:tabLst>
                <a:tab pos="457200" algn="l"/>
              </a:tabLst>
            </a:pPr>
            <a:endParaRPr lang="en-BE" dirty="0">
              <a:latin typeface="Roboto" panose="02000000000000000000" pitchFamily="2" charset="0"/>
              <a:ea typeface="Roboto" panose="02000000000000000000" pitchFamily="2" charset="0"/>
            </a:endParaRPr>
          </a:p>
          <a:p>
            <a:pPr marL="0" lvl="1" fontAlgn="ctr">
              <a:lnSpc>
                <a:spcPct val="107000"/>
              </a:lnSpc>
              <a:spcAft>
                <a:spcPts val="800"/>
              </a:spcAft>
              <a:tabLst>
                <a:tab pos="457200" algn="l"/>
              </a:tabLst>
            </a:pPr>
            <a:endParaRPr lang="fr-BE" dirty="0">
              <a:latin typeface="Roboto" panose="02000000000000000000" pitchFamily="2" charset="0"/>
              <a:ea typeface="Roboto" panose="02000000000000000000" pitchFamily="2" charset="0"/>
            </a:endParaRPr>
          </a:p>
        </p:txBody>
      </p:sp>
      <p:sp>
        <p:nvSpPr>
          <p:cNvPr id="3" name="ZoneTexte 4">
            <a:extLst>
              <a:ext uri="{FF2B5EF4-FFF2-40B4-BE49-F238E27FC236}">
                <a16:creationId xmlns:a16="http://schemas.microsoft.com/office/drawing/2014/main" id="{EA0A8264-4BDA-446C-4945-21212B7A3947}"/>
              </a:ext>
            </a:extLst>
          </p:cNvPr>
          <p:cNvSpPr txBox="1"/>
          <p:nvPr/>
        </p:nvSpPr>
        <p:spPr>
          <a:xfrm>
            <a:off x="1181199" y="93303"/>
            <a:ext cx="6781602" cy="523220"/>
          </a:xfrm>
          <a:prstGeom prst="rect">
            <a:avLst/>
          </a:prstGeom>
          <a:noFill/>
        </p:spPr>
        <p:txBody>
          <a:bodyPr wrap="square">
            <a:spAutoFit/>
          </a:bodyPr>
          <a:lstStyle/>
          <a:p>
            <a:pPr algn="ctr" defTabSz="457200"/>
            <a:r>
              <a:rPr lang="fr-BE" sz="2800" b="1" dirty="0">
                <a:solidFill>
                  <a:prstClr val="black"/>
                </a:solidFill>
                <a:latin typeface="Roboto" panose="02000000000000000000" pitchFamily="2" charset="0"/>
                <a:ea typeface="Roboto" panose="02000000000000000000" pitchFamily="2" charset="0"/>
              </a:rPr>
              <a:t>Conséquences pour les entreprises</a:t>
            </a:r>
          </a:p>
        </p:txBody>
      </p:sp>
      <p:sp>
        <p:nvSpPr>
          <p:cNvPr id="4" name="Espace réservé du numéro de diapositive 3">
            <a:extLst>
              <a:ext uri="{FF2B5EF4-FFF2-40B4-BE49-F238E27FC236}">
                <a16:creationId xmlns:a16="http://schemas.microsoft.com/office/drawing/2014/main" id="{5C0159D1-B822-912C-72C6-907F4EEDCE68}"/>
              </a:ext>
            </a:extLst>
          </p:cNvPr>
          <p:cNvSpPr>
            <a:spLocks noGrp="1"/>
          </p:cNvSpPr>
          <p:nvPr>
            <p:ph type="sldNum" sz="quarter" idx="12"/>
          </p:nvPr>
        </p:nvSpPr>
        <p:spPr/>
        <p:txBody>
          <a:bodyPr/>
          <a:lstStyle/>
          <a:p>
            <a:fld id="{534D449F-4C49-4668-836B-17D08AB72CE5}" type="slidenum">
              <a:rPr lang="fr-BE" smtClean="0"/>
              <a:t>99</a:t>
            </a:fld>
            <a:endParaRPr lang="fr-BE"/>
          </a:p>
        </p:txBody>
      </p:sp>
    </p:spTree>
    <p:extLst>
      <p:ext uri="{BB962C8B-B14F-4D97-AF65-F5344CB8AC3E}">
        <p14:creationId xmlns:p14="http://schemas.microsoft.com/office/powerpoint/2010/main" val="1647470118"/>
      </p:ext>
    </p:extLst>
  </p:cSld>
  <p:clrMapOvr>
    <a:masterClrMapping/>
  </p:clrMapOvr>
</p:sld>
</file>

<file path=ppt/theme/theme1.xml><?xml version="1.0" encoding="utf-8"?>
<a:theme xmlns:a="http://schemas.openxmlformats.org/drawingml/2006/main" name="Theme CCE 2020 4x3">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CCE 2020 4x3" id="{4456D6AE-58D4-4896-ADA8-0C999DD3276C}" vid="{CEDE02B7-3A8B-4FF4-B2FE-853183FEC32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502460714E674D935F0C8B5209305F" ma:contentTypeVersion="13" ma:contentTypeDescription="Een nieuw document maken." ma:contentTypeScope="" ma:versionID="d52fad4ac7656ff4d015e21bb162c936">
  <xsd:schema xmlns:xsd="http://www.w3.org/2001/XMLSchema" xmlns:xs="http://www.w3.org/2001/XMLSchema" xmlns:p="http://schemas.microsoft.com/office/2006/metadata/properties" xmlns:ns3="2ff0f32a-42ac-4fe3-8302-8429316e42d7" xmlns:ns4="a982de4c-6901-4922-b9ea-7dd59afc04e0" targetNamespace="http://schemas.microsoft.com/office/2006/metadata/properties" ma:root="true" ma:fieldsID="88a09fae038a351b796cec788217e257" ns3:_="" ns4:_="">
    <xsd:import namespace="2ff0f32a-42ac-4fe3-8302-8429316e42d7"/>
    <xsd:import namespace="a982de4c-6901-4922-b9ea-7dd59afc04e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f0f32a-42ac-4fe3-8302-8429316e4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82de4c-6901-4922-b9ea-7dd59afc04e0"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039322-C649-4D02-84D2-45E450678D89}">
  <ds:schemaRefs>
    <ds:schemaRef ds:uri="http://purl.org/dc/terms/"/>
    <ds:schemaRef ds:uri="2ff0f32a-42ac-4fe3-8302-8429316e42d7"/>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a982de4c-6901-4922-b9ea-7dd59afc04e0"/>
    <ds:schemaRef ds:uri="http://www.w3.org/XML/1998/namespace"/>
    <ds:schemaRef ds:uri="http://purl.org/dc/dcmitype/"/>
  </ds:schemaRefs>
</ds:datastoreItem>
</file>

<file path=customXml/itemProps2.xml><?xml version="1.0" encoding="utf-8"?>
<ds:datastoreItem xmlns:ds="http://schemas.openxmlformats.org/officeDocument/2006/customXml" ds:itemID="{D1A12475-C563-461F-9970-E99252D7FE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f0f32a-42ac-4fe3-8302-8429316e42d7"/>
    <ds:schemaRef ds:uri="a982de4c-6901-4922-b9ea-7dd59afc0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34A11C-4B9D-4107-B964-B0F98B0A4B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15617</TotalTime>
  <Words>18135</Words>
  <Application>Microsoft Office PowerPoint</Application>
  <PresentationFormat>Affichage à l'écran (4:3)</PresentationFormat>
  <Paragraphs>1563</Paragraphs>
  <Slides>124</Slides>
  <Notes>124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124</vt:i4>
      </vt:variant>
    </vt:vector>
  </HeadingPairs>
  <TitlesOfParts>
    <vt:vector size="131" baseType="lpstr">
      <vt:lpstr>Arial</vt:lpstr>
      <vt:lpstr>Calibri</vt:lpstr>
      <vt:lpstr>Roboto</vt:lpstr>
      <vt:lpstr>Rockwell</vt:lpstr>
      <vt:lpstr>Times New Roman</vt:lpstr>
      <vt:lpstr>Wingdings</vt:lpstr>
      <vt:lpstr>Theme CCE 2020 4x3</vt:lpstr>
      <vt:lpstr>     Causes et conséquences économiques et sociales de l’inflation généralisée au niveau mondial</vt:lpstr>
      <vt:lpstr>Inflation généralisée au niveau mondial  </vt:lpstr>
      <vt:lpstr>Inflation généralisée au niveau mondial</vt:lpstr>
      <vt:lpstr>Inflation généralisée au niveau mondial</vt:lpstr>
      <vt:lpstr>Présentation PowerPoint</vt:lpstr>
      <vt:lpstr>Forte demande confrontée à des contraintes sur l’offre</vt:lpstr>
      <vt:lpstr>Forte demande confrontée à des contraintes sur l’offre</vt:lpstr>
      <vt:lpstr>Forte demande confrontée à des contraintes sur l’offre</vt:lpstr>
      <vt:lpstr>Présentation PowerPoint</vt:lpstr>
      <vt:lpstr>Hausse des prix à la production</vt:lpstr>
      <vt:lpstr>Hausse des prix des matières premières</vt:lpstr>
      <vt:lpstr>Hausse des prix des matières premières</vt:lpstr>
      <vt:lpstr>Présentation PowerPoint</vt:lpstr>
      <vt:lpstr>Transmission aux prix de l’énergie et à l’inflation sous-jacente</vt:lpstr>
      <vt:lpstr>Présentation PowerPoint</vt:lpstr>
      <vt:lpstr>Guerre en Ukraine </vt:lpstr>
      <vt:lpstr>Guerre en Ukraine </vt:lpstr>
      <vt:lpstr>Guerre en Ukraine</vt:lpstr>
      <vt:lpstr>Présentation PowerPoint</vt:lpstr>
      <vt:lpstr>Crise sur les marchés du gaz et de l’électricité  </vt:lpstr>
      <vt:lpstr>Crise sur les marchés du gaz et de l’électricité  </vt:lpstr>
      <vt:lpstr>Présentation PowerPoint</vt:lpstr>
      <vt:lpstr>Présentation PowerPoint</vt:lpstr>
      <vt:lpstr>Présentation PowerPoint</vt:lpstr>
      <vt:lpstr>Présentation PowerPoint</vt:lpstr>
      <vt:lpstr>La politique budgétaire vise à protéger les agents économiques des hausses de prix ou des conséquences de la hausse des prix</vt:lpstr>
      <vt:lpstr>Présentation PowerPoint</vt:lpstr>
      <vt:lpstr>Zone euro : nouvel instrument de politique monétaire pour réduire le risque de fragmentation</vt:lpstr>
      <vt:lpstr>Zone euro : nouvel instrument de politique monétaire pour réduire le risque de fragmentation</vt:lpstr>
      <vt:lpstr>Présentation PowerPoint</vt:lpstr>
      <vt:lpstr>La conjoncture se dégrade </vt:lpstr>
      <vt:lpstr>Présentation PowerPoint</vt:lpstr>
      <vt:lpstr>Prélèvement sur les économies importatrices de matières premières</vt:lpstr>
      <vt:lpstr>Présentation PowerPoint</vt:lpstr>
      <vt:lpstr>Présentation PowerPoint</vt:lpstr>
      <vt:lpstr>Quelles conséquences pour l’économie belge ? </vt:lpstr>
      <vt:lpstr>Présentation PowerPoint</vt:lpstr>
      <vt:lpstr>Sensibilité importante de l’économie belge à l’augmentation des prix de l’énergie</vt:lpstr>
      <vt:lpstr>Présentation PowerPoint</vt:lpstr>
      <vt:lpstr>Divergence d'évolution des prix de l’énergie par rapport aux autres pays</vt:lpstr>
      <vt:lpstr>Divergence d'évolution des prix de l’énergie par rapport aux autres pays</vt:lpstr>
      <vt:lpstr>Divergence d'évolution des prix de l’énergie par rapport aux autres pays</vt:lpstr>
      <vt:lpstr>Divergence d'évolution des prix de l’énergie par rapport aux autres pays</vt:lpstr>
      <vt:lpstr>Divergence d'évolution des prix de l’énergie par rapport aux autres pays</vt:lpstr>
      <vt:lpstr>Divergence d'évolution des prix de l’énergie par rapport aux autres pays</vt:lpstr>
      <vt:lpstr>Divergence d'évolution des prix de l’énergie par rapport aux autres pays</vt:lpstr>
      <vt:lpstr>Divergence d'évolution des prix de l’énergie par rapport aux autres pays</vt:lpstr>
      <vt:lpstr>Présentation PowerPoint</vt:lpstr>
      <vt:lpstr>Détérioration de la conjoncture</vt:lpstr>
      <vt:lpstr>Présentation PowerPoint</vt:lpstr>
      <vt:lpstr>Quelles conséquences pour les ménages ? </vt:lpstr>
      <vt:lpstr>Présentation PowerPoint</vt:lpstr>
      <vt:lpstr>L’augmentation des prix des matières premières agricoles et énergétiques impacte le revenu des ménages</vt:lpstr>
      <vt:lpstr>Présentation PowerPoint</vt:lpstr>
      <vt:lpstr>Au niveau macro-économique, les ménages belges sont compensés via l’indexation, mais parfois avec un certain décalage</vt:lpstr>
      <vt:lpstr>Au niveau macro-économique, les ménages belges sont compensés via l’indexation, mais parfois avec un certain décalage</vt:lpstr>
      <vt:lpstr>Présentation PowerPoint</vt:lpstr>
      <vt:lpstr>Qui se trouve dans les différentes catégories de revenu ?</vt:lpstr>
      <vt:lpstr>Présentation PowerPoint</vt:lpstr>
      <vt:lpstr>Poids plus important de la facture énergétique</vt:lpstr>
      <vt:lpstr>Poids plus important de la facture énergétique</vt:lpstr>
      <vt:lpstr>Présentation PowerPoint</vt:lpstr>
      <vt:lpstr>Habitent des logements moins efficaces énergétiquement</vt:lpstr>
      <vt:lpstr>Présentation PowerPoint</vt:lpstr>
      <vt:lpstr>Présentation PowerPoint</vt:lpstr>
      <vt:lpstr>Présentation PowerPoint</vt:lpstr>
      <vt:lpstr>Bénéficient moins souvent d’une intervention pour leurs déplacements domicile-travail</vt:lpstr>
      <vt:lpstr>Présentation PowerPoint</vt:lpstr>
      <vt:lpstr>Peuvent moins facilement adapter leur consommation alimentaire</vt:lpstr>
      <vt:lpstr>Présentation PowerPoint</vt:lpstr>
      <vt:lpstr>Actifs liquides (comptes bancaires, fonds de placement, obligations, actions et comptes gérés) médians détenus par les ménages par décile de revenu. (enquête 2020-2021) </vt:lpstr>
      <vt:lpstr>Présentation PowerPoint</vt:lpstr>
      <vt:lpstr>Diversité au sein des catégories de revenu   </vt:lpstr>
      <vt:lpstr>Quelles conséquences pour les entreprises ? </vt:lpstr>
      <vt:lpstr>Présentation PowerPoint</vt:lpstr>
      <vt:lpstr>Présentation PowerPoint</vt:lpstr>
      <vt:lpstr>Présentation PowerPoint</vt:lpstr>
      <vt:lpstr>Présentation PowerPoint</vt:lpstr>
      <vt:lpstr>Les conséquences négatives de la crise Covid ont été moins graves que prévu</vt:lpstr>
      <vt:lpstr>Les conséquences négatives de la crise Covid ont été moins graves que prévu</vt:lpstr>
      <vt:lpstr>Facteurs ayant limité les conséquences négatives de la crise Covid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Mais diversité au sein des branches</vt:lpstr>
      <vt:lpstr>Présentation PowerPoint</vt:lpstr>
      <vt:lpstr>Réduction du taux de marge en prévision à partir de 2022</vt:lpstr>
      <vt:lpstr>Réduction du taux de marge en prévision à partir de 2022</vt:lpstr>
      <vt:lpstr>Présentation PowerPoint</vt:lpstr>
      <vt:lpstr>Accélération de la hausse des salaires plus rapide en Belgique que dans les autres pays </vt:lpstr>
      <vt:lpstr>Accélération de la hausse des salaires plus rapide en Belgique que dans les autres pays </vt:lpstr>
      <vt:lpstr>Accélération de la hausse des salaires plus rapide en Belgique que dans les autres pays </vt:lpstr>
      <vt:lpstr>Accélération de la hausse des salaires plus rapide en Belgique que dans les autres pays</vt:lpstr>
      <vt:lpstr>Accélération de la hausse des salaires plus rapide en Belgique que dans les autres pays </vt:lpstr>
      <vt:lpstr>Présentation PowerPoint</vt:lpstr>
      <vt:lpstr>Augmentation plus rapide des prix de l’énergie que des prix à la production</vt:lpstr>
      <vt:lpstr>Présentation PowerPoint</vt:lpstr>
      <vt:lpstr>Évolution des prix à la production impactée par la conjoncture</vt:lpstr>
      <vt:lpstr>Présentation PowerPoint</vt:lpstr>
      <vt:lpstr>Quelles conséquences pour les finances publiques ? </vt:lpstr>
      <vt:lpstr>Quelles conséquences pour les finances publiques ?</vt:lpstr>
      <vt:lpstr>Diagnostic au niveau mondial</vt:lpstr>
      <vt:lpstr>Présentation PowerPoint</vt:lpstr>
      <vt:lpstr>Présentation PowerPoint</vt:lpstr>
      <vt:lpstr>Diagnostic au niveau belge</vt:lpstr>
      <vt:lpstr>Présentation PowerPoint</vt:lpstr>
      <vt:lpstr>Présentation PowerPoint</vt:lpstr>
      <vt:lpstr>Les enjeux de l’immédiat</vt:lpstr>
      <vt:lpstr>Présentation PowerPoint</vt:lpstr>
      <vt:lpstr>Présentation PowerPoint</vt:lpstr>
      <vt:lpstr>Les enjeux à moyen terme</vt:lpstr>
      <vt:lpstr>Présentation PowerPoint</vt:lpstr>
      <vt:lpstr>Présentation PowerPoint</vt:lpstr>
      <vt:lpstr>Les enjeux à long terme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Conséquences économiques et sociales de l’augmentation des prix de l’énergie et des matières premières</dc:title>
  <dc:creator>RUSINEK Michael</dc:creator>
  <cp:lastModifiedBy>Guillaume Sperlich</cp:lastModifiedBy>
  <cp:revision>217</cp:revision>
  <cp:lastPrinted>2022-09-05T07:27:29Z</cp:lastPrinted>
  <dcterms:created xsi:type="dcterms:W3CDTF">2022-04-14T13:33:29Z</dcterms:created>
  <dcterms:modified xsi:type="dcterms:W3CDTF">2022-10-28T14:22:22Z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0x010100E4502460714E674D935F0C8B5209305F</vt:lpwstr>
  </property>
</Properties>
</file>