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0" r:id="rId4"/>
    <p:sldId id="268" r:id="rId5"/>
    <p:sldId id="259" r:id="rId6"/>
    <p:sldId id="269" r:id="rId7"/>
    <p:sldId id="262" r:id="rId8"/>
    <p:sldId id="270" r:id="rId9"/>
    <p:sldId id="264" r:id="rId10"/>
    <p:sldId id="271" r:id="rId11"/>
    <p:sldId id="265" r:id="rId12"/>
    <p:sldId id="272" r:id="rId13"/>
    <p:sldId id="267" r:id="rId14"/>
    <p:sldId id="273" r:id="rId15"/>
    <p:sldId id="26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CD1D-CBA6-49E0-9E1E-077A779F4D6F}" type="datetimeFigureOut">
              <a:rPr lang="nl-BE" smtClean="0"/>
              <a:t>26/01/2024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91699-4065-4F4F-834C-80B68DD056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079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Omzet &amp; tariefniveau zegt niets over rentabiliteit, nood aan kostenstructuur</a:t>
            </a:r>
            <a:r>
              <a:rPr lang="nl-BE" baseline="0" dirty="0"/>
              <a:t> sector Antwerpen en Zeebrugge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2855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Periodieke cijfers en besprekingen</a:t>
            </a:r>
            <a:r>
              <a:rPr lang="nl-BE" baseline="0" dirty="0"/>
              <a:t> zorgen voor betere kennis en betrokkenheid OR-leden</a:t>
            </a:r>
          </a:p>
          <a:p>
            <a:r>
              <a:rPr lang="nl-BE" baseline="0" dirty="0"/>
              <a:t>Beleidsbeslissingen komen dan minder uit de lucht gevallen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60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Omzet &amp; tariefniveau zegt niets over rentabiliteit, nood aan kostenstructuur</a:t>
            </a:r>
            <a:r>
              <a:rPr lang="nl-BE" baseline="0" dirty="0"/>
              <a:t> sector Antwerpen en Zeebrugge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285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Link omscholing en ander gewenst profiel in vacatures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88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Link omscholing en ander gewenst profiel in vacatures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88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Vzw die instaat voor welzijnswerking en opvang daklozen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425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Notie officiële jaarrekening is jaarrekening die publiek zichtbaar is. Niet altijd de bedoeling om goede</a:t>
            </a:r>
            <a:r>
              <a:rPr lang="nl-BE" baseline="0" dirty="0"/>
              <a:t> jaarcijfers te tonen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1923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Notie officiële jaarrekening is jaarrekening die publiek zichtbaar is. Niet altijd de bedoeling om goede</a:t>
            </a:r>
            <a:r>
              <a:rPr lang="nl-BE" baseline="0" dirty="0"/>
              <a:t> jaarcijfers te tonen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1923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Opeenvolgende</a:t>
            </a:r>
            <a:r>
              <a:rPr lang="nl-BE" baseline="0" dirty="0"/>
              <a:t> a</a:t>
            </a:r>
            <a:r>
              <a:rPr lang="nl-BE" dirty="0"/>
              <a:t>fslankrondes doet</a:t>
            </a:r>
            <a:r>
              <a:rPr lang="nl-BE" baseline="0" dirty="0"/>
              <a:t> </a:t>
            </a:r>
            <a:r>
              <a:rPr lang="nl-BE" dirty="0"/>
              <a:t>vrijwillig personeelsverloop hoger schakelen</a:t>
            </a:r>
          </a:p>
          <a:p>
            <a:r>
              <a:rPr lang="nl-BE" dirty="0"/>
              <a:t>Zonder</a:t>
            </a:r>
            <a:r>
              <a:rPr lang="nl-BE" baseline="0" dirty="0"/>
              <a:t> voldoende duidelijk toekomstperspectief voor overblijvend personeel, haken meer personeelsleden zelf af.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61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Opeenvolgende</a:t>
            </a:r>
            <a:r>
              <a:rPr lang="nl-BE" baseline="0" dirty="0"/>
              <a:t> a</a:t>
            </a:r>
            <a:r>
              <a:rPr lang="nl-BE" dirty="0"/>
              <a:t>fslankrondes doet</a:t>
            </a:r>
            <a:r>
              <a:rPr lang="nl-BE" baseline="0" dirty="0"/>
              <a:t> </a:t>
            </a:r>
            <a:r>
              <a:rPr lang="nl-BE" dirty="0"/>
              <a:t>vrijwillig personeelsverloop hoger schakelen</a:t>
            </a:r>
          </a:p>
          <a:p>
            <a:r>
              <a:rPr lang="nl-BE" dirty="0"/>
              <a:t>Zonder</a:t>
            </a:r>
            <a:r>
              <a:rPr lang="nl-BE" baseline="0" dirty="0"/>
              <a:t> voldoende duidelijk toekomstperspectief voor overblijvend personeel, haken meer personeelsleden zelf af.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91699-4065-4F4F-834C-80B68DD05639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261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26-1-2024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47528" y="2130426"/>
            <a:ext cx="8712968" cy="1470025"/>
          </a:xfrm>
        </p:spPr>
        <p:txBody>
          <a:bodyPr/>
          <a:lstStyle/>
          <a:p>
            <a:r>
              <a:rPr lang="nl-BE" dirty="0"/>
              <a:t>Economische en financiële info (EFI) Best </a:t>
            </a:r>
            <a:r>
              <a:rPr lang="nl-BE" dirty="0" err="1"/>
              <a:t>Practices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895600" y="4092154"/>
            <a:ext cx="6400800" cy="704999"/>
          </a:xfrm>
        </p:spPr>
        <p:txBody>
          <a:bodyPr>
            <a:normAutofit fontScale="70000" lnSpcReduction="20000"/>
          </a:bodyPr>
          <a:lstStyle/>
          <a:p>
            <a:r>
              <a:rPr lang="nl-BE" dirty="0"/>
              <a:t>Jubileumviering 50 jaar EFI-KB</a:t>
            </a:r>
          </a:p>
          <a:p>
            <a:r>
              <a:rPr lang="nl-BE" dirty="0"/>
              <a:t>Studiedag CRB &amp; FOD WASO - di. 30 jan. 2024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476672"/>
            <a:ext cx="28384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55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4. Presentatie bedrijfsresultaat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631504" y="1340768"/>
            <a:ext cx="9036496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dirty="0"/>
              <a:t>Syndicale meerwaarde: 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Tx/>
              <a:buChar char="-"/>
            </a:pPr>
            <a:r>
              <a:rPr lang="nl-BE" sz="2400" dirty="0"/>
              <a:t>Welke versie van bedrijfsresultaat intern gehanteerd om financiële prestaties te beoordelen? </a:t>
            </a:r>
          </a:p>
          <a:p>
            <a:pPr>
              <a:buFontTx/>
              <a:buChar char="-"/>
            </a:pPr>
            <a:r>
              <a:rPr lang="nl-BE" sz="2400" dirty="0"/>
              <a:t>Welke parameters (</a:t>
            </a:r>
            <a:r>
              <a:rPr lang="nl-BE" sz="2400" dirty="0" err="1"/>
              <a:t>KPI’s</a:t>
            </a:r>
            <a:r>
              <a:rPr lang="nl-BE" sz="2400" dirty="0"/>
              <a:t>) worden binnen de groep gebruikt om dochterfirma’s onderling te vergelijken, gezien EBIT onvoldoende indicatie rentabiliteit</a:t>
            </a:r>
          </a:p>
          <a:p>
            <a:pPr>
              <a:buFontTx/>
              <a:buChar char="-"/>
            </a:pPr>
            <a:r>
              <a:rPr lang="nl-BE" sz="2400" dirty="0"/>
              <a:t>Opvolging </a:t>
            </a:r>
            <a:r>
              <a:rPr lang="nl-BE" sz="2400" dirty="0" err="1"/>
              <a:t>KPI’s</a:t>
            </a:r>
            <a:r>
              <a:rPr lang="nl-BE" sz="2400" dirty="0"/>
              <a:t> + benchmark met dochterfirma’s in periodieke en jaarlijkse EFI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75047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5. Personeelskosten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621980" y="4293096"/>
            <a:ext cx="8866509" cy="2160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dirty="0"/>
              <a:t>-&gt; </a:t>
            </a:r>
            <a:r>
              <a:rPr lang="nl-BE" sz="3400" dirty="0"/>
              <a:t>Bruto-personeelskosten houdt geen rekening met vrijstelling doorstortingsplicht bedrijfsvoorheffing voor ploegenarbeid, overuren en R&amp;D. </a:t>
            </a:r>
          </a:p>
          <a:p>
            <a:pPr marL="0" indent="0">
              <a:buNone/>
            </a:pPr>
            <a:r>
              <a:rPr lang="nl-BE" sz="3400" dirty="0"/>
              <a:t>-&gt; Netto-personeelskosten houden wel rekening met deze BV-reducties</a:t>
            </a:r>
          </a:p>
          <a:p>
            <a:pPr marL="0" indent="0">
              <a:buNone/>
            </a:pPr>
            <a:r>
              <a:rPr lang="nl-BE" sz="3400" dirty="0"/>
              <a:t>-&gt; BV-reductie = loonsubsidie -&gt; Infosleutel overheidshulp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196753"/>
            <a:ext cx="7420674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52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5. Personeelskosten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631504" y="1268760"/>
            <a:ext cx="9036496" cy="27363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sz="5100" dirty="0"/>
              <a:t>Syndicale meerwaarde:</a:t>
            </a:r>
          </a:p>
          <a:p>
            <a:pPr marL="0" indent="0">
              <a:buNone/>
            </a:pPr>
            <a:endParaRPr lang="nl-BE" sz="5100" dirty="0"/>
          </a:p>
          <a:p>
            <a:pPr>
              <a:buFontTx/>
              <a:buChar char="-"/>
            </a:pPr>
            <a:r>
              <a:rPr lang="nl-BE" sz="5100" dirty="0"/>
              <a:t>Personeelskosten na aftrek loonsubsidies, is economisch relevant, niet bruto-personeelskost</a:t>
            </a:r>
          </a:p>
          <a:p>
            <a:pPr>
              <a:buFontTx/>
              <a:buChar char="-"/>
            </a:pPr>
            <a:r>
              <a:rPr lang="nl-BE" sz="5100" dirty="0"/>
              <a:t>Link met cao-onderhandelingen op bedrijfsniveau, gezien afwijking van -6,3% tussen bruto en netto PK/uur in 2022</a:t>
            </a:r>
          </a:p>
          <a:p>
            <a:pPr>
              <a:buFontTx/>
              <a:buChar char="-"/>
            </a:pPr>
            <a:r>
              <a:rPr lang="nl-BE" sz="5100" dirty="0"/>
              <a:t>Ondervangen gebrek in loonnormwet op bedrijfsniveau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4916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6. Vrijwillig personeelsverloop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75520" y="2852936"/>
            <a:ext cx="8640960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-&gt; Inschatting vrijwillig personeelsverloop o.b.v. sociale balans</a:t>
            </a:r>
          </a:p>
          <a:p>
            <a:pPr marL="0" indent="0">
              <a:buNone/>
            </a:pPr>
            <a:r>
              <a:rPr lang="nl-BE" sz="2400" dirty="0"/>
              <a:t>-&gt; Vrijwillig personeelsverloop (excl. aflopende contracten bepaalde duur)</a:t>
            </a:r>
          </a:p>
          <a:p>
            <a:pPr marL="0" indent="0">
              <a:buNone/>
            </a:pPr>
            <a:r>
              <a:rPr lang="nl-BE" sz="2400" dirty="0"/>
              <a:t>-&gt; Evolutie doorheen de jaren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412776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15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6. Vrijwillig personeelsverloop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75520" y="1628800"/>
            <a:ext cx="8784976" cy="31683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3400" dirty="0"/>
              <a:t>Syndicale meerwaarde: </a:t>
            </a:r>
          </a:p>
          <a:p>
            <a:pPr marL="0" indent="0">
              <a:buNone/>
            </a:pPr>
            <a:endParaRPr lang="nl-BE" sz="3400" dirty="0"/>
          </a:p>
          <a:p>
            <a:pPr marL="0" indent="0">
              <a:buNone/>
            </a:pPr>
            <a:r>
              <a:rPr lang="nl-BE" sz="3400" dirty="0"/>
              <a:t>- Oorzaken van gestegen verloopcijfers</a:t>
            </a:r>
          </a:p>
          <a:p>
            <a:pPr marL="0" indent="0">
              <a:buNone/>
            </a:pPr>
            <a:r>
              <a:rPr lang="nl-BE" sz="3400" dirty="0"/>
              <a:t>- Link met retentiebeleid gezien krapte op arbeidsmarkt</a:t>
            </a:r>
          </a:p>
          <a:p>
            <a:pPr marL="0" indent="0">
              <a:buNone/>
            </a:pPr>
            <a:r>
              <a:rPr lang="nl-BE" sz="3400" dirty="0"/>
              <a:t>- Vervangingspolitiek HR (dubbel/nadien/niet)</a:t>
            </a:r>
          </a:p>
          <a:p>
            <a:pPr marL="0" indent="0">
              <a:buNone/>
            </a:pPr>
            <a:r>
              <a:rPr lang="nl-BE" sz="3400" dirty="0"/>
              <a:t>- Verbeteren van arbeidsvoorwaarden om tot lager verloop te komen</a:t>
            </a:r>
          </a:p>
          <a:p>
            <a:pPr marL="0" indent="0">
              <a:buNone/>
            </a:pPr>
            <a:r>
              <a:rPr lang="nl-BE" sz="3400" dirty="0"/>
              <a:t>- Afslankrondes aandrijver vrijwillig personeelsverloop indien niet goed aangepakt (</a:t>
            </a:r>
            <a:r>
              <a:rPr lang="nl-BE" sz="3400" dirty="0" err="1"/>
              <a:t>cfr</a:t>
            </a:r>
            <a:r>
              <a:rPr lang="nl-BE" sz="3400" dirty="0"/>
              <a:t>. Toekomstplan)</a:t>
            </a:r>
          </a:p>
          <a:p>
            <a:pPr>
              <a:buFontTx/>
              <a:buChar char="-"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9086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7. Planningstool EFI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268735"/>
            <a:ext cx="8742250" cy="223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3"/>
          <p:cNvSpPr>
            <a:spLocks noGrp="1"/>
          </p:cNvSpPr>
          <p:nvPr>
            <p:ph idx="1"/>
          </p:nvPr>
        </p:nvSpPr>
        <p:spPr>
          <a:xfrm>
            <a:off x="1904927" y="4149080"/>
            <a:ext cx="8424936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EFI is meer dan 1 maal per jaar de jaarrekening doorlopen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4802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Voorbeelden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03512" y="1600201"/>
            <a:ext cx="850728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BE" dirty="0"/>
              <a:t>Tariefzetting &amp; volumes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Productie &amp; Productiviteit ZKH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Deelresultaten interne afdelingen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Presentatie bedrijfsresultaat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Personeelskosten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Vrijwillig personeelsverloop</a:t>
            </a:r>
          </a:p>
          <a:p>
            <a:pPr marL="514350" indent="-514350">
              <a:buFont typeface="+mj-lt"/>
              <a:buAutoNum type="arabicPeriod"/>
            </a:pPr>
            <a:r>
              <a:rPr lang="nl-BE" dirty="0"/>
              <a:t>Planningstool EFI </a:t>
            </a:r>
          </a:p>
          <a:p>
            <a:pPr marL="514350" indent="-514350">
              <a:buFont typeface="+mj-lt"/>
              <a:buAutoNum type="arabicPeriod"/>
            </a:pPr>
            <a:endParaRPr lang="nl-BE" dirty="0"/>
          </a:p>
          <a:p>
            <a:pPr marL="514350" indent="-514350">
              <a:buFont typeface="+mj-lt"/>
              <a:buAutoNum type="arabicPeriod"/>
            </a:pPr>
            <a:endParaRPr lang="nl-BE" dirty="0"/>
          </a:p>
          <a:p>
            <a:pPr marL="514350" indent="-514350">
              <a:buFont typeface="+mj-lt"/>
              <a:buAutoNum type="arabicPeriod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691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1. Tariefzetting &amp; volumes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75198" y="3573016"/>
            <a:ext cx="889248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dirty="0"/>
              <a:t>-&gt; Tariefniveau </a:t>
            </a:r>
            <a:r>
              <a:rPr lang="nl-BE" sz="2400" dirty="0" err="1"/>
              <a:t>afh</a:t>
            </a:r>
            <a:r>
              <a:rPr lang="nl-BE" sz="2400" dirty="0"/>
              <a:t>. van marktmacht, soort opdracht &amp; contractuele afspraak (vb. indexering)</a:t>
            </a:r>
          </a:p>
          <a:p>
            <a:pPr marL="0" indent="0">
              <a:buNone/>
            </a:pPr>
            <a:r>
              <a:rPr lang="nl-BE" sz="2400" dirty="0"/>
              <a:t>-&gt; Volume </a:t>
            </a:r>
            <a:r>
              <a:rPr lang="nl-BE" sz="2400" dirty="0" err="1"/>
              <a:t>afh</a:t>
            </a:r>
            <a:r>
              <a:rPr lang="nl-BE" sz="2400" dirty="0"/>
              <a:t>. van tarief, maar ook geopolitiek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1340769"/>
            <a:ext cx="7378204" cy="175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752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1. Tariefzetting &amp; volumes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03512" y="1268760"/>
            <a:ext cx="889248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dirty="0"/>
              <a:t>Syndicale meerwaarde: </a:t>
            </a:r>
          </a:p>
          <a:p>
            <a:pPr marL="0" indent="0">
              <a:buNone/>
            </a:pPr>
            <a:endParaRPr lang="nl-BE" sz="2400" dirty="0"/>
          </a:p>
          <a:p>
            <a:pPr>
              <a:buFontTx/>
              <a:buChar char="-"/>
            </a:pPr>
            <a:r>
              <a:rPr lang="nl-BE" sz="2400" dirty="0"/>
              <a:t>Opvolging werkvolume locatie Antwerpen </a:t>
            </a:r>
            <a:r>
              <a:rPr lang="nl-BE" sz="2400" dirty="0" err="1"/>
              <a:t>vs</a:t>
            </a:r>
            <a:r>
              <a:rPr lang="nl-BE" sz="2400" dirty="0"/>
              <a:t> locatie Zeebrugge</a:t>
            </a:r>
          </a:p>
          <a:p>
            <a:pPr>
              <a:buFontTx/>
              <a:buChar char="-"/>
            </a:pPr>
            <a:r>
              <a:rPr lang="nl-BE" sz="2400" dirty="0"/>
              <a:t>Correcte </a:t>
            </a:r>
            <a:r>
              <a:rPr lang="nl-BE" sz="2400" dirty="0" err="1"/>
              <a:t>bestaffingsnorm</a:t>
            </a:r>
            <a:r>
              <a:rPr lang="nl-BE" sz="2400" dirty="0"/>
              <a:t> ploegen Antwerpen </a:t>
            </a:r>
            <a:r>
              <a:rPr lang="nl-BE" sz="2400" dirty="0" err="1"/>
              <a:t>vs</a:t>
            </a:r>
            <a:r>
              <a:rPr lang="nl-BE" sz="2400" dirty="0"/>
              <a:t> Zeebrugge o.b.v. moves</a:t>
            </a:r>
          </a:p>
          <a:p>
            <a:pPr>
              <a:buFontTx/>
              <a:buChar char="-"/>
            </a:pPr>
            <a:r>
              <a:rPr lang="nl-BE" sz="2400" dirty="0"/>
              <a:t>Koppeling CAO 90-bonus aan moves over geheel, gezien onderlinge uitwisseling personeel tussen beide steden</a:t>
            </a:r>
          </a:p>
          <a:p>
            <a:pPr>
              <a:buFontTx/>
              <a:buChar char="-"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  <a:p>
            <a:pPr marL="0" indent="0">
              <a:buNone/>
            </a:pP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383769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2. Productie &amp; Productiviteit ZKH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524000" y="4509120"/>
            <a:ext cx="8892480" cy="20162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sz="3100" dirty="0"/>
              <a:t>-&gt; Lagere bezetting klassieke ZKH-diensten gecombineerd met ligduurverkorting</a:t>
            </a:r>
          </a:p>
          <a:p>
            <a:pPr marL="0" indent="0">
              <a:buNone/>
            </a:pPr>
            <a:r>
              <a:rPr lang="nl-BE" sz="3100" dirty="0"/>
              <a:t>-&gt; Schaarste zorgpersoneel -&gt; Openstaande vacatures -&gt; (tijdelijke) sluiting afdelingen</a:t>
            </a:r>
          </a:p>
          <a:p>
            <a:pPr marL="0" indent="0">
              <a:buNone/>
            </a:pPr>
            <a:r>
              <a:rPr lang="nl-BE" sz="3100" dirty="0"/>
              <a:t>-&gt; Shift personeelsinzet van klassieke hospitaalopname naar dagziekenhuis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53859"/>
            <a:ext cx="8892480" cy="38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7877"/>
            <a:ext cx="8892480" cy="238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7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2. Productie &amp; Productiviteit ZKH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03512" y="1484784"/>
            <a:ext cx="889248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3400" dirty="0"/>
              <a:t>Syndicale meerwaarde:</a:t>
            </a:r>
          </a:p>
          <a:p>
            <a:pPr marL="0" indent="0">
              <a:buNone/>
            </a:pPr>
            <a:endParaRPr lang="nl-BE" sz="3400" dirty="0"/>
          </a:p>
          <a:p>
            <a:pPr marL="0" indent="0">
              <a:buNone/>
            </a:pPr>
            <a:r>
              <a:rPr lang="nl-BE" sz="3400" dirty="0"/>
              <a:t>- Tool voor capaciteitsplanning (vb. planning operaties, inzet zorgpersoneel &amp; mobiele equipe)</a:t>
            </a:r>
          </a:p>
          <a:p>
            <a:pPr marL="0" indent="0">
              <a:buNone/>
            </a:pPr>
            <a:r>
              <a:rPr lang="nl-BE" sz="3400" dirty="0"/>
              <a:t>- Shift naar </a:t>
            </a:r>
            <a:r>
              <a:rPr lang="nl-BE" sz="3400" dirty="0" err="1"/>
              <a:t>daghospitalisatie</a:t>
            </a:r>
            <a:r>
              <a:rPr lang="nl-BE" sz="3400" dirty="0"/>
              <a:t> geeft meer nood aan medisch-technische personeelsprofielen en minder verzorgend personeel</a:t>
            </a:r>
          </a:p>
          <a:p>
            <a:pPr marL="0" indent="0">
              <a:buNone/>
            </a:pPr>
            <a:r>
              <a:rPr lang="nl-BE" sz="3400" dirty="0"/>
              <a:t>    	-&gt; projecten van taakuitzuivering verpleging met sterkere focus 	op technische prestaties en minder op logistiek, 	medicatiesortering</a:t>
            </a:r>
          </a:p>
          <a:p>
            <a:pPr marL="0" indent="0">
              <a:buNone/>
            </a:pPr>
            <a:r>
              <a:rPr lang="nl-BE" sz="3400" dirty="0"/>
              <a:t>	-&gt; gewijzigd takenpakket/dagindeling</a:t>
            </a:r>
          </a:p>
          <a:p>
            <a:pPr marL="0" indent="0">
              <a:buNone/>
            </a:pPr>
            <a:r>
              <a:rPr lang="nl-BE" sz="3400" dirty="0"/>
              <a:t>	-&gt; interne omscholingsprojecten (vb. project 600)</a:t>
            </a:r>
          </a:p>
          <a:p>
            <a:pPr marL="0" indent="0">
              <a:buNone/>
            </a:pPr>
            <a:r>
              <a:rPr lang="nl-BE" dirty="0"/>
              <a:t>		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623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3. Deelresultaten interne afdelingen vzw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063552" y="4509120"/>
            <a:ext cx="7848872" cy="1512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2600" dirty="0"/>
              <a:t>-&gt; Deelverliezen AWW &amp; Projecten 2022 hoger dan op organisatieniveau </a:t>
            </a:r>
          </a:p>
          <a:p>
            <a:pPr marL="0" indent="0">
              <a:buNone/>
            </a:pPr>
            <a:r>
              <a:rPr lang="nl-BE" sz="2600" dirty="0"/>
              <a:t>-&gt; Centrale dienst (Overhead) enige afdeling met positief deelresultaat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12C75F-F0A5-B035-7400-4B2244807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561552"/>
            <a:ext cx="3528392" cy="2676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382E14-2BFD-80C9-7C4D-21736CF61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561552"/>
            <a:ext cx="3469896" cy="267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39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3. Deelresultaten interne afdelingen vzw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631504" y="1268760"/>
            <a:ext cx="9036496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BE" sz="4400" dirty="0"/>
              <a:t>Syndicale meerwaarde: </a:t>
            </a:r>
          </a:p>
          <a:p>
            <a:pPr marL="0" indent="0">
              <a:buNone/>
            </a:pPr>
            <a:endParaRPr lang="nl-BE" sz="4400" dirty="0"/>
          </a:p>
          <a:p>
            <a:pPr>
              <a:buFontTx/>
              <a:buChar char="-"/>
            </a:pPr>
            <a:r>
              <a:rPr lang="nl-BE" sz="4400" dirty="0"/>
              <a:t>Is de voorziene </a:t>
            </a:r>
            <a:r>
              <a:rPr lang="nl-BE" sz="4400" dirty="0" err="1"/>
              <a:t>personeelsafbouw</a:t>
            </a:r>
            <a:r>
              <a:rPr lang="nl-BE" sz="4400" dirty="0"/>
              <a:t> op AWW (-453 k€) en Projecten (-568 k€) in lijn met het direct verlies toe te schrijven aan deze afdelingen?</a:t>
            </a:r>
          </a:p>
          <a:p>
            <a:pPr>
              <a:buFontTx/>
              <a:buChar char="-"/>
            </a:pPr>
            <a:r>
              <a:rPr lang="nl-BE" sz="4400" dirty="0"/>
              <a:t>1-malig verlies of structureel afdelingsverlies (</a:t>
            </a:r>
            <a:r>
              <a:rPr lang="nl-BE" sz="4400" dirty="0" err="1"/>
              <a:t>cfr</a:t>
            </a:r>
            <a:r>
              <a:rPr lang="nl-BE" sz="4400" dirty="0"/>
              <a:t>. voorgaande jaren &amp; budget 2023) bepalend in noodzaak tot kosteningreep</a:t>
            </a:r>
          </a:p>
          <a:p>
            <a:pPr>
              <a:buFontTx/>
              <a:buChar char="-"/>
            </a:pPr>
            <a:r>
              <a:rPr lang="nl-BE" sz="4400" dirty="0"/>
              <a:t>Welke ingrepen buiten personeelskosten zijn reeds uitgevoerd (</a:t>
            </a:r>
            <a:r>
              <a:rPr lang="nl-BE" sz="4400" dirty="0" err="1"/>
              <a:t>cfr</a:t>
            </a:r>
            <a:r>
              <a:rPr lang="nl-BE" sz="4400" dirty="0"/>
              <a:t>. alternatieven-onderzoek)</a:t>
            </a:r>
          </a:p>
          <a:p>
            <a:pPr>
              <a:buFontTx/>
              <a:buChar char="-"/>
            </a:pPr>
            <a:r>
              <a:rPr lang="nl-BE" sz="4400" dirty="0"/>
              <a:t>Nood aan betere doorrekening overhead i.p.v. via vaste % om niet nodeloos te snoeien in het personeel</a:t>
            </a:r>
          </a:p>
          <a:p>
            <a:pPr>
              <a:buFontTx/>
              <a:buChar char="-"/>
            </a:pPr>
            <a:r>
              <a:rPr lang="nl-BE" sz="4400" dirty="0"/>
              <a:t>Correcte financiële deelcijfers voorwaarde om tot juiste beleidsbeslissingen te komen</a:t>
            </a:r>
          </a:p>
          <a:p>
            <a:pPr>
              <a:buFontTx/>
              <a:buChar char="-"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  <a:p>
            <a:pPr>
              <a:buFontTx/>
              <a:buChar char="-"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054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/>
              <a:t>4. Presentatie bedrijfsresultaat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202895" y="4437112"/>
            <a:ext cx="8036372" cy="1368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BE" sz="5100" dirty="0"/>
              <a:t>-&gt; EBIT-rendement niet hoger dan 1,5% volgens officiële jaarrekening</a:t>
            </a:r>
          </a:p>
          <a:p>
            <a:pPr marL="0" indent="0">
              <a:buNone/>
            </a:pPr>
            <a:r>
              <a:rPr lang="nl-BE" sz="5100" dirty="0"/>
              <a:t>-&gt; EBIT-rendement zonder doorrekening groepskosten en consultancy steeds hoger dan 6%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1391444"/>
            <a:ext cx="771514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80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Breedbeeld</PresentationFormat>
  <Paragraphs>109</Paragraphs>
  <Slides>15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Office-thema</vt:lpstr>
      <vt:lpstr>Economische en financiële info (EFI) Best Practices</vt:lpstr>
      <vt:lpstr>Voorbeelden</vt:lpstr>
      <vt:lpstr>1. Tariefzetting &amp; volumes</vt:lpstr>
      <vt:lpstr>1. Tariefzetting &amp; volumes</vt:lpstr>
      <vt:lpstr>2. Productie &amp; Productiviteit ZKH</vt:lpstr>
      <vt:lpstr>2. Productie &amp; Productiviteit ZKH</vt:lpstr>
      <vt:lpstr>3. Deelresultaten interne afdelingen vzw</vt:lpstr>
      <vt:lpstr>3. Deelresultaten interne afdelingen vzw</vt:lpstr>
      <vt:lpstr>4. Presentatie bedrijfsresultaat</vt:lpstr>
      <vt:lpstr>4. Presentatie bedrijfsresultaat</vt:lpstr>
      <vt:lpstr>5. Personeelskosten</vt:lpstr>
      <vt:lpstr>5. Personeelskosten</vt:lpstr>
      <vt:lpstr>6. Vrijwillig personeelsverloop</vt:lpstr>
      <vt:lpstr>6. Vrijwillig personeelsverloop</vt:lpstr>
      <vt:lpstr>7. Planningstool EFI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Economische –en financiële info (EFI) Best Practices</dc:title>
  <dc:creator>Berten Drijkoningen</dc:creator>
  <cp:lastModifiedBy>BARBE Iris</cp:lastModifiedBy>
  <cp:revision>35</cp:revision>
  <dcterms:created xsi:type="dcterms:W3CDTF">2024-01-12T10:08:35Z</dcterms:created>
  <dcterms:modified xsi:type="dcterms:W3CDTF">2024-01-26T14:26:37Z</dcterms:modified>
</cp:coreProperties>
</file>