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 1" panose="020B0604020202020204" charset="0"/>
      <p:regular r:id="rId7"/>
    </p:embeddedFont>
    <p:embeddedFont>
      <p:font typeface="Open Sans 1 Bold" panose="020B0604020202020204" charset="0"/>
      <p:regular r:id="rId8"/>
    </p:embeddedFont>
    <p:embeddedFont>
      <p:font typeface="Open Sans 1 Light" panose="020B0604020202020204" charset="0"/>
      <p:regular r:id="rId9"/>
    </p:embeddedFont>
    <p:embeddedFont>
      <p:font typeface="Open Sans 2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77700" y="0"/>
            <a:ext cx="6210300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2077700" y="5160987"/>
            <a:ext cx="6210300" cy="5126013"/>
          </a:xfrm>
          <a:custGeom>
            <a:avLst/>
            <a:gdLst/>
            <a:ahLst/>
            <a:cxnLst/>
            <a:rect l="l" t="t" r="r" b="b"/>
            <a:pathLst>
              <a:path w="6210300" h="5126013">
                <a:moveTo>
                  <a:pt x="0" y="0"/>
                </a:moveTo>
                <a:lnTo>
                  <a:pt x="6210300" y="0"/>
                </a:lnTo>
                <a:lnTo>
                  <a:pt x="6210300" y="5126013"/>
                </a:lnTo>
                <a:lnTo>
                  <a:pt x="0" y="5126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44" r="-1194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9945" y="6312258"/>
            <a:ext cx="2814649" cy="871780"/>
            <a:chOff x="0" y="0"/>
            <a:chExt cx="3752865" cy="116237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752865" cy="1162373"/>
            </a:xfrm>
            <a:prstGeom prst="rect">
              <a:avLst/>
            </a:prstGeom>
            <a:solidFill>
              <a:srgbClr val="2F5B4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71953" y="409091"/>
              <a:ext cx="2849112" cy="35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sz="1797">
                  <a:solidFill>
                    <a:srgbClr val="FFFFFF"/>
                  </a:solidFill>
                  <a:latin typeface="Open Sans 1 Light"/>
                </a:rPr>
                <a:t>SOPHIE REGINSTER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39945" y="8424469"/>
            <a:ext cx="1667663" cy="1667663"/>
          </a:xfrm>
          <a:custGeom>
            <a:avLst/>
            <a:gdLst/>
            <a:ahLst/>
            <a:cxnLst/>
            <a:rect l="l" t="t" r="r" b="b"/>
            <a:pathLst>
              <a:path w="1667663" h="1667663">
                <a:moveTo>
                  <a:pt x="0" y="0"/>
                </a:moveTo>
                <a:lnTo>
                  <a:pt x="1667663" y="0"/>
                </a:lnTo>
                <a:lnTo>
                  <a:pt x="1667663" y="1667662"/>
                </a:lnTo>
                <a:lnTo>
                  <a:pt x="0" y="1667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9945" y="1019175"/>
            <a:ext cx="8616995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spc="-200">
                <a:solidFill>
                  <a:srgbClr val="191919"/>
                </a:solidFill>
                <a:latin typeface="Open Sans 1 Bold"/>
              </a:rPr>
              <a:t>Meilleures pratiques sur le terrain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44410" y="872807"/>
            <a:ext cx="4614890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39"/>
              </a:lnSpc>
            </a:pPr>
            <a:r>
              <a:rPr lang="en-US" sz="3099">
                <a:solidFill>
                  <a:srgbClr val="191919"/>
                </a:solidFill>
                <a:latin typeface="Open Sans 1"/>
              </a:rPr>
              <a:t>50ème anniversaire de l’AR de 1973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42622" y="1727967"/>
            <a:ext cx="9306169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</a:pPr>
            <a:r>
              <a:rPr lang="en-US" sz="2500" spc="250">
                <a:solidFill>
                  <a:srgbClr val="FFFFFF"/>
                </a:solidFill>
                <a:latin typeface="Open Sans 1"/>
              </a:rPr>
              <a:t>ESPRIT DE L’AR DE 1973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09624" y="6552342"/>
            <a:ext cx="5251656" cy="2042925"/>
            <a:chOff x="0" y="0"/>
            <a:chExt cx="7002208" cy="27239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02208" cy="2723900"/>
              <a:chOff x="0" y="0"/>
              <a:chExt cx="11714132" cy="455686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714132" cy="4556866"/>
              </a:xfrm>
              <a:custGeom>
                <a:avLst/>
                <a:gdLst/>
                <a:ahLst/>
                <a:cxnLst/>
                <a:rect l="l" t="t" r="r" b="b"/>
                <a:pathLst>
                  <a:path w="11714132" h="4556866">
                    <a:moveTo>
                      <a:pt x="0" y="0"/>
                    </a:moveTo>
                    <a:lnTo>
                      <a:pt x="0" y="4556866"/>
                    </a:lnTo>
                    <a:lnTo>
                      <a:pt x="11714132" y="4556866"/>
                    </a:lnTo>
                    <a:lnTo>
                      <a:pt x="11714132" y="0"/>
                    </a:lnTo>
                    <a:lnTo>
                      <a:pt x="0" y="0"/>
                    </a:lnTo>
                    <a:close/>
                    <a:moveTo>
                      <a:pt x="11653172" y="4495907"/>
                    </a:moveTo>
                    <a:lnTo>
                      <a:pt x="59690" y="4495907"/>
                    </a:lnTo>
                    <a:lnTo>
                      <a:pt x="59690" y="59690"/>
                    </a:lnTo>
                    <a:lnTo>
                      <a:pt x="11653172" y="59690"/>
                    </a:lnTo>
                    <a:lnTo>
                      <a:pt x="11653172" y="44959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261468" y="390400"/>
              <a:ext cx="4479271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7"/>
                </a:lnSpc>
              </a:pPr>
              <a:r>
                <a:rPr lang="en-US" sz="3197">
                  <a:solidFill>
                    <a:srgbClr val="FFFFFF"/>
                  </a:solidFill>
                  <a:latin typeface="Open Sans 1 Light"/>
                </a:rPr>
                <a:t>AIDER LES TRAVAILLEURS À Y VOIR CLAIR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3423" y="3040237"/>
            <a:ext cx="12101617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Open Sans 1"/>
              </a:rPr>
              <a:t>Vie démocratique de l’entreprise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88403" y="6552342"/>
            <a:ext cx="5251656" cy="2042925"/>
            <a:chOff x="0" y="0"/>
            <a:chExt cx="7002208" cy="27239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002208" cy="2723900"/>
              <a:chOff x="0" y="0"/>
              <a:chExt cx="11714132" cy="45568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714132" cy="4556866"/>
              </a:xfrm>
              <a:custGeom>
                <a:avLst/>
                <a:gdLst/>
                <a:ahLst/>
                <a:cxnLst/>
                <a:rect l="l" t="t" r="r" b="b"/>
                <a:pathLst>
                  <a:path w="11714132" h="4556866">
                    <a:moveTo>
                      <a:pt x="0" y="0"/>
                    </a:moveTo>
                    <a:lnTo>
                      <a:pt x="0" y="4556866"/>
                    </a:lnTo>
                    <a:lnTo>
                      <a:pt x="11714132" y="4556866"/>
                    </a:lnTo>
                    <a:lnTo>
                      <a:pt x="11714132" y="0"/>
                    </a:lnTo>
                    <a:lnTo>
                      <a:pt x="0" y="0"/>
                    </a:lnTo>
                    <a:close/>
                    <a:moveTo>
                      <a:pt x="11653172" y="4495907"/>
                    </a:moveTo>
                    <a:lnTo>
                      <a:pt x="59690" y="4495907"/>
                    </a:lnTo>
                    <a:lnTo>
                      <a:pt x="59690" y="59690"/>
                    </a:lnTo>
                    <a:lnTo>
                      <a:pt x="11653172" y="59690"/>
                    </a:lnTo>
                    <a:lnTo>
                      <a:pt x="11653172" y="44959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261468" y="390400"/>
              <a:ext cx="4479271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7"/>
                </a:lnSpc>
              </a:pPr>
              <a:endParaRPr/>
            </a:p>
            <a:p>
              <a:pPr algn="ctr">
                <a:lnSpc>
                  <a:spcPts val="3837"/>
                </a:lnSpc>
              </a:pPr>
              <a:r>
                <a:rPr lang="en-US" sz="3197">
                  <a:solidFill>
                    <a:srgbClr val="FFFFFF"/>
                  </a:solidFill>
                  <a:latin typeface="Open Sans 1"/>
                </a:rPr>
                <a:t>COLLABORER</a:t>
              </a:r>
            </a:p>
            <a:p>
              <a:pPr algn="ctr">
                <a:lnSpc>
                  <a:spcPts val="3837"/>
                </a:lnSpc>
              </a:pPr>
              <a:endParaRPr lang="en-US" sz="3197">
                <a:solidFill>
                  <a:srgbClr val="FFFFFF"/>
                </a:solidFill>
                <a:latin typeface="Open Sans 1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39211" y="6552342"/>
            <a:ext cx="5251656" cy="2042925"/>
            <a:chOff x="0" y="0"/>
            <a:chExt cx="7002208" cy="27239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002208" cy="2723900"/>
              <a:chOff x="0" y="0"/>
              <a:chExt cx="11714132" cy="455686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714132" cy="4556866"/>
              </a:xfrm>
              <a:custGeom>
                <a:avLst/>
                <a:gdLst/>
                <a:ahLst/>
                <a:cxnLst/>
                <a:rect l="l" t="t" r="r" b="b"/>
                <a:pathLst>
                  <a:path w="11714132" h="4556866">
                    <a:moveTo>
                      <a:pt x="0" y="0"/>
                    </a:moveTo>
                    <a:lnTo>
                      <a:pt x="0" y="4556866"/>
                    </a:lnTo>
                    <a:lnTo>
                      <a:pt x="11714132" y="4556866"/>
                    </a:lnTo>
                    <a:lnTo>
                      <a:pt x="11714132" y="0"/>
                    </a:lnTo>
                    <a:lnTo>
                      <a:pt x="0" y="0"/>
                    </a:lnTo>
                    <a:close/>
                    <a:moveTo>
                      <a:pt x="11653172" y="4495907"/>
                    </a:moveTo>
                    <a:lnTo>
                      <a:pt x="59690" y="4495907"/>
                    </a:lnTo>
                    <a:lnTo>
                      <a:pt x="59690" y="59690"/>
                    </a:lnTo>
                    <a:lnTo>
                      <a:pt x="11653172" y="59690"/>
                    </a:lnTo>
                    <a:lnTo>
                      <a:pt x="11653172" y="44959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261468" y="390400"/>
              <a:ext cx="4479271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7"/>
                </a:lnSpc>
              </a:pPr>
              <a:endParaRPr/>
            </a:p>
            <a:p>
              <a:pPr algn="ctr">
                <a:lnSpc>
                  <a:spcPts val="3837"/>
                </a:lnSpc>
              </a:pPr>
              <a:r>
                <a:rPr lang="en-US" sz="3197">
                  <a:solidFill>
                    <a:srgbClr val="FFFFFF"/>
                  </a:solidFill>
                  <a:latin typeface="Open Sans 1"/>
                </a:rPr>
                <a:t>ANTICIPER</a:t>
              </a:r>
            </a:p>
            <a:p>
              <a:pPr algn="ctr">
                <a:lnSpc>
                  <a:spcPts val="3837"/>
                </a:lnSpc>
              </a:pPr>
              <a:endParaRPr lang="en-US" sz="3197">
                <a:solidFill>
                  <a:srgbClr val="FFFFFF"/>
                </a:solidFill>
                <a:latin typeface="Open Sans 1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097861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AutoShape 3"/>
          <p:cNvSpPr/>
          <p:nvPr/>
        </p:nvSpPr>
        <p:spPr>
          <a:xfrm>
            <a:off x="5041176" y="7709610"/>
            <a:ext cx="952985" cy="1006020"/>
          </a:xfrm>
          <a:prstGeom prst="rect">
            <a:avLst/>
          </a:prstGeom>
          <a:solidFill>
            <a:srgbClr val="2F5B44"/>
          </a:solidFill>
        </p:spPr>
      </p:sp>
      <p:sp>
        <p:nvSpPr>
          <p:cNvPr id="4" name="AutoShape 4"/>
          <p:cNvSpPr/>
          <p:nvPr/>
        </p:nvSpPr>
        <p:spPr>
          <a:xfrm>
            <a:off x="6661270" y="3097861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5" name="AutoShape 5"/>
          <p:cNvSpPr/>
          <p:nvPr/>
        </p:nvSpPr>
        <p:spPr>
          <a:xfrm>
            <a:off x="10673746" y="7709610"/>
            <a:ext cx="952985" cy="1006020"/>
          </a:xfrm>
          <a:prstGeom prst="rect">
            <a:avLst/>
          </a:prstGeom>
          <a:solidFill>
            <a:srgbClr val="2F5B44"/>
          </a:solidFill>
        </p:spPr>
      </p:sp>
      <p:sp>
        <p:nvSpPr>
          <p:cNvPr id="6" name="AutoShape 6"/>
          <p:cNvSpPr/>
          <p:nvPr/>
        </p:nvSpPr>
        <p:spPr>
          <a:xfrm>
            <a:off x="12293839" y="3097861"/>
            <a:ext cx="4965461" cy="561776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7" name="AutoShape 7"/>
          <p:cNvSpPr/>
          <p:nvPr/>
        </p:nvSpPr>
        <p:spPr>
          <a:xfrm>
            <a:off x="16306315" y="7709610"/>
            <a:ext cx="952985" cy="1006020"/>
          </a:xfrm>
          <a:prstGeom prst="rect">
            <a:avLst/>
          </a:prstGeom>
          <a:solidFill>
            <a:srgbClr val="2F5B44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981075"/>
            <a:ext cx="1059803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250">
                <a:solidFill>
                  <a:srgbClr val="191919"/>
                </a:solidFill>
                <a:latin typeface="Open Sans 1 Bold"/>
              </a:rPr>
              <a:t>Clés de succès - adaptation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6939" y="3400362"/>
            <a:ext cx="3504238" cy="593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191919"/>
                </a:solidFill>
                <a:latin typeface="Open Sans 1 Light"/>
              </a:rPr>
              <a:t>Amélioration de la </a:t>
            </a:r>
            <a:r>
              <a:rPr lang="en-US" sz="2599">
                <a:solidFill>
                  <a:srgbClr val="191919"/>
                </a:solidFill>
                <a:latin typeface="Open Sans 1 Bold"/>
              </a:rPr>
              <a:t>qualité de l’information</a:t>
            </a:r>
            <a:r>
              <a:rPr lang="en-US" sz="2599">
                <a:solidFill>
                  <a:srgbClr val="191919"/>
                </a:solidFill>
                <a:latin typeface="Open Sans 1 Light"/>
              </a:rPr>
              <a:t> partagée:</a:t>
            </a:r>
          </a:p>
          <a:p>
            <a:pPr marL="561339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91919"/>
                </a:solidFill>
                <a:latin typeface="Open Sans 1 Light"/>
              </a:rPr>
              <a:t>Rôle pédagogique du réviseur</a:t>
            </a:r>
          </a:p>
          <a:p>
            <a:pPr marL="561339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91919"/>
                </a:solidFill>
                <a:latin typeface="Open Sans 1 Light"/>
              </a:rPr>
              <a:t>Rôle des experts</a:t>
            </a:r>
          </a:p>
          <a:p>
            <a:pPr marL="561339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91919"/>
                </a:solidFill>
                <a:latin typeface="Open Sans 1 Light"/>
              </a:rPr>
              <a:t>Aller au delà du langage technique</a:t>
            </a:r>
          </a:p>
          <a:p>
            <a:pPr marL="561339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91919"/>
                </a:solidFill>
                <a:latin typeface="Open Sans 1 Light"/>
              </a:rPr>
              <a:t>Réunions préparatoires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191919"/>
              </a:solidFill>
              <a:latin typeface="Open Sans 1 Light"/>
            </a:endParaRP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191919"/>
              </a:solidFill>
              <a:latin typeface="Open Sans 1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91881" y="3400362"/>
            <a:ext cx="3504238" cy="410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Adaptation de certains </a:t>
            </a:r>
            <a:r>
              <a:rPr lang="en-US" sz="2600">
                <a:solidFill>
                  <a:srgbClr val="191919"/>
                </a:solidFill>
                <a:latin typeface="Open Sans 1 Bold"/>
              </a:rPr>
              <a:t>documents informatifs</a:t>
            </a:r>
            <a:r>
              <a:rPr lang="en-US" sz="2600">
                <a:solidFill>
                  <a:srgbClr val="191919"/>
                </a:solidFill>
                <a:latin typeface="Open Sans 1 Light"/>
              </a:rPr>
              <a:t>: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Bilan social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Information sur l’écart salarial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A venir : rapport de durabilité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600">
              <a:solidFill>
                <a:srgbClr val="191919"/>
              </a:solidFill>
              <a:latin typeface="Open Sans 1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17405" y="3467037"/>
            <a:ext cx="3504238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Améliorations grâce aux</a:t>
            </a:r>
            <a:r>
              <a:rPr lang="en-US" sz="2600">
                <a:solidFill>
                  <a:srgbClr val="191919"/>
                </a:solidFill>
                <a:latin typeface="Open Sans 1 Bold"/>
              </a:rPr>
              <a:t> expériences positives de terrain</a:t>
            </a:r>
            <a:r>
              <a:rPr lang="en-US" sz="2600">
                <a:solidFill>
                  <a:srgbClr val="191919"/>
                </a:solidFill>
                <a:latin typeface="Open Sans 1 Light"/>
              </a:rPr>
              <a:t> :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191919"/>
                </a:solidFill>
                <a:latin typeface="Open Sans 1 Light"/>
              </a:rPr>
              <a:t>Les 24 bonnes pratiques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10143" y="7595310"/>
            <a:ext cx="415052" cy="97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4"/>
              </a:lnSpc>
              <a:spcBef>
                <a:spcPct val="0"/>
              </a:spcBef>
            </a:pPr>
            <a:r>
              <a:rPr lang="en-US" sz="5724">
                <a:solidFill>
                  <a:srgbClr val="FFFFFF"/>
                </a:solidFill>
                <a:latin typeface="Open Sans 1 Light"/>
              </a:rPr>
              <a:t>+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42712" y="7666201"/>
            <a:ext cx="415052" cy="97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4"/>
              </a:lnSpc>
              <a:spcBef>
                <a:spcPct val="0"/>
              </a:spcBef>
            </a:pPr>
            <a:r>
              <a:rPr lang="en-US" sz="5724">
                <a:solidFill>
                  <a:srgbClr val="FFFFFF"/>
                </a:solidFill>
                <a:latin typeface="Open Sans 1 Light"/>
              </a:rPr>
              <a:t>+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79730" y="7595310"/>
            <a:ext cx="415052" cy="97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4"/>
              </a:lnSpc>
              <a:spcBef>
                <a:spcPct val="0"/>
              </a:spcBef>
            </a:pPr>
            <a:r>
              <a:rPr lang="en-US" sz="5724">
                <a:solidFill>
                  <a:srgbClr val="FFFFFF"/>
                </a:solidFill>
                <a:latin typeface="Open Sans 1 Light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984917"/>
          </a:xfrm>
          <a:prstGeom prst="rect">
            <a:avLst/>
          </a:prstGeom>
          <a:solidFill>
            <a:srgbClr val="2F5B44"/>
          </a:solidFill>
        </p:spPr>
      </p:sp>
      <p:grpSp>
        <p:nvGrpSpPr>
          <p:cNvPr id="3" name="Group 3"/>
          <p:cNvGrpSpPr/>
          <p:nvPr/>
        </p:nvGrpSpPr>
        <p:grpSpPr>
          <a:xfrm>
            <a:off x="4634604" y="3264774"/>
            <a:ext cx="4061917" cy="2754837"/>
            <a:chOff x="0" y="0"/>
            <a:chExt cx="17051744" cy="115646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51744" cy="11564682"/>
            </a:xfrm>
            <a:custGeom>
              <a:avLst/>
              <a:gdLst/>
              <a:ahLst/>
              <a:cxnLst/>
              <a:rect l="l" t="t" r="r" b="b"/>
              <a:pathLst>
                <a:path w="17051744" h="11564682">
                  <a:moveTo>
                    <a:pt x="0" y="0"/>
                  </a:moveTo>
                  <a:lnTo>
                    <a:pt x="0" y="11564682"/>
                  </a:lnTo>
                  <a:lnTo>
                    <a:pt x="17051744" y="1156468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503722"/>
                  </a:moveTo>
                  <a:lnTo>
                    <a:pt x="59690" y="1150372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50372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625139" y="3264774"/>
            <a:ext cx="4061917" cy="2754837"/>
            <a:chOff x="0" y="0"/>
            <a:chExt cx="17051744" cy="11564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51744" cy="11564682"/>
            </a:xfrm>
            <a:custGeom>
              <a:avLst/>
              <a:gdLst/>
              <a:ahLst/>
              <a:cxnLst/>
              <a:rect l="l" t="t" r="r" b="b"/>
              <a:pathLst>
                <a:path w="17051744" h="11564682">
                  <a:moveTo>
                    <a:pt x="0" y="0"/>
                  </a:moveTo>
                  <a:lnTo>
                    <a:pt x="0" y="11564682"/>
                  </a:lnTo>
                  <a:lnTo>
                    <a:pt x="17051744" y="11564682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503722"/>
                  </a:moveTo>
                  <a:lnTo>
                    <a:pt x="59690" y="11503722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503722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34604" y="6505386"/>
            <a:ext cx="4061917" cy="2745888"/>
            <a:chOff x="0" y="0"/>
            <a:chExt cx="17051744" cy="115271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51744" cy="11527113"/>
            </a:xfrm>
            <a:custGeom>
              <a:avLst/>
              <a:gdLst/>
              <a:ahLst/>
              <a:cxnLst/>
              <a:rect l="l" t="t" r="r" b="b"/>
              <a:pathLst>
                <a:path w="17051744" h="11527113">
                  <a:moveTo>
                    <a:pt x="0" y="0"/>
                  </a:moveTo>
                  <a:lnTo>
                    <a:pt x="0" y="11527113"/>
                  </a:lnTo>
                  <a:lnTo>
                    <a:pt x="17051744" y="11527113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466153"/>
                  </a:moveTo>
                  <a:lnTo>
                    <a:pt x="59690" y="11466153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466153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625139" y="6505386"/>
            <a:ext cx="4061917" cy="2745888"/>
            <a:chOff x="0" y="0"/>
            <a:chExt cx="17051744" cy="115271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51744" cy="11527113"/>
            </a:xfrm>
            <a:custGeom>
              <a:avLst/>
              <a:gdLst/>
              <a:ahLst/>
              <a:cxnLst/>
              <a:rect l="l" t="t" r="r" b="b"/>
              <a:pathLst>
                <a:path w="17051744" h="11527113">
                  <a:moveTo>
                    <a:pt x="0" y="0"/>
                  </a:moveTo>
                  <a:lnTo>
                    <a:pt x="0" y="11527113"/>
                  </a:lnTo>
                  <a:lnTo>
                    <a:pt x="17051744" y="11527113"/>
                  </a:lnTo>
                  <a:lnTo>
                    <a:pt x="17051744" y="0"/>
                  </a:lnTo>
                  <a:lnTo>
                    <a:pt x="0" y="0"/>
                  </a:lnTo>
                  <a:close/>
                  <a:moveTo>
                    <a:pt x="16990783" y="11466153"/>
                  </a:moveTo>
                  <a:lnTo>
                    <a:pt x="59690" y="11466153"/>
                  </a:lnTo>
                  <a:lnTo>
                    <a:pt x="59690" y="59690"/>
                  </a:lnTo>
                  <a:lnTo>
                    <a:pt x="16990783" y="59690"/>
                  </a:lnTo>
                  <a:lnTo>
                    <a:pt x="16990783" y="11466153"/>
                  </a:lnTo>
                  <a:close/>
                </a:path>
              </a:pathLst>
            </a:custGeom>
            <a:solidFill>
              <a:srgbClr val="2F5B4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594995"/>
            <a:ext cx="8561307" cy="990600"/>
            <a:chOff x="0" y="0"/>
            <a:chExt cx="11415076" cy="132080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1415076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7"/>
                </a:lnSpc>
              </a:pPr>
              <a:r>
                <a:rPr lang="en-US" sz="2774" spc="-83">
                  <a:solidFill>
                    <a:srgbClr val="FFFFFF"/>
                  </a:solidFill>
                  <a:latin typeface="Open Sans 2 Bold"/>
                </a:rPr>
                <a:t>Répondre aux défis d’aujourd’hui et de demain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0534"/>
              <a:ext cx="1141507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FFFFF"/>
                  </a:solidFill>
                  <a:latin typeface="Open Sans 1"/>
                </a:rPr>
                <a:t>Nouvelles réalités de terrain pour les travailleurs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16913" y="3589592"/>
            <a:ext cx="5621099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</a:pPr>
            <a:r>
              <a:rPr lang="en-US" sz="2649" spc="-79">
                <a:solidFill>
                  <a:srgbClr val="191919"/>
                </a:solidFill>
                <a:latin typeface="Open Sans 2 Bold"/>
              </a:rPr>
              <a:t>Entreprise VUCA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84835" y="4265295"/>
            <a:ext cx="3285256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Volatile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Incertain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Complexe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Ambigu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45548" y="3595430"/>
            <a:ext cx="5621099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</a:pPr>
            <a:r>
              <a:rPr lang="en-US" sz="2649" spc="-79">
                <a:solidFill>
                  <a:srgbClr val="191919"/>
                </a:solidFill>
                <a:latin typeface="Open Sans 2 Bold"/>
              </a:rPr>
              <a:t>Nouvelles technologies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61094" y="4265295"/>
            <a:ext cx="328525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Impactent les relations dans l’entreprise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97863" y="6731603"/>
            <a:ext cx="5621099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</a:pPr>
            <a:r>
              <a:rPr lang="en-US" sz="2649" spc="-79">
                <a:solidFill>
                  <a:srgbClr val="191919"/>
                </a:solidFill>
                <a:latin typeface="Open Sans 2 Bold"/>
              </a:rPr>
              <a:t>Environnement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65785" y="7402798"/>
            <a:ext cx="3285256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Social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Sociétal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Economique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Ecologique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73365" y="6741128"/>
            <a:ext cx="5621099" cy="42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</a:pPr>
            <a:r>
              <a:rPr lang="en-US" sz="2649" spc="-79">
                <a:solidFill>
                  <a:srgbClr val="191919"/>
                </a:solidFill>
                <a:latin typeface="Open Sans 2 Bold"/>
              </a:rPr>
              <a:t>Globalisation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41287" y="7402798"/>
            <a:ext cx="3285256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191919"/>
                </a:solidFill>
                <a:latin typeface="Open Sans 1"/>
              </a:rPr>
              <a:t>Réalité des filiales intégrées dans des groupes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95482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4275218" y="8467948"/>
            <a:ext cx="4012782" cy="1819052"/>
          </a:xfrm>
          <a:prstGeom prst="rect">
            <a:avLst/>
          </a:prstGeom>
          <a:solidFill>
            <a:srgbClr val="2F5B44"/>
          </a:solidFill>
        </p:spPr>
      </p:sp>
      <p:sp>
        <p:nvSpPr>
          <p:cNvPr id="4" name="Freeform 4"/>
          <p:cNvSpPr/>
          <p:nvPr/>
        </p:nvSpPr>
        <p:spPr>
          <a:xfrm>
            <a:off x="13972244" y="263817"/>
            <a:ext cx="4173539" cy="2496535"/>
          </a:xfrm>
          <a:custGeom>
            <a:avLst/>
            <a:gdLst/>
            <a:ahLst/>
            <a:cxnLst/>
            <a:rect l="l" t="t" r="r" b="b"/>
            <a:pathLst>
              <a:path w="4173539" h="2496535">
                <a:moveTo>
                  <a:pt x="0" y="0"/>
                </a:moveTo>
                <a:lnTo>
                  <a:pt x="4173539" y="0"/>
                </a:lnTo>
                <a:lnTo>
                  <a:pt x="4173539" y="2496536"/>
                </a:lnTo>
                <a:lnTo>
                  <a:pt x="0" y="2496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139592" y="8972671"/>
            <a:ext cx="2284035" cy="75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</a:pPr>
            <a:r>
              <a:rPr lang="en-US" sz="1797">
                <a:solidFill>
                  <a:srgbClr val="FFFFFF"/>
                </a:solidFill>
                <a:latin typeface="Open Sans 1 Light"/>
              </a:rPr>
              <a:t>SOPHIE REGINSTER</a:t>
            </a:r>
          </a:p>
          <a:p>
            <a:pPr algn="ctr">
              <a:lnSpc>
                <a:spcPts val="3164"/>
              </a:lnSpc>
            </a:pPr>
            <a:r>
              <a:rPr lang="en-US" sz="1797">
                <a:solidFill>
                  <a:srgbClr val="FFFFFF"/>
                </a:solidFill>
                <a:latin typeface="Open Sans 1 Light"/>
              </a:rPr>
              <a:t>CSC </a:t>
            </a:r>
          </a:p>
        </p:txBody>
      </p:sp>
      <p:sp>
        <p:nvSpPr>
          <p:cNvPr id="6" name="Freeform 6"/>
          <p:cNvSpPr/>
          <p:nvPr/>
        </p:nvSpPr>
        <p:spPr>
          <a:xfrm>
            <a:off x="194869" y="8424469"/>
            <a:ext cx="1667663" cy="1667663"/>
          </a:xfrm>
          <a:custGeom>
            <a:avLst/>
            <a:gdLst/>
            <a:ahLst/>
            <a:cxnLst/>
            <a:rect l="l" t="t" r="r" b="b"/>
            <a:pathLst>
              <a:path w="1667663" h="1667663">
                <a:moveTo>
                  <a:pt x="0" y="0"/>
                </a:moveTo>
                <a:lnTo>
                  <a:pt x="1667662" y="0"/>
                </a:lnTo>
                <a:lnTo>
                  <a:pt x="1667662" y="1667662"/>
                </a:lnTo>
                <a:lnTo>
                  <a:pt x="0" y="1667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Aangepast</PresentationFormat>
  <Paragraphs>43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Open Sans 1 Bold</vt:lpstr>
      <vt:lpstr>Open Sans 2 Bold</vt:lpstr>
      <vt:lpstr>Open Sans 1</vt:lpstr>
      <vt:lpstr>Arial</vt:lpstr>
      <vt:lpstr>Open Sans 1 Light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CSC AR73</dc:title>
  <dc:creator>BARBE Iris</dc:creator>
  <cp:lastModifiedBy>BARBE Iris</cp:lastModifiedBy>
  <cp:revision>1</cp:revision>
  <dcterms:created xsi:type="dcterms:W3CDTF">2006-08-16T00:00:00Z</dcterms:created>
  <dcterms:modified xsi:type="dcterms:W3CDTF">2024-01-29T15:23:03Z</dcterms:modified>
  <dc:identifier>DAF6sUDNx5U</dc:identifier>
</cp:coreProperties>
</file>